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02"/>
  </p:notesMasterIdLst>
  <p:handoutMasterIdLst>
    <p:handoutMasterId r:id="rId103"/>
  </p:handoutMasterIdLst>
  <p:sldIdLst>
    <p:sldId id="256" r:id="rId2"/>
    <p:sldId id="276" r:id="rId3"/>
    <p:sldId id="277" r:id="rId4"/>
    <p:sldId id="278" r:id="rId5"/>
    <p:sldId id="279" r:id="rId6"/>
    <p:sldId id="280" r:id="rId7"/>
    <p:sldId id="257" r:id="rId8"/>
    <p:sldId id="402" r:id="rId9"/>
    <p:sldId id="258" r:id="rId10"/>
    <p:sldId id="378" r:id="rId11"/>
    <p:sldId id="379" r:id="rId12"/>
    <p:sldId id="380" r:id="rId13"/>
    <p:sldId id="381" r:id="rId14"/>
    <p:sldId id="351" r:id="rId15"/>
    <p:sldId id="281" r:id="rId16"/>
    <p:sldId id="282" r:id="rId17"/>
    <p:sldId id="283" r:id="rId18"/>
    <p:sldId id="408" r:id="rId19"/>
    <p:sldId id="409" r:id="rId20"/>
    <p:sldId id="410" r:id="rId21"/>
    <p:sldId id="285" r:id="rId22"/>
    <p:sldId id="403" r:id="rId23"/>
    <p:sldId id="404" r:id="rId24"/>
    <p:sldId id="406" r:id="rId25"/>
    <p:sldId id="407" r:id="rId26"/>
    <p:sldId id="286" r:id="rId27"/>
    <p:sldId id="287" r:id="rId28"/>
    <p:sldId id="259" r:id="rId29"/>
    <p:sldId id="310" r:id="rId30"/>
    <p:sldId id="288" r:id="rId31"/>
    <p:sldId id="260" r:id="rId32"/>
    <p:sldId id="289" r:id="rId33"/>
    <p:sldId id="311" r:id="rId34"/>
    <p:sldId id="261" r:id="rId35"/>
    <p:sldId id="353" r:id="rId36"/>
    <p:sldId id="302" r:id="rId37"/>
    <p:sldId id="269" r:id="rId38"/>
    <p:sldId id="382" r:id="rId39"/>
    <p:sldId id="303" r:id="rId40"/>
    <p:sldId id="357" r:id="rId41"/>
    <p:sldId id="333" r:id="rId42"/>
    <p:sldId id="304" r:id="rId43"/>
    <p:sldId id="270" r:id="rId44"/>
    <p:sldId id="340" r:id="rId45"/>
    <p:sldId id="335" r:id="rId46"/>
    <p:sldId id="336" r:id="rId47"/>
    <p:sldId id="345" r:id="rId48"/>
    <p:sldId id="383" r:id="rId49"/>
    <p:sldId id="384" r:id="rId50"/>
    <p:sldId id="385" r:id="rId51"/>
    <p:sldId id="386" r:id="rId52"/>
    <p:sldId id="387" r:id="rId53"/>
    <p:sldId id="346" r:id="rId54"/>
    <p:sldId id="398" r:id="rId55"/>
    <p:sldId id="395" r:id="rId56"/>
    <p:sldId id="396" r:id="rId57"/>
    <p:sldId id="397" r:id="rId58"/>
    <p:sldId id="358"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88" r:id="rId73"/>
    <p:sldId id="389" r:id="rId74"/>
    <p:sldId id="411" r:id="rId75"/>
    <p:sldId id="412" r:id="rId76"/>
    <p:sldId id="390" r:id="rId77"/>
    <p:sldId id="391" r:id="rId78"/>
    <p:sldId id="392" r:id="rId79"/>
    <p:sldId id="393" r:id="rId80"/>
    <p:sldId id="394" r:id="rId81"/>
    <p:sldId id="356" r:id="rId82"/>
    <p:sldId id="295" r:id="rId83"/>
    <p:sldId id="296" r:id="rId84"/>
    <p:sldId id="297" r:id="rId85"/>
    <p:sldId id="298" r:id="rId86"/>
    <p:sldId id="299" r:id="rId87"/>
    <p:sldId id="355" r:id="rId88"/>
    <p:sldId id="347" r:id="rId89"/>
    <p:sldId id="348" r:id="rId90"/>
    <p:sldId id="274" r:id="rId91"/>
    <p:sldId id="399" r:id="rId92"/>
    <p:sldId id="349" r:id="rId93"/>
    <p:sldId id="350" r:id="rId94"/>
    <p:sldId id="275" r:id="rId95"/>
    <p:sldId id="413" r:id="rId96"/>
    <p:sldId id="414" r:id="rId97"/>
    <p:sldId id="352" r:id="rId98"/>
    <p:sldId id="354" r:id="rId99"/>
    <p:sldId id="400" r:id="rId100"/>
    <p:sldId id="309" r:id="rId10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Objects="1">
      <p:cViewPr varScale="1">
        <p:scale>
          <a:sx n="104" d="100"/>
          <a:sy n="104" d="100"/>
        </p:scale>
        <p:origin x="1344"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100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Non-functional requirements example</a:t>
            </a:r>
          </a:p>
        </p:txBody>
      </p:sp>
      <p:sp>
        <p:nvSpPr>
          <p:cNvPr id="77827" name="Rectangle 3"/>
          <p:cNvSpPr>
            <a:spLocks noGrp="1" noChangeArrowheads="1"/>
          </p:cNvSpPr>
          <p:nvPr>
            <p:ph idx="1"/>
          </p:nvPr>
        </p:nvSpPr>
        <p:spPr/>
        <p:txBody>
          <a:bodyPr/>
          <a:lstStyle/>
          <a:p>
            <a:r>
              <a:rPr lang="en-US" dirty="0"/>
              <a:t>A ticket-issuing system as follows:</a:t>
            </a:r>
            <a:endParaRPr lang="en-GB" dirty="0"/>
          </a:p>
          <a:p>
            <a:r>
              <a:rPr lang="en-US" sz="1800" b="1" i="1" dirty="0">
                <a:latin typeface="Bookman Old Style" panose="02050604050505020204" pitchFamily="18" charset="0"/>
              </a:rPr>
              <a:t>An automated ticket machine sells rail tickets. Users select their destination and input a credit card and a personal identification number. The rail ticket is issued, and their credit card account charged. </a:t>
            </a:r>
          </a:p>
          <a:p>
            <a:r>
              <a:rPr lang="en-US" sz="1800" b="1" i="1" dirty="0">
                <a:latin typeface="Bookman Old Style" panose="02050604050505020204" pitchFamily="18" charset="0"/>
              </a:rPr>
              <a:t>When the user presses the start button, a menu display of potential destinations is activated, along with a message to the user to select a destination and the type of ticket required. Once a destination has been selected, the ticket price is displayed, and customers are asked to input their credit card. Its validity is checked, and the user is then asked to input their personal identifier (PIN). When the credit transaction has been validated, the ticket is issued.</a:t>
            </a:r>
            <a:endParaRPr lang="en-GB" sz="1800" b="1" i="1" dirty="0">
              <a:latin typeface="Bookman Old Style" panose="02050604050505020204" pitchFamily="18" charset="0"/>
            </a:endParaRPr>
          </a:p>
          <a:p>
            <a:endParaRPr lang="en-US" sz="1800" b="1" i="1" dirty="0">
              <a:latin typeface="Bookman Old Style" panose="02050604050505020204" pitchFamily="18" charset="0"/>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4648100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Non-functional requirements example</a:t>
            </a:r>
          </a:p>
        </p:txBody>
      </p:sp>
      <p:sp>
        <p:nvSpPr>
          <p:cNvPr id="77827" name="Rectangle 3"/>
          <p:cNvSpPr>
            <a:spLocks noGrp="1" noChangeArrowheads="1"/>
          </p:cNvSpPr>
          <p:nvPr>
            <p:ph idx="1"/>
          </p:nvPr>
        </p:nvSpPr>
        <p:spPr>
          <a:xfrm>
            <a:off x="457200" y="1600201"/>
            <a:ext cx="8229600" cy="1324744"/>
          </a:xfrm>
        </p:spPr>
        <p:txBody>
          <a:bodyPr/>
          <a:lstStyle/>
          <a:p>
            <a:r>
              <a:rPr lang="en-US" dirty="0"/>
              <a:t>Write a set of non-functional requirements for the ticket-issuing system, setting out its expected reliability and response time</a:t>
            </a:r>
            <a:endParaRPr lang="en-US" sz="1800" b="1" i="1" dirty="0">
              <a:latin typeface="Bookman Old Style" panose="02050604050505020204" pitchFamily="18" charset="0"/>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7" name="Rectangle 3">
            <a:extLst>
              <a:ext uri="{FF2B5EF4-FFF2-40B4-BE49-F238E27FC236}">
                <a16:creationId xmlns:a16="http://schemas.microsoft.com/office/drawing/2014/main" id="{E7A04CE2-A16E-4DD3-A4EE-4C9BADAAD2D2}"/>
              </a:ext>
            </a:extLst>
          </p:cNvPr>
          <p:cNvSpPr txBox="1">
            <a:spLocks noChangeArrowheads="1"/>
          </p:cNvSpPr>
          <p:nvPr/>
        </p:nvSpPr>
        <p:spPr>
          <a:xfrm>
            <a:off x="457200" y="2996952"/>
            <a:ext cx="8229600" cy="309634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i="1" dirty="0">
                <a:latin typeface="Bookman Old Style" panose="02050604050505020204" pitchFamily="18" charset="0"/>
              </a:rPr>
              <a:t>Possible non-functional requirements for reliability:</a:t>
            </a:r>
          </a:p>
          <a:p>
            <a:pPr lvl="1"/>
            <a:r>
              <a:rPr lang="en-US" sz="1800" b="1" i="1" dirty="0">
                <a:latin typeface="Bookman Old Style" panose="02050604050505020204" pitchFamily="18" charset="0"/>
              </a:rPr>
              <a:t>Between 0600 and 2300 in any one day, the total system down time should not exceed 5 minutes</a:t>
            </a:r>
          </a:p>
          <a:p>
            <a:pPr lvl="1"/>
            <a:r>
              <a:rPr lang="en-US" sz="1800" b="1" i="1" dirty="0">
                <a:latin typeface="Bookman Old Style" panose="02050604050505020204" pitchFamily="18" charset="0"/>
              </a:rPr>
              <a:t>Between 0600 and 2300 in any one day, the recovery time after a system failure should not exceed 2 minutes</a:t>
            </a:r>
          </a:p>
          <a:p>
            <a:pPr lvl="1"/>
            <a:r>
              <a:rPr lang="en-US" sz="1800" b="1" i="1" dirty="0">
                <a:latin typeface="Bookman Old Style" panose="02050604050505020204" pitchFamily="18" charset="0"/>
              </a:rPr>
              <a:t>Between 2300 and 0600 in any one day, the total system down time should not exceed 20 minutes</a:t>
            </a:r>
          </a:p>
        </p:txBody>
      </p:sp>
    </p:spTree>
    <p:extLst>
      <p:ext uri="{BB962C8B-B14F-4D97-AF65-F5344CB8AC3E}">
        <p14:creationId xmlns:p14="http://schemas.microsoft.com/office/powerpoint/2010/main" val="55839817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Non-functional requirements example</a:t>
            </a:r>
          </a:p>
        </p:txBody>
      </p:sp>
      <p:sp>
        <p:nvSpPr>
          <p:cNvPr id="77827" name="Rectangle 3"/>
          <p:cNvSpPr>
            <a:spLocks noGrp="1" noChangeArrowheads="1"/>
          </p:cNvSpPr>
          <p:nvPr>
            <p:ph idx="1"/>
          </p:nvPr>
        </p:nvSpPr>
        <p:spPr>
          <a:xfrm>
            <a:off x="457200" y="1600201"/>
            <a:ext cx="8229600" cy="1324744"/>
          </a:xfrm>
        </p:spPr>
        <p:txBody>
          <a:bodyPr/>
          <a:lstStyle/>
          <a:p>
            <a:r>
              <a:rPr lang="en-US" dirty="0"/>
              <a:t>Write a set of non-functional requirements for the ticket-issuing system, setting out its expected reliability and response time</a:t>
            </a:r>
            <a:endParaRPr lang="en-US" sz="1800" b="1" i="1" dirty="0">
              <a:latin typeface="Bookman Old Style" panose="02050604050505020204" pitchFamily="18" charset="0"/>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7" name="Rectangle 3">
            <a:extLst>
              <a:ext uri="{FF2B5EF4-FFF2-40B4-BE49-F238E27FC236}">
                <a16:creationId xmlns:a16="http://schemas.microsoft.com/office/drawing/2014/main" id="{E7A04CE2-A16E-4DD3-A4EE-4C9BADAAD2D2}"/>
              </a:ext>
            </a:extLst>
          </p:cNvPr>
          <p:cNvSpPr txBox="1">
            <a:spLocks noChangeArrowheads="1"/>
          </p:cNvSpPr>
          <p:nvPr/>
        </p:nvSpPr>
        <p:spPr>
          <a:xfrm>
            <a:off x="457200" y="2996952"/>
            <a:ext cx="8229600" cy="309634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i="1" dirty="0">
                <a:latin typeface="Bookman Old Style" panose="02050604050505020204" pitchFamily="18" charset="0"/>
              </a:rPr>
              <a:t>Possible non-functional requirements for response time:</a:t>
            </a:r>
          </a:p>
          <a:p>
            <a:pPr lvl="1"/>
            <a:r>
              <a:rPr lang="en-US" sz="1800" b="1" i="1" dirty="0">
                <a:latin typeface="Bookman Old Style" panose="02050604050505020204" pitchFamily="18" charset="0"/>
              </a:rPr>
              <a:t>After the customer presses a button on the machine, the display should be updated within 0.5 seconds.</a:t>
            </a:r>
          </a:p>
          <a:p>
            <a:pPr lvl="1"/>
            <a:r>
              <a:rPr lang="en-US" sz="1800" b="1" i="1" dirty="0">
                <a:latin typeface="Bookman Old Style" panose="02050604050505020204" pitchFamily="18" charset="0"/>
              </a:rPr>
              <a:t>The ticket issuing time after credit card validation has been received should not exceed 10 seconds.</a:t>
            </a:r>
          </a:p>
          <a:p>
            <a:pPr lvl="1"/>
            <a:r>
              <a:rPr lang="en-US" sz="1800" b="1" i="1" dirty="0">
                <a:latin typeface="Bookman Old Style" panose="02050604050505020204" pitchFamily="18" charset="0"/>
              </a:rPr>
              <a:t>When validating credit cards, the display should provide a status message for customers indicating that activity is taking place.</a:t>
            </a:r>
          </a:p>
        </p:txBody>
      </p:sp>
    </p:spTree>
    <p:extLst>
      <p:ext uri="{BB962C8B-B14F-4D97-AF65-F5344CB8AC3E}">
        <p14:creationId xmlns:p14="http://schemas.microsoft.com/office/powerpoint/2010/main" val="36332685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 (why?)</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 example</a:t>
            </a:r>
          </a:p>
        </p:txBody>
      </p:sp>
      <p:sp>
        <p:nvSpPr>
          <p:cNvPr id="41987" name="Rectangle 3"/>
          <p:cNvSpPr>
            <a:spLocks noGrp="1" noChangeArrowheads="1"/>
          </p:cNvSpPr>
          <p:nvPr>
            <p:ph idx="1"/>
          </p:nvPr>
        </p:nvSpPr>
        <p:spPr>
          <a:xfrm>
            <a:off x="457200" y="1600201"/>
            <a:ext cx="8229600" cy="2332856"/>
          </a:xfrm>
        </p:spPr>
        <p:txBody>
          <a:bodyPr/>
          <a:lstStyle/>
          <a:p>
            <a:r>
              <a:rPr lang="en-US" sz="2000" dirty="0"/>
              <a:t>Discover ambiguities or omissions in the following statement of requirements for part of a ticket-issuing system:</a:t>
            </a:r>
          </a:p>
          <a:p>
            <a:r>
              <a:rPr lang="en-US" sz="2000" b="1" i="1" dirty="0">
                <a:latin typeface="Bookman Old Style" panose="02050604050505020204" pitchFamily="18" charset="0"/>
              </a:rPr>
              <a:t>An automated ticket machine sells rail tickets. Users select their destination and input a credit card and a personal identification number. The rail ticket is issued, and their credit card account charged.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dirty="0"/>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7348704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fade">
                                      <p:cBhvr>
                                        <p:cTn id="7" dur="1000"/>
                                        <p:tgtEl>
                                          <p:spTgt spid="41987">
                                            <p:txEl>
                                              <p:pRg st="1" end="1"/>
                                            </p:txEl>
                                          </p:spTgt>
                                        </p:tgtEl>
                                      </p:cBhvr>
                                    </p:animEffect>
                                    <p:anim calcmode="lin" valueType="num">
                                      <p:cBhvr>
                                        <p:cTn id="8"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 example</a:t>
            </a:r>
          </a:p>
        </p:txBody>
      </p:sp>
      <p:sp>
        <p:nvSpPr>
          <p:cNvPr id="41987" name="Rectangle 3"/>
          <p:cNvSpPr>
            <a:spLocks noGrp="1" noChangeArrowheads="1"/>
          </p:cNvSpPr>
          <p:nvPr>
            <p:ph idx="1"/>
          </p:nvPr>
        </p:nvSpPr>
        <p:spPr>
          <a:xfrm>
            <a:off x="457200" y="1600200"/>
            <a:ext cx="8229600" cy="3124943"/>
          </a:xfrm>
        </p:spPr>
        <p:txBody>
          <a:bodyPr/>
          <a:lstStyle/>
          <a:p>
            <a:r>
              <a:rPr lang="en-US" sz="2000" b="1" i="1" dirty="0">
                <a:latin typeface="Bookman Old Style" panose="02050604050505020204" pitchFamily="18" charset="0"/>
              </a:rPr>
              <a:t>When the user presses the start button, a menu display of potential destinations is activated, along with a message to the user to select a destination and the type of ticket required. Once a destination has been selected, the ticket price is displayed, and customers are asked to input their credit card. Its validity is checked, and the user is then asked to input their personal identifier (PIN). When the credit transaction has been validated, the ticket is issued.</a:t>
            </a:r>
            <a:endParaRPr lang="en-GB" sz="2000" b="1" i="1" dirty="0">
              <a:latin typeface="Bookman Old Style" panose="02050604050505020204" pitchFamily="18" charset="0"/>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dirty="0"/>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4277596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 example</a:t>
            </a:r>
          </a:p>
        </p:txBody>
      </p:sp>
      <p:sp>
        <p:nvSpPr>
          <p:cNvPr id="41987" name="Rectangle 3"/>
          <p:cNvSpPr>
            <a:spLocks noGrp="1" noChangeArrowheads="1"/>
          </p:cNvSpPr>
          <p:nvPr>
            <p:ph idx="1"/>
          </p:nvPr>
        </p:nvSpPr>
        <p:spPr>
          <a:xfrm>
            <a:off x="457200" y="1600201"/>
            <a:ext cx="8229600" cy="460647"/>
          </a:xfrm>
        </p:spPr>
        <p:txBody>
          <a:bodyPr/>
          <a:lstStyle/>
          <a:p>
            <a:r>
              <a:rPr lang="en-US" b="1" u="sng" dirty="0">
                <a:latin typeface="Bookman Old Style" panose="02050604050505020204" pitchFamily="18" charset="0"/>
              </a:rPr>
              <a:t>Ambiguities and omissions include:</a:t>
            </a:r>
            <a:endParaRPr lang="en-GB" sz="2000" b="1" i="1" u="sng" dirty="0">
              <a:latin typeface="Bookman Old Style" panose="02050604050505020204" pitchFamily="18" charset="0"/>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7" name="Rectangle 3">
            <a:extLst>
              <a:ext uri="{FF2B5EF4-FFF2-40B4-BE49-F238E27FC236}">
                <a16:creationId xmlns:a16="http://schemas.microsoft.com/office/drawing/2014/main" id="{90BC19F7-ABE4-4ADB-8849-75A194DD538D}"/>
              </a:ext>
            </a:extLst>
          </p:cNvPr>
          <p:cNvSpPr txBox="1">
            <a:spLocks noChangeArrowheads="1"/>
          </p:cNvSpPr>
          <p:nvPr/>
        </p:nvSpPr>
        <p:spPr>
          <a:xfrm>
            <a:off x="457200" y="2204864"/>
            <a:ext cx="8229600" cy="1224136"/>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Bookman Old Style" panose="02050604050505020204" pitchFamily="18" charset="0"/>
              </a:rPr>
              <a:t>Can a customer buy several tickets for the same destination together or must they be bought one at a time?</a:t>
            </a:r>
            <a:endParaRPr lang="en-GB" sz="2000" b="1" i="1" dirty="0">
              <a:latin typeface="Bookman Old Style" panose="02050604050505020204" pitchFamily="18" charset="0"/>
            </a:endParaRPr>
          </a:p>
        </p:txBody>
      </p:sp>
      <p:sp>
        <p:nvSpPr>
          <p:cNvPr id="8" name="Rectangle 3">
            <a:extLst>
              <a:ext uri="{FF2B5EF4-FFF2-40B4-BE49-F238E27FC236}">
                <a16:creationId xmlns:a16="http://schemas.microsoft.com/office/drawing/2014/main" id="{49A73D1B-A0CE-419F-A4C2-7610A5777E7F}"/>
              </a:ext>
            </a:extLst>
          </p:cNvPr>
          <p:cNvSpPr txBox="1">
            <a:spLocks noChangeArrowheads="1"/>
          </p:cNvSpPr>
          <p:nvPr/>
        </p:nvSpPr>
        <p:spPr>
          <a:xfrm>
            <a:off x="443345" y="3356992"/>
            <a:ext cx="8229600" cy="864096"/>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Bookman Old Style" panose="02050604050505020204" pitchFamily="18" charset="0"/>
              </a:rPr>
              <a:t>Can customers cancel a request if a mistake has been made?</a:t>
            </a:r>
            <a:endParaRPr lang="en-GB" sz="2000" b="1" i="1" dirty="0">
              <a:latin typeface="Bookman Old Style" panose="02050604050505020204" pitchFamily="18" charset="0"/>
            </a:endParaRPr>
          </a:p>
        </p:txBody>
      </p:sp>
      <p:sp>
        <p:nvSpPr>
          <p:cNvPr id="9" name="Rectangle 3">
            <a:extLst>
              <a:ext uri="{FF2B5EF4-FFF2-40B4-BE49-F238E27FC236}">
                <a16:creationId xmlns:a16="http://schemas.microsoft.com/office/drawing/2014/main" id="{343BFE68-6320-4ABD-8336-F3E02D8AA6D9}"/>
              </a:ext>
            </a:extLst>
          </p:cNvPr>
          <p:cNvSpPr txBox="1">
            <a:spLocks noChangeArrowheads="1"/>
          </p:cNvSpPr>
          <p:nvPr/>
        </p:nvSpPr>
        <p:spPr>
          <a:xfrm>
            <a:off x="471055" y="4213804"/>
            <a:ext cx="8229600" cy="864096"/>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Bookman Old Style" panose="02050604050505020204" pitchFamily="18" charset="0"/>
              </a:rPr>
              <a:t>How should the system respond if an invalid card is input?</a:t>
            </a:r>
            <a:endParaRPr lang="en-GB" sz="2000" b="1" i="1" dirty="0">
              <a:latin typeface="Bookman Old Style" panose="02050604050505020204" pitchFamily="18" charset="0"/>
            </a:endParaRPr>
          </a:p>
        </p:txBody>
      </p:sp>
    </p:spTree>
    <p:extLst>
      <p:ext uri="{BB962C8B-B14F-4D97-AF65-F5344CB8AC3E}">
        <p14:creationId xmlns:p14="http://schemas.microsoft.com/office/powerpoint/2010/main" val="422801858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 example</a:t>
            </a:r>
          </a:p>
        </p:txBody>
      </p:sp>
      <p:sp>
        <p:nvSpPr>
          <p:cNvPr id="41987" name="Rectangle 3"/>
          <p:cNvSpPr>
            <a:spLocks noGrp="1" noChangeArrowheads="1"/>
          </p:cNvSpPr>
          <p:nvPr>
            <p:ph idx="1"/>
          </p:nvPr>
        </p:nvSpPr>
        <p:spPr>
          <a:xfrm>
            <a:off x="457200" y="1600201"/>
            <a:ext cx="8229600" cy="1252735"/>
          </a:xfrm>
        </p:spPr>
        <p:txBody>
          <a:bodyPr/>
          <a:lstStyle/>
          <a:p>
            <a:r>
              <a:rPr lang="en-US" dirty="0">
                <a:latin typeface="Bookman Old Style" panose="02050604050505020204" pitchFamily="18" charset="0"/>
              </a:rPr>
              <a:t>What happens if customers try to put their card in before selecting a destination (as they would in ATM machines)?</a:t>
            </a:r>
            <a:endParaRPr lang="en-GB" sz="2000" b="1" i="1" dirty="0">
              <a:latin typeface="Bookman Old Style" panose="02050604050505020204" pitchFamily="18" charset="0"/>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8" name="Rectangle 3">
            <a:extLst>
              <a:ext uri="{FF2B5EF4-FFF2-40B4-BE49-F238E27FC236}">
                <a16:creationId xmlns:a16="http://schemas.microsoft.com/office/drawing/2014/main" id="{49A73D1B-A0CE-419F-A4C2-7610A5777E7F}"/>
              </a:ext>
            </a:extLst>
          </p:cNvPr>
          <p:cNvSpPr txBox="1">
            <a:spLocks noChangeArrowheads="1"/>
          </p:cNvSpPr>
          <p:nvPr/>
        </p:nvSpPr>
        <p:spPr>
          <a:xfrm>
            <a:off x="443345" y="2852936"/>
            <a:ext cx="8229600" cy="1080120"/>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Bookman Old Style" panose="02050604050505020204" pitchFamily="18" charset="0"/>
              </a:rPr>
              <a:t>Must the user press the start button again if they wish to buy another ticket to a different destination?</a:t>
            </a:r>
            <a:endParaRPr lang="en-GB" sz="2000" b="1" i="1" dirty="0">
              <a:latin typeface="Bookman Old Style" panose="02050604050505020204" pitchFamily="18" charset="0"/>
            </a:endParaRPr>
          </a:p>
        </p:txBody>
      </p:sp>
      <p:sp>
        <p:nvSpPr>
          <p:cNvPr id="9" name="Rectangle 3">
            <a:extLst>
              <a:ext uri="{FF2B5EF4-FFF2-40B4-BE49-F238E27FC236}">
                <a16:creationId xmlns:a16="http://schemas.microsoft.com/office/drawing/2014/main" id="{343BFE68-6320-4ABD-8336-F3E02D8AA6D9}"/>
              </a:ext>
            </a:extLst>
          </p:cNvPr>
          <p:cNvSpPr txBox="1">
            <a:spLocks noChangeArrowheads="1"/>
          </p:cNvSpPr>
          <p:nvPr/>
        </p:nvSpPr>
        <p:spPr>
          <a:xfrm>
            <a:off x="471055" y="4077072"/>
            <a:ext cx="8229600" cy="864096"/>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Bookman Old Style" panose="02050604050505020204" pitchFamily="18" charset="0"/>
              </a:rPr>
              <a:t>Should the system only sell tickets between the station where the machine </a:t>
            </a:r>
            <a:r>
              <a:rPr lang="en-US" dirty="0" err="1">
                <a:latin typeface="Bookman Old Style" panose="02050604050505020204" pitchFamily="18" charset="0"/>
              </a:rPr>
              <a:t>issituated</a:t>
            </a:r>
            <a:r>
              <a:rPr lang="en-US" dirty="0">
                <a:latin typeface="Bookman Old Style" panose="02050604050505020204" pitchFamily="18" charset="0"/>
              </a:rPr>
              <a:t> and direct connections or should it include all possible destinations?</a:t>
            </a:r>
            <a:endParaRPr lang="en-GB" sz="2000" b="1" i="1" dirty="0">
              <a:latin typeface="Bookman Old Style" panose="02050604050505020204" pitchFamily="18" charset="0"/>
            </a:endParaRPr>
          </a:p>
        </p:txBody>
      </p:sp>
    </p:spTree>
    <p:extLst>
      <p:ext uri="{BB962C8B-B14F-4D97-AF65-F5344CB8AC3E}">
        <p14:creationId xmlns:p14="http://schemas.microsoft.com/office/powerpoint/2010/main" val="296631371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8520441"/>
              </p:ext>
            </p:extLst>
          </p:nvPr>
        </p:nvGraphicFramePr>
        <p:xfrm>
          <a:off x="968632" y="1905000"/>
          <a:ext cx="6781800" cy="1307976"/>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1307976">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graphicFrame>
        <p:nvGraphicFramePr>
          <p:cNvPr id="7" name="Table 6">
            <a:extLst>
              <a:ext uri="{FF2B5EF4-FFF2-40B4-BE49-F238E27FC236}">
                <a16:creationId xmlns:a16="http://schemas.microsoft.com/office/drawing/2014/main" id="{E9FE8626-A4FE-4745-95B7-7E9806106982}"/>
              </a:ext>
            </a:extLst>
          </p:cNvPr>
          <p:cNvGraphicFramePr>
            <a:graphicFrameLocks noGrp="1"/>
          </p:cNvGraphicFramePr>
          <p:nvPr>
            <p:extLst>
              <p:ext uri="{D42A27DB-BD31-4B8C-83A1-F6EECF244321}">
                <p14:modId xmlns:p14="http://schemas.microsoft.com/office/powerpoint/2010/main" val="3689584516"/>
              </p:ext>
            </p:extLst>
          </p:nvPr>
        </p:nvGraphicFramePr>
        <p:xfrm>
          <a:off x="968632" y="3288703"/>
          <a:ext cx="6781800" cy="1004393"/>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1004393">
                <a:tc>
                  <a:txBody>
                    <a:bodyPr/>
                    <a:lstStyle/>
                    <a:p>
                      <a:r>
                        <a:rPr lang="en-GB" sz="1800" b="1" kern="1200" dirty="0"/>
                        <a:t>Organizational requirement</a:t>
                      </a:r>
                      <a:br>
                        <a:rPr lang="en-GB" sz="1800" b="0" kern="1200" dirty="0"/>
                      </a:br>
                      <a:r>
                        <a:rPr lang="en-GB" sz="1800" b="0" kern="1200" dirty="0"/>
                        <a:t>Users of the </a:t>
                      </a:r>
                      <a:r>
                        <a:rPr lang="en-GB" sz="1800" b="0" kern="1200" dirty="0" err="1"/>
                        <a:t>Mentcare</a:t>
                      </a:r>
                      <a:r>
                        <a:rPr lang="en-GB" sz="1800" b="0" kern="1200" dirty="0"/>
                        <a:t> system shall authenticate themselves using their health authority identity card.</a:t>
                      </a:r>
                    </a:p>
                  </a:txBody>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DE04FD6A-58DA-4901-951A-B44B4EF9ACE8}"/>
              </a:ext>
            </a:extLst>
          </p:cNvPr>
          <p:cNvGraphicFramePr>
            <a:graphicFrameLocks noGrp="1"/>
          </p:cNvGraphicFramePr>
          <p:nvPr>
            <p:extLst>
              <p:ext uri="{D42A27DB-BD31-4B8C-83A1-F6EECF244321}">
                <p14:modId xmlns:p14="http://schemas.microsoft.com/office/powerpoint/2010/main" val="257779369"/>
              </p:ext>
            </p:extLst>
          </p:nvPr>
        </p:nvGraphicFramePr>
        <p:xfrm>
          <a:off x="968632" y="4376246"/>
          <a:ext cx="6781800" cy="1004393"/>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1004393">
                <a:tc>
                  <a:txBody>
                    <a:bodyPr/>
                    <a:lstStyle/>
                    <a:p>
                      <a:r>
                        <a:rPr lang="en-GB" sz="1800" b="1" kern="1200" dirty="0"/>
                        <a:t>External requirement</a:t>
                      </a:r>
                      <a:br>
                        <a:rPr lang="en-GB" sz="1800" b="0" kern="1200" dirty="0"/>
                      </a:br>
                      <a:r>
                        <a:rPr lang="en-GB" sz="1800" b="0" kern="1200" dirty="0"/>
                        <a:t>The system shall implement patient privacy provisions as set out in HStan-03-2006-priv. </a:t>
                      </a:r>
                    </a:p>
                  </a:txBody>
                  <a:tcPr/>
                </a:tc>
                <a:extLst>
                  <a:ext uri="{0D108BD9-81ED-4DB2-BD59-A6C34878D82A}">
                    <a16:rowId xmlns:a16="http://schemas.microsoft.com/office/drawing/2014/main" val="10000"/>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82424310"/>
              </p:ext>
            </p:extLst>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a:t>
            </a:r>
            <a:r>
              <a:rPr lang="en-GB" b="1" u="sng" dirty="0"/>
              <a:t>shall</a:t>
            </a:r>
            <a:r>
              <a:rPr lang="en-GB" dirty="0"/>
              <a:t> for mandatory requirements, </a:t>
            </a:r>
            <a:r>
              <a:rPr lang="en-GB" b="1" u="sng" dirty="0"/>
              <a:t>should</a:t>
            </a:r>
            <a:r>
              <a:rPr lang="en-GB" dirty="0"/>
              <a:t>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2"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4"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7" name="TextBox 6">
            <a:extLst>
              <a:ext uri="{FF2B5EF4-FFF2-40B4-BE49-F238E27FC236}">
                <a16:creationId xmlns:a16="http://schemas.microsoft.com/office/drawing/2014/main" id="{C5691FF5-70FE-43DE-AAAC-B82B6A7C7B31}"/>
              </a:ext>
            </a:extLst>
          </p:cNvPr>
          <p:cNvSpPr txBox="1"/>
          <p:nvPr/>
        </p:nvSpPr>
        <p:spPr>
          <a:xfrm>
            <a:off x="611560" y="1916832"/>
            <a:ext cx="7138872" cy="1938992"/>
          </a:xfrm>
          <a:prstGeom prst="rect">
            <a:avLst/>
          </a:prstGeom>
          <a:noFill/>
        </p:spPr>
        <p:txBody>
          <a:bodyPr wrap="square" rtlCol="0">
            <a:spAutoFit/>
          </a:bodyPr>
          <a:lstStyle/>
          <a:p>
            <a:r>
              <a:rPr lang="en-US" dirty="0"/>
              <a:t>User Requirements Definition</a:t>
            </a:r>
          </a:p>
          <a:p>
            <a:endParaRPr lang="en-US" dirty="0"/>
          </a:p>
          <a:p>
            <a:r>
              <a:rPr lang="en-US" dirty="0"/>
              <a:t>1. The </a:t>
            </a:r>
            <a:r>
              <a:rPr lang="en-US" dirty="0" err="1"/>
              <a:t>Mentcare</a:t>
            </a:r>
            <a:r>
              <a:rPr lang="en-US" dirty="0"/>
              <a:t> system shall generate monthly management reports showing the cost of drugs prescribed by each clinic during that month.</a:t>
            </a: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18287746"/>
              </p:ext>
            </p:extLst>
          </p:nvPr>
        </p:nvGraphicFramePr>
        <p:xfrm>
          <a:off x="685800" y="1981200"/>
          <a:ext cx="6461125" cy="3237549"/>
        </p:xfrm>
        <a:graphic>
          <a:graphicData uri="http://schemas.openxmlformats.org/drawingml/2006/table">
            <a:tbl>
              <a:tblPr/>
              <a:tblGrid>
                <a:gridCol w="3670176">
                  <a:extLst>
                    <a:ext uri="{9D8B030D-6E8A-4147-A177-3AD203B41FA5}">
                      <a16:colId xmlns:a16="http://schemas.microsoft.com/office/drawing/2014/main" val="20000"/>
                    </a:ext>
                  </a:extLst>
                </a:gridCol>
                <a:gridCol w="2790949">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dirty="0"/>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err="1"/>
              <a:t>Mentcare</a:t>
            </a:r>
            <a:r>
              <a:rPr lang="en-US" dirty="0"/>
              <a:t> system: 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dirty="0"/>
              <a:t>Chapter 4 Requirements Engineering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74</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dirty="0"/>
              <a:t>Chapter 4 Requirements Engineering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75</a:t>
            </a:fld>
            <a:endParaRPr lang="en-US"/>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7" name="TextBox 6">
            <a:extLst>
              <a:ext uri="{FF2B5EF4-FFF2-40B4-BE49-F238E27FC236}">
                <a16:creationId xmlns:a16="http://schemas.microsoft.com/office/drawing/2014/main" id="{C5691FF5-70FE-43DE-AAAC-B82B6A7C7B31}"/>
              </a:ext>
            </a:extLst>
          </p:cNvPr>
          <p:cNvSpPr txBox="1"/>
          <p:nvPr/>
        </p:nvSpPr>
        <p:spPr>
          <a:xfrm>
            <a:off x="611560" y="1628800"/>
            <a:ext cx="7138872" cy="461665"/>
          </a:xfrm>
          <a:prstGeom prst="rect">
            <a:avLst/>
          </a:prstGeom>
          <a:noFill/>
        </p:spPr>
        <p:txBody>
          <a:bodyPr wrap="square" rtlCol="0">
            <a:spAutoFit/>
          </a:bodyPr>
          <a:lstStyle/>
          <a:p>
            <a:r>
              <a:rPr lang="en-US" dirty="0"/>
              <a:t>System Requirements Specification</a:t>
            </a:r>
          </a:p>
        </p:txBody>
      </p:sp>
      <p:sp>
        <p:nvSpPr>
          <p:cNvPr id="2" name="TextBox 1">
            <a:extLst>
              <a:ext uri="{FF2B5EF4-FFF2-40B4-BE49-F238E27FC236}">
                <a16:creationId xmlns:a16="http://schemas.microsoft.com/office/drawing/2014/main" id="{5F397359-3E00-4364-981D-0E78D0A69566}"/>
              </a:ext>
            </a:extLst>
          </p:cNvPr>
          <p:cNvSpPr txBox="1"/>
          <p:nvPr/>
        </p:nvSpPr>
        <p:spPr>
          <a:xfrm>
            <a:off x="755576" y="2132856"/>
            <a:ext cx="6994856" cy="646331"/>
          </a:xfrm>
          <a:prstGeom prst="rect">
            <a:avLst/>
          </a:prstGeom>
          <a:noFill/>
        </p:spPr>
        <p:txBody>
          <a:bodyPr wrap="square" rtlCol="0">
            <a:spAutoFit/>
          </a:bodyPr>
          <a:lstStyle/>
          <a:p>
            <a:r>
              <a:rPr lang="en-US" sz="1800" b="1" dirty="0"/>
              <a:t>1.1</a:t>
            </a:r>
            <a:r>
              <a:rPr lang="en-US" sz="1800" dirty="0"/>
              <a:t> On the last day of working month, a summary of the drugs prescribe, their cost and the prescribing clinics shall be generated</a:t>
            </a:r>
          </a:p>
        </p:txBody>
      </p:sp>
      <p:sp>
        <p:nvSpPr>
          <p:cNvPr id="4" name="TextBox 3">
            <a:extLst>
              <a:ext uri="{FF2B5EF4-FFF2-40B4-BE49-F238E27FC236}">
                <a16:creationId xmlns:a16="http://schemas.microsoft.com/office/drawing/2014/main" id="{24B3B049-A2C7-4671-8355-FA64E06F7D7B}"/>
              </a:ext>
            </a:extLst>
          </p:cNvPr>
          <p:cNvSpPr txBox="1"/>
          <p:nvPr/>
        </p:nvSpPr>
        <p:spPr>
          <a:xfrm>
            <a:off x="755576" y="2782669"/>
            <a:ext cx="6922848" cy="646331"/>
          </a:xfrm>
          <a:prstGeom prst="rect">
            <a:avLst/>
          </a:prstGeom>
          <a:noFill/>
        </p:spPr>
        <p:txBody>
          <a:bodyPr wrap="square" rtlCol="0">
            <a:spAutoFit/>
          </a:bodyPr>
          <a:lstStyle/>
          <a:p>
            <a:r>
              <a:rPr lang="en-US" sz="1800" b="1" dirty="0"/>
              <a:t>1.2</a:t>
            </a:r>
            <a:r>
              <a:rPr lang="en-US" sz="1800" dirty="0"/>
              <a:t> The system shall generate the report for printing after 17:30 on the last working day of the month.</a:t>
            </a:r>
          </a:p>
        </p:txBody>
      </p:sp>
      <p:sp>
        <p:nvSpPr>
          <p:cNvPr id="9" name="TextBox 8">
            <a:extLst>
              <a:ext uri="{FF2B5EF4-FFF2-40B4-BE49-F238E27FC236}">
                <a16:creationId xmlns:a16="http://schemas.microsoft.com/office/drawing/2014/main" id="{313CCE70-CB20-452F-AD58-F98BF2336BF4}"/>
              </a:ext>
            </a:extLst>
          </p:cNvPr>
          <p:cNvSpPr txBox="1"/>
          <p:nvPr/>
        </p:nvSpPr>
        <p:spPr>
          <a:xfrm>
            <a:off x="755576" y="3420245"/>
            <a:ext cx="7293232" cy="923330"/>
          </a:xfrm>
          <a:prstGeom prst="rect">
            <a:avLst/>
          </a:prstGeom>
          <a:noFill/>
        </p:spPr>
        <p:txBody>
          <a:bodyPr wrap="square" rtlCol="0">
            <a:spAutoFit/>
          </a:bodyPr>
          <a:lstStyle/>
          <a:p>
            <a:r>
              <a:rPr lang="en-US" sz="1800" b="1" dirty="0"/>
              <a:t>1.3</a:t>
            </a:r>
            <a:r>
              <a:rPr lang="en-US" sz="1800" dirty="0"/>
              <a:t> A report shall be created for each clinic and shall list the individual drug names, the total number of prescriptions, the number of doses prescribed and the total cost of the prescribed drugs.</a:t>
            </a:r>
          </a:p>
        </p:txBody>
      </p:sp>
      <p:sp>
        <p:nvSpPr>
          <p:cNvPr id="10" name="TextBox 9">
            <a:extLst>
              <a:ext uri="{FF2B5EF4-FFF2-40B4-BE49-F238E27FC236}">
                <a16:creationId xmlns:a16="http://schemas.microsoft.com/office/drawing/2014/main" id="{B1A22FDC-FFAD-45B8-8AF5-7DDF56164394}"/>
              </a:ext>
            </a:extLst>
          </p:cNvPr>
          <p:cNvSpPr txBox="1"/>
          <p:nvPr/>
        </p:nvSpPr>
        <p:spPr>
          <a:xfrm>
            <a:off x="746340" y="4380466"/>
            <a:ext cx="6850840" cy="646331"/>
          </a:xfrm>
          <a:prstGeom prst="rect">
            <a:avLst/>
          </a:prstGeom>
          <a:noFill/>
        </p:spPr>
        <p:txBody>
          <a:bodyPr wrap="square" rtlCol="0">
            <a:spAutoFit/>
          </a:bodyPr>
          <a:lstStyle/>
          <a:p>
            <a:r>
              <a:rPr lang="en-US" sz="1800" b="1" dirty="0"/>
              <a:t>1.4</a:t>
            </a:r>
            <a:r>
              <a:rPr lang="en-US" sz="1800" dirty="0"/>
              <a:t> If drugs are available in different dose units (e.g. 10mg, 20mg, etc.) separate reports shall be created for each dose unit.</a:t>
            </a:r>
          </a:p>
        </p:txBody>
      </p:sp>
      <p:sp>
        <p:nvSpPr>
          <p:cNvPr id="11" name="TextBox 10">
            <a:extLst>
              <a:ext uri="{FF2B5EF4-FFF2-40B4-BE49-F238E27FC236}">
                <a16:creationId xmlns:a16="http://schemas.microsoft.com/office/drawing/2014/main" id="{A9A9346A-CF53-4564-9742-996F74D8F6E2}"/>
              </a:ext>
            </a:extLst>
          </p:cNvPr>
          <p:cNvSpPr txBox="1"/>
          <p:nvPr/>
        </p:nvSpPr>
        <p:spPr>
          <a:xfrm>
            <a:off x="755576" y="5063863"/>
            <a:ext cx="7056784" cy="646331"/>
          </a:xfrm>
          <a:prstGeom prst="rect">
            <a:avLst/>
          </a:prstGeom>
          <a:noFill/>
        </p:spPr>
        <p:txBody>
          <a:bodyPr wrap="square" rtlCol="0">
            <a:spAutoFit/>
          </a:bodyPr>
          <a:lstStyle/>
          <a:p>
            <a:r>
              <a:rPr lang="en-US" sz="1800" b="1" dirty="0"/>
              <a:t>1.5</a:t>
            </a:r>
            <a:r>
              <a:rPr lang="en-US" sz="1800" dirty="0"/>
              <a:t> Access to drug cost reports shall be restricted to authorized users as listed on a management access control list.</a:t>
            </a:r>
          </a:p>
        </p:txBody>
      </p:sp>
    </p:spTree>
    <p:extLst>
      <p:ext uri="{BB962C8B-B14F-4D97-AF65-F5344CB8AC3E}">
        <p14:creationId xmlns:p14="http://schemas.microsoft.com/office/powerpoint/2010/main" val="555717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10"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92</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TextBox 2">
            <a:extLst>
              <a:ext uri="{FF2B5EF4-FFF2-40B4-BE49-F238E27FC236}">
                <a16:creationId xmlns:a16="http://schemas.microsoft.com/office/drawing/2014/main" id="{F552464A-F6EF-4DE1-8717-A9A22EEE73ED}"/>
              </a:ext>
            </a:extLst>
          </p:cNvPr>
          <p:cNvSpPr txBox="1"/>
          <p:nvPr/>
        </p:nvSpPr>
        <p:spPr>
          <a:xfrm>
            <a:off x="539552" y="1916832"/>
            <a:ext cx="7293232" cy="2677656"/>
          </a:xfrm>
          <a:prstGeom prst="rect">
            <a:avLst/>
          </a:prstGeom>
          <a:noFill/>
        </p:spPr>
        <p:txBody>
          <a:bodyPr wrap="square" rtlCol="0">
            <a:spAutoFit/>
          </a:bodyPr>
          <a:lstStyle/>
          <a:p>
            <a:r>
              <a:rPr lang="en-US" dirty="0"/>
              <a:t>When emergency changes have to be made to systems, the system software may have to be modified before changes to the requirements have been approved. Suggest a model of a process for making these modifications that will ensure that the requirements document and the system implementation do not become inconsistent.</a:t>
            </a:r>
          </a:p>
        </p:txBody>
      </p:sp>
    </p:spTree>
    <p:extLst>
      <p:ext uri="{BB962C8B-B14F-4D97-AF65-F5344CB8AC3E}">
        <p14:creationId xmlns:p14="http://schemas.microsoft.com/office/powerpoint/2010/main" val="1901773674"/>
      </p:ext>
    </p:extLst>
  </p:cSld>
  <p:clrMapOvr>
    <a:masterClrMapping/>
  </p:clrMapOvr>
  <p:transition spd="med">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4" name="Picture 3">
            <a:extLst>
              <a:ext uri="{FF2B5EF4-FFF2-40B4-BE49-F238E27FC236}">
                <a16:creationId xmlns:a16="http://schemas.microsoft.com/office/drawing/2014/main" id="{BEA72D02-14D1-490E-9B49-124E100D8492}"/>
              </a:ext>
            </a:extLst>
          </p:cNvPr>
          <p:cNvPicPr>
            <a:picLocks noChangeAspect="1"/>
          </p:cNvPicPr>
          <p:nvPr/>
        </p:nvPicPr>
        <p:blipFill>
          <a:blip r:embed="rId2"/>
          <a:stretch>
            <a:fillRect/>
          </a:stretch>
        </p:blipFill>
        <p:spPr>
          <a:xfrm>
            <a:off x="602558" y="2132856"/>
            <a:ext cx="7497834" cy="2448272"/>
          </a:xfrm>
          <a:prstGeom prst="rect">
            <a:avLst/>
          </a:prstGeom>
        </p:spPr>
      </p:pic>
    </p:spTree>
    <p:extLst>
      <p:ext uri="{BB962C8B-B14F-4D97-AF65-F5344CB8AC3E}">
        <p14:creationId xmlns:p14="http://schemas.microsoft.com/office/powerpoint/2010/main" val="3008201222"/>
      </p:ext>
    </p:extLst>
  </p:cSld>
  <p:clrMapOvr>
    <a:masterClrMapping/>
  </p:clrMapOvr>
  <p:transition spd="med">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4786</TotalTime>
  <Words>6860</Words>
  <Application>Microsoft Office PowerPoint</Application>
  <PresentationFormat>On-screen Show (4:3)</PresentationFormat>
  <Paragraphs>795</Paragraphs>
  <Slides>100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7" baseType="lpstr">
      <vt:lpstr>Zapf Dingbats</vt:lpstr>
      <vt:lpstr>Arial</vt:lpstr>
      <vt:lpstr>Bookman Old Style</vt:lpstr>
      <vt:lpstr>Calibri</vt:lpstr>
      <vt:lpstr>Wingdings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Non-functional requirements example</vt:lpstr>
      <vt:lpstr>Non-functional requirements example</vt:lpstr>
      <vt:lpstr>Non-functional requirements example</vt:lpstr>
      <vt:lpstr>Requirements imprecision</vt:lpstr>
      <vt:lpstr>Requirements imprecision example</vt:lpstr>
      <vt:lpstr>Requirements imprecision example</vt:lpstr>
      <vt:lpstr>Requirements imprecision example</vt:lpstr>
      <vt:lpstr>Requirements imprecision example</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Mentcare system: Transfer-data use case </vt:lpstr>
      <vt:lpstr>Tabular description of the ‘Transfer data’ use-case </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Requirements change management </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Zheng, Jianjun</cp:lastModifiedBy>
  <cp:revision>51</cp:revision>
  <cp:lastPrinted>2010-01-11T10:54:43Z</cp:lastPrinted>
  <dcterms:created xsi:type="dcterms:W3CDTF">2010-01-08T19:43:52Z</dcterms:created>
  <dcterms:modified xsi:type="dcterms:W3CDTF">2019-09-23T17:31:39Z</dcterms:modified>
</cp:coreProperties>
</file>