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8"/>
  </p:notesMasterIdLst>
  <p:handoutMasterIdLst>
    <p:handoutMasterId r:id="rId99"/>
  </p:handoutMasterIdLst>
  <p:sldIdLst>
    <p:sldId id="256" r:id="rId2"/>
    <p:sldId id="277" r:id="rId3"/>
    <p:sldId id="278" r:id="rId4"/>
    <p:sldId id="320" r:id="rId5"/>
    <p:sldId id="257" r:id="rId6"/>
    <p:sldId id="308" r:id="rId7"/>
    <p:sldId id="328" r:id="rId8"/>
    <p:sldId id="280" r:id="rId9"/>
    <p:sldId id="309" r:id="rId10"/>
    <p:sldId id="284" r:id="rId11"/>
    <p:sldId id="310" r:id="rId12"/>
    <p:sldId id="319" r:id="rId13"/>
    <p:sldId id="285" r:id="rId14"/>
    <p:sldId id="321" r:id="rId15"/>
    <p:sldId id="287" r:id="rId16"/>
    <p:sldId id="311" r:id="rId17"/>
    <p:sldId id="331" r:id="rId18"/>
    <p:sldId id="330" r:id="rId19"/>
    <p:sldId id="332" r:id="rId20"/>
    <p:sldId id="322" r:id="rId21"/>
    <p:sldId id="334" r:id="rId22"/>
    <p:sldId id="333" r:id="rId23"/>
    <p:sldId id="323" r:id="rId24"/>
    <p:sldId id="312" r:id="rId25"/>
    <p:sldId id="324" r:id="rId26"/>
    <p:sldId id="329" r:id="rId27"/>
    <p:sldId id="325" r:id="rId28"/>
    <p:sldId id="299" r:id="rId29"/>
    <p:sldId id="345" r:id="rId30"/>
    <p:sldId id="344" r:id="rId31"/>
    <p:sldId id="258" r:id="rId32"/>
    <p:sldId id="259" r:id="rId33"/>
    <p:sldId id="335" r:id="rId34"/>
    <p:sldId id="260" r:id="rId35"/>
    <p:sldId id="288" r:id="rId36"/>
    <p:sldId id="337" r:id="rId37"/>
    <p:sldId id="338" r:id="rId38"/>
    <p:sldId id="341" r:id="rId39"/>
    <p:sldId id="342" r:id="rId40"/>
    <p:sldId id="336" r:id="rId41"/>
    <p:sldId id="261" r:id="rId42"/>
    <p:sldId id="262" r:id="rId43"/>
    <p:sldId id="346" r:id="rId44"/>
    <p:sldId id="347" r:id="rId45"/>
    <p:sldId id="343" r:id="rId46"/>
    <p:sldId id="348" r:id="rId47"/>
    <p:sldId id="263" r:id="rId48"/>
    <p:sldId id="349" r:id="rId49"/>
    <p:sldId id="350" r:id="rId50"/>
    <p:sldId id="339" r:id="rId51"/>
    <p:sldId id="340" r:id="rId52"/>
    <p:sldId id="292" r:id="rId53"/>
    <p:sldId id="264" r:id="rId54"/>
    <p:sldId id="265" r:id="rId55"/>
    <p:sldId id="295" r:id="rId56"/>
    <p:sldId id="351" r:id="rId57"/>
    <p:sldId id="266" r:id="rId58"/>
    <p:sldId id="353" r:id="rId59"/>
    <p:sldId id="354" r:id="rId60"/>
    <p:sldId id="267" r:id="rId61"/>
    <p:sldId id="352" r:id="rId62"/>
    <p:sldId id="355" r:id="rId63"/>
    <p:sldId id="356" r:id="rId64"/>
    <p:sldId id="357" r:id="rId65"/>
    <p:sldId id="358" r:id="rId66"/>
    <p:sldId id="359" r:id="rId67"/>
    <p:sldId id="360" r:id="rId68"/>
    <p:sldId id="361" r:id="rId69"/>
    <p:sldId id="362" r:id="rId70"/>
    <p:sldId id="363" r:id="rId71"/>
    <p:sldId id="364" r:id="rId72"/>
    <p:sldId id="365" r:id="rId73"/>
    <p:sldId id="289" r:id="rId74"/>
    <p:sldId id="268" r:id="rId75"/>
    <p:sldId id="269" r:id="rId76"/>
    <p:sldId id="327" r:id="rId77"/>
    <p:sldId id="300" r:id="rId78"/>
    <p:sldId id="301" r:id="rId79"/>
    <p:sldId id="302" r:id="rId80"/>
    <p:sldId id="303" r:id="rId81"/>
    <p:sldId id="304" r:id="rId82"/>
    <p:sldId id="270" r:id="rId83"/>
    <p:sldId id="271" r:id="rId84"/>
    <p:sldId id="305" r:id="rId85"/>
    <p:sldId id="272" r:id="rId86"/>
    <p:sldId id="273" r:id="rId87"/>
    <p:sldId id="313" r:id="rId88"/>
    <p:sldId id="314" r:id="rId89"/>
    <p:sldId id="306" r:id="rId90"/>
    <p:sldId id="274" r:id="rId91"/>
    <p:sldId id="315" r:id="rId92"/>
    <p:sldId id="316" r:id="rId93"/>
    <p:sldId id="276" r:id="rId94"/>
    <p:sldId id="275" r:id="rId95"/>
    <p:sldId id="326" r:id="rId96"/>
    <p:sldId id="307"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01/11/2019</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01/11/2019</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01/11/2019</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01/11/2019</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01/11/2019</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01/11/2019</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01/11/2019</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01/11/2019</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01/11/2019</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01/11/2019</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01/11/2019</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01/11/2019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Chapter 6 – Architectural Design</a:t>
            </a:r>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01/11/2019</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01/11/2019</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p>
        </p:txBody>
      </p:sp>
      <p:sp>
        <p:nvSpPr>
          <p:cNvPr id="3" name="Content Placeholder 2"/>
          <p:cNvSpPr>
            <a:spLocks noGrp="1"/>
          </p:cNvSpPr>
          <p:nvPr>
            <p:ph idx="1"/>
          </p:nvPr>
        </p:nvSpPr>
        <p:spPr/>
        <p:txBody>
          <a:bodyPr/>
          <a:lstStyle/>
          <a:p>
            <a:r>
              <a:rPr lang="en-US"/>
              <a:t>As a way of facilitating discussion about the system design </a:t>
            </a:r>
          </a:p>
          <a:p>
            <a:pPr lvl="1"/>
            <a:r>
              <a:rPr lang="en-US"/>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a:p>
          <a:p>
            <a:r>
              <a:rPr lang="en-US"/>
              <a:t>As a way of documenting an architecture that has been designed </a:t>
            </a:r>
          </a:p>
          <a:p>
            <a:pPr lvl="1"/>
            <a:r>
              <a:rPr lang="en-US"/>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01/11/2019</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01/11/2019</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a:t>Architectural design is a creative process so the process differs depending on the type of system being developed.</a:t>
            </a:r>
          </a:p>
          <a:p>
            <a:r>
              <a:rPr lang="en-US"/>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01/11/2019</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01/11/2019</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a:t>Systems in the same domain often have similar architectures that reflect domain concepts.</a:t>
            </a:r>
          </a:p>
          <a:p>
            <a:r>
              <a:rPr lang="en-US"/>
              <a:t>Application product lines are built around a core architecture with variants that satisfy particular customer requirements.</a:t>
            </a:r>
          </a:p>
          <a:p>
            <a:r>
              <a:rPr lang="en-US"/>
              <a:t>The architecture of a system may be designed around one of more architectural patterns or ‘styles’. </a:t>
            </a:r>
          </a:p>
          <a:p>
            <a:pPr lvl="1"/>
            <a:r>
              <a:rPr lang="en-US"/>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01/11/2019</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non-functional requirements</a:t>
            </a:r>
          </a:p>
        </p:txBody>
      </p:sp>
      <p:sp>
        <p:nvSpPr>
          <p:cNvPr id="50179" name="Rectangle 3"/>
          <p:cNvSpPr>
            <a:spLocks noGrp="1" noChangeArrowheads="1"/>
          </p:cNvSpPr>
          <p:nvPr>
            <p:ph idx="1"/>
          </p:nvPr>
        </p:nvSpPr>
        <p:spPr>
          <a:xfrm>
            <a:off x="533400" y="1600200"/>
            <a:ext cx="8229600" cy="4282126"/>
          </a:xfrm>
        </p:spPr>
        <p:txBody>
          <a:bodyPr/>
          <a:lstStyle/>
          <a:p>
            <a:pPr>
              <a:lnSpc>
                <a:spcPct val="90000"/>
              </a:lnSpc>
            </a:pPr>
            <a:r>
              <a:rPr lang="en-US" sz="2400" dirty="0"/>
              <a:t>If </a:t>
            </a:r>
            <a:r>
              <a:rPr lang="en-US" sz="2400" b="1" dirty="0"/>
              <a:t>Performance</a:t>
            </a:r>
            <a:r>
              <a:rPr lang="en-US" sz="2400" dirty="0"/>
              <a:t> is a critical requirement</a:t>
            </a:r>
          </a:p>
          <a:p>
            <a:pPr lvl="1">
              <a:lnSpc>
                <a:spcPct val="90000"/>
              </a:lnSpc>
            </a:pPr>
            <a:r>
              <a:rPr lang="en-US" sz="2000" dirty="0"/>
              <a:t>Localize critical operations and minimize communications. Use large rather than fine-grain components.</a:t>
            </a:r>
          </a:p>
          <a:p>
            <a:pPr>
              <a:lnSpc>
                <a:spcPct val="90000"/>
              </a:lnSpc>
            </a:pPr>
            <a:r>
              <a:rPr lang="en-US" sz="2400" dirty="0"/>
              <a:t>If </a:t>
            </a:r>
            <a:r>
              <a:rPr lang="en-US" sz="2400" b="1" dirty="0"/>
              <a:t>Security</a:t>
            </a:r>
            <a:r>
              <a:rPr lang="en-US" sz="2400" dirty="0"/>
              <a:t> is a critical requirement</a:t>
            </a:r>
          </a:p>
          <a:p>
            <a:pPr lvl="1">
              <a:lnSpc>
                <a:spcPct val="90000"/>
              </a:lnSpc>
            </a:pPr>
            <a:r>
              <a:rPr lang="en-US" sz="2000" dirty="0"/>
              <a:t>Use a layered architecture with critical assets in the inner layers.</a:t>
            </a:r>
          </a:p>
          <a:p>
            <a:pPr lvl="1">
              <a:lnSpc>
                <a:spcPct val="90000"/>
              </a:lnSpc>
            </a:pPr>
            <a:r>
              <a:rPr lang="en-US" dirty="0"/>
              <a:t>Minimize the number of copies of the data and, wherever possible.</a:t>
            </a:r>
          </a:p>
          <a:p>
            <a:pPr lvl="1">
              <a:lnSpc>
                <a:spcPct val="90000"/>
              </a:lnSpc>
            </a:pPr>
            <a:r>
              <a:rPr lang="en-US" dirty="0"/>
              <a:t>Each component only knows as much as it needs to, to do its job (least privilege).</a:t>
            </a:r>
          </a:p>
          <a:p>
            <a:pPr>
              <a:lnSpc>
                <a:spcPct val="90000"/>
              </a:lnSpc>
            </a:pPr>
            <a:r>
              <a:rPr lang="en-US" sz="2400" dirty="0"/>
              <a:t>If </a:t>
            </a:r>
            <a:r>
              <a:rPr lang="en-US" sz="2400" b="1" dirty="0"/>
              <a:t>Safety</a:t>
            </a:r>
            <a:r>
              <a:rPr lang="en-US" sz="2400" dirty="0"/>
              <a:t> is a critical requirement</a:t>
            </a:r>
          </a:p>
          <a:p>
            <a:pPr lvl="1">
              <a:lnSpc>
                <a:spcPct val="90000"/>
              </a:lnSpc>
            </a:pPr>
            <a:r>
              <a:rPr lang="en-US" sz="2000" dirty="0"/>
              <a:t>Localize safety-critical features in a small number of sub-systems.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01/11/2019</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non-functional requirements</a:t>
            </a:r>
          </a:p>
        </p:txBody>
      </p:sp>
      <p:sp>
        <p:nvSpPr>
          <p:cNvPr id="50179" name="Rectangle 3"/>
          <p:cNvSpPr>
            <a:spLocks noGrp="1" noChangeArrowheads="1"/>
          </p:cNvSpPr>
          <p:nvPr>
            <p:ph idx="1"/>
          </p:nvPr>
        </p:nvSpPr>
        <p:spPr>
          <a:xfrm>
            <a:off x="533400" y="1600200"/>
            <a:ext cx="8229600" cy="3942761"/>
          </a:xfrm>
        </p:spPr>
        <p:txBody>
          <a:bodyPr/>
          <a:lstStyle/>
          <a:p>
            <a:pPr>
              <a:lnSpc>
                <a:spcPct val="90000"/>
              </a:lnSpc>
            </a:pPr>
            <a:r>
              <a:rPr lang="en-US" sz="2400" dirty="0"/>
              <a:t>If </a:t>
            </a:r>
            <a:r>
              <a:rPr lang="en-US" sz="2400" b="1" dirty="0"/>
              <a:t>Availability</a:t>
            </a:r>
            <a:r>
              <a:rPr lang="en-US" sz="2400" dirty="0"/>
              <a:t> is a critical requirement</a:t>
            </a:r>
          </a:p>
          <a:p>
            <a:pPr lvl="1">
              <a:lnSpc>
                <a:spcPct val="90000"/>
              </a:lnSpc>
            </a:pPr>
            <a:r>
              <a:rPr lang="en-US" sz="2000" dirty="0"/>
              <a:t>Include redundant components and mechanisms for fault tolerance.</a:t>
            </a:r>
          </a:p>
          <a:p>
            <a:pPr>
              <a:lnSpc>
                <a:spcPct val="90000"/>
              </a:lnSpc>
            </a:pPr>
            <a:r>
              <a:rPr lang="en-US" dirty="0"/>
              <a:t>If </a:t>
            </a:r>
            <a:r>
              <a:rPr lang="en-US" sz="2400" b="1" dirty="0"/>
              <a:t>Maintainability</a:t>
            </a:r>
            <a:r>
              <a:rPr lang="en-US" sz="2400" dirty="0"/>
              <a:t> is a critical requirement</a:t>
            </a:r>
          </a:p>
          <a:p>
            <a:pPr lvl="1">
              <a:lnSpc>
                <a:spcPct val="90000"/>
              </a:lnSpc>
            </a:pPr>
            <a:r>
              <a:rPr lang="en-US" sz="2000" dirty="0"/>
              <a:t>Use fine-grain, replaceable components</a:t>
            </a:r>
          </a:p>
          <a:p>
            <a:pPr lvl="1">
              <a:lnSpc>
                <a:spcPct val="90000"/>
              </a:lnSpc>
            </a:pPr>
            <a:r>
              <a:rPr lang="en-US" dirty="0"/>
              <a:t>Producers of data should be separated from consumers</a:t>
            </a:r>
          </a:p>
          <a:p>
            <a:pPr lvl="1">
              <a:lnSpc>
                <a:spcPct val="90000"/>
              </a:lnSpc>
            </a:pPr>
            <a:r>
              <a:rPr lang="en-US" sz="2000" dirty="0"/>
              <a:t>Shared data structures should be avoided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01/11/2019</a:t>
            </a:fld>
            <a:endParaRPr lang="en-US"/>
          </a:p>
        </p:txBody>
      </p:sp>
    </p:spTree>
    <p:extLst>
      <p:ext uri="{BB962C8B-B14F-4D97-AF65-F5344CB8AC3E}">
        <p14:creationId xmlns:p14="http://schemas.microsoft.com/office/powerpoint/2010/main" val="43735709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a:t>Potential conflict</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a:t>Performance vs. Maintainability</a:t>
            </a:r>
          </a:p>
          <a:p>
            <a:pPr lvl="1">
              <a:lnSpc>
                <a:spcPct val="90000"/>
              </a:lnSpc>
            </a:pPr>
            <a:r>
              <a:rPr lang="en-US"/>
              <a:t>Why there might be an architectural conflict between performance and maintainability when both are the most important non-functional requirements?</a:t>
            </a:r>
          </a:p>
          <a:p>
            <a:pPr lvl="1">
              <a:lnSpc>
                <a:spcPct val="90000"/>
              </a:lnSpc>
            </a:pPr>
            <a:r>
              <a:rPr lang="en-US"/>
              <a:t>How to solve the conflict?</a:t>
            </a:r>
          </a:p>
          <a:p>
            <a:pPr>
              <a:lnSpc>
                <a:spcPct val="90000"/>
              </a:lnSpc>
            </a:pPr>
            <a:r>
              <a:rPr lang="en-US" sz="2400"/>
              <a:t>Security vs. Availability</a:t>
            </a:r>
          </a:p>
          <a:p>
            <a:pPr lvl="1">
              <a:lnSpc>
                <a:spcPct val="90000"/>
              </a:lnSpc>
            </a:pPr>
            <a:r>
              <a:rPr lang="en-US"/>
              <a:t>Why there might be an architectural conflict between security and availability when both are the most important non-functional requirements?</a:t>
            </a:r>
          </a:p>
          <a:p>
            <a:pPr lvl="1">
              <a:lnSpc>
                <a:spcPct val="90000"/>
              </a:lnSpc>
            </a:pPr>
            <a:r>
              <a:rPr lang="en-US"/>
              <a:t>How to solve the conflict?</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01/11/2019</a:t>
            </a:fld>
            <a:endParaRPr lang="en-US"/>
          </a:p>
        </p:txBody>
      </p:sp>
    </p:spTree>
    <p:extLst>
      <p:ext uri="{BB962C8B-B14F-4D97-AF65-F5344CB8AC3E}">
        <p14:creationId xmlns:p14="http://schemas.microsoft.com/office/powerpoint/2010/main" val="29575718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a:t>Architectural design evaluation</a:t>
            </a:r>
          </a:p>
        </p:txBody>
      </p:sp>
      <p:sp>
        <p:nvSpPr>
          <p:cNvPr id="50179" name="Rectangle 3"/>
          <p:cNvSpPr>
            <a:spLocks noGrp="1" noChangeArrowheads="1"/>
          </p:cNvSpPr>
          <p:nvPr>
            <p:ph idx="1"/>
          </p:nvPr>
        </p:nvSpPr>
        <p:spPr>
          <a:xfrm>
            <a:off x="533400" y="1600200"/>
            <a:ext cx="8229600" cy="4130675"/>
          </a:xfrm>
        </p:spPr>
        <p:txBody>
          <a:bodyPr/>
          <a:lstStyle/>
          <a:p>
            <a:r>
              <a:rPr lang="en-US"/>
              <a:t>Evaluating an architectural design is difficult because the true test of an architecture is how well the system meets its functional and non-functional requirements when it is in use.</a:t>
            </a:r>
          </a:p>
          <a:p>
            <a:r>
              <a:rPr lang="en-US"/>
              <a:t>However, you can do some evaluation by comparing your design against reference architectures or generic Architectural patterns.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01/11/2019</a:t>
            </a:fld>
            <a:endParaRPr lang="en-US"/>
          </a:p>
        </p:txBody>
      </p:sp>
    </p:spTree>
    <p:extLst>
      <p:ext uri="{BB962C8B-B14F-4D97-AF65-F5344CB8AC3E}">
        <p14:creationId xmlns:p14="http://schemas.microsoft.com/office/powerpoint/2010/main" val="373798739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p>
        </p:txBody>
      </p:sp>
      <p:sp>
        <p:nvSpPr>
          <p:cNvPr id="3" name="Content Placeholder 2"/>
          <p:cNvSpPr>
            <a:spLocks noGrp="1"/>
          </p:cNvSpPr>
          <p:nvPr>
            <p:ph idx="1"/>
          </p:nvPr>
        </p:nvSpPr>
        <p:spPr/>
        <p:txBody>
          <a:bodyPr/>
          <a:lstStyle/>
          <a:p>
            <a:r>
              <a:rPr lang="en-US"/>
              <a:t>Architectural design decisions</a:t>
            </a:r>
            <a:endParaRPr lang="en-GB"/>
          </a:p>
          <a:p>
            <a:r>
              <a:rPr lang="en-US"/>
              <a:t>Architectural views</a:t>
            </a:r>
            <a:endParaRPr lang="en-GB"/>
          </a:p>
          <a:p>
            <a:r>
              <a:rPr lang="en-US"/>
              <a:t>Architectural patterns</a:t>
            </a:r>
            <a:endParaRPr lang="en-GB"/>
          </a:p>
          <a:p>
            <a:r>
              <a:rPr lang="en-US"/>
              <a:t>Application architectures</a:t>
            </a:r>
            <a:endParaRPr lang="en-GB"/>
          </a:p>
          <a:p>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01/11/2019</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01/11/2019</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p>
        </p:txBody>
      </p:sp>
      <p:sp>
        <p:nvSpPr>
          <p:cNvPr id="3" name="Content Placeholder 2"/>
          <p:cNvSpPr>
            <a:spLocks noGrp="1"/>
          </p:cNvSpPr>
          <p:nvPr>
            <p:ph idx="1"/>
          </p:nvPr>
        </p:nvSpPr>
        <p:spPr/>
        <p:txBody>
          <a:bodyPr/>
          <a:lstStyle/>
          <a:p>
            <a:r>
              <a:rPr lang="en-US"/>
              <a:t>As a way of facilitating discussion about the system design </a:t>
            </a:r>
          </a:p>
          <a:p>
            <a:pPr lvl="1"/>
            <a:r>
              <a:rPr lang="en-US"/>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a:p>
          <a:p>
            <a:r>
              <a:rPr lang="en-US"/>
              <a:t>As a way of documenting an architecture that has been designed </a:t>
            </a:r>
          </a:p>
          <a:p>
            <a:pPr lvl="1"/>
            <a:r>
              <a:rPr lang="en-US"/>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01/11/2019</a:t>
            </a:fld>
            <a:endParaRPr lang="en-US"/>
          </a:p>
        </p:txBody>
      </p:sp>
    </p:spTree>
    <p:extLst>
      <p:ext uri="{BB962C8B-B14F-4D97-AF65-F5344CB8AC3E}">
        <p14:creationId xmlns:p14="http://schemas.microsoft.com/office/powerpoint/2010/main" val="132395386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views</a:t>
            </a:r>
          </a:p>
        </p:txBody>
      </p:sp>
      <p:sp>
        <p:nvSpPr>
          <p:cNvPr id="3" name="Content Placeholder 2"/>
          <p:cNvSpPr>
            <a:spLocks noGrp="1"/>
          </p:cNvSpPr>
          <p:nvPr>
            <p:ph idx="1"/>
          </p:nvPr>
        </p:nvSpPr>
        <p:spPr/>
        <p:txBody>
          <a:bodyPr/>
          <a:lstStyle/>
          <a:p>
            <a:r>
              <a:rPr lang="en-US"/>
              <a:t>What views or perspectives are useful when designing and documenting a system’s architecture?</a:t>
            </a:r>
            <a:endParaRPr lang="en-GB"/>
          </a:p>
          <a:p>
            <a:r>
              <a:rPr lang="en-US"/>
              <a:t>What notations should be used for describing architectural models?</a:t>
            </a:r>
          </a:p>
          <a:p>
            <a:r>
              <a:rPr lang="en-US"/>
              <a:t>Each architectural model only shows one view or perspective of the system. </a:t>
            </a:r>
          </a:p>
          <a:p>
            <a:pPr lvl="1"/>
            <a:r>
              <a:rPr lang="en-US"/>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a:t> </a:t>
            </a:r>
          </a:p>
          <a:p>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01/11/2019</a:t>
            </a:fld>
            <a:endParaRPr lang="en-US"/>
          </a:p>
        </p:txBody>
      </p:sp>
    </p:spTree>
    <p:extLst>
      <p:ext uri="{BB962C8B-B14F-4D97-AF65-F5344CB8AC3E}">
        <p14:creationId xmlns:p14="http://schemas.microsoft.com/office/powerpoint/2010/main" val="381412133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18" y="1971863"/>
            <a:ext cx="5084687" cy="3825622"/>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01/11/2019</a:t>
            </a:fld>
            <a:endParaRPr lang="en-US"/>
          </a:p>
        </p:txBody>
      </p:sp>
      <p:sp>
        <p:nvSpPr>
          <p:cNvPr id="7" name="TextBox 6">
            <a:extLst>
              <a:ext uri="{FF2B5EF4-FFF2-40B4-BE49-F238E27FC236}">
                <a16:creationId xmlns:a16="http://schemas.microsoft.com/office/drawing/2014/main" id="{EBE8DA8F-02E2-44E4-A249-DF6F0BC1FE22}"/>
              </a:ext>
            </a:extLst>
          </p:cNvPr>
          <p:cNvSpPr txBox="1"/>
          <p:nvPr/>
        </p:nvSpPr>
        <p:spPr>
          <a:xfrm>
            <a:off x="6374091" y="4874155"/>
            <a:ext cx="1685827" cy="923330"/>
          </a:xfrm>
          <a:prstGeom prst="rect">
            <a:avLst/>
          </a:prstGeom>
          <a:noFill/>
        </p:spPr>
        <p:txBody>
          <a:bodyPr wrap="square" rtlCol="0">
            <a:spAutoFit/>
          </a:bodyPr>
          <a:lstStyle/>
          <a:p>
            <a:r>
              <a:rPr lang="en-US"/>
              <a:t>4+1 view model by </a:t>
            </a:r>
            <a:r>
              <a:rPr lang="en-US" err="1"/>
              <a:t>Krutchen</a:t>
            </a:r>
            <a:r>
              <a:rPr lang="en-US"/>
              <a:t> (</a:t>
            </a:r>
            <a:r>
              <a:rPr lang="en-US" err="1"/>
              <a:t>Krutchen</a:t>
            </a:r>
            <a:r>
              <a:rPr lang="en-US"/>
              <a:t> 1995)</a:t>
            </a:r>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+ 1 view model of software architecture</a:t>
            </a:r>
          </a:p>
        </p:txBody>
      </p:sp>
      <p:sp>
        <p:nvSpPr>
          <p:cNvPr id="3" name="Content Placeholder 2"/>
          <p:cNvSpPr>
            <a:spLocks noGrp="1"/>
          </p:cNvSpPr>
          <p:nvPr>
            <p:ph idx="1"/>
          </p:nvPr>
        </p:nvSpPr>
        <p:spPr/>
        <p:txBody>
          <a:bodyPr/>
          <a:lstStyle/>
          <a:p>
            <a:r>
              <a:rPr lang="en-US"/>
              <a:t>A logical view, which shows the key abstractions in the system as objects or object classes. </a:t>
            </a:r>
            <a:endParaRPr lang="en-GB"/>
          </a:p>
          <a:p>
            <a:r>
              <a:rPr lang="en-US"/>
              <a:t>A process view, which shows how, at run-time, the system is composed of interacting processes. </a:t>
            </a:r>
            <a:endParaRPr lang="en-GB"/>
          </a:p>
          <a:p>
            <a:r>
              <a:rPr lang="en-US"/>
              <a:t>A development view, which shows how the software is decomposed for development.</a:t>
            </a:r>
            <a:endParaRPr lang="en-GB"/>
          </a:p>
          <a:p>
            <a:r>
              <a:rPr lang="en-US"/>
              <a:t>A physical view, which shows the system hardware and how software components are distributed across the processors in the system.</a:t>
            </a:r>
          </a:p>
          <a:p>
            <a:r>
              <a:rPr lang="en-US"/>
              <a:t>Related using use cases or scenarios (+1) </a:t>
            </a:r>
            <a:endParaRPr lang="en-GB"/>
          </a:p>
          <a:p>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01/11/2019</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Representing architectural views</a:t>
            </a:r>
          </a:p>
        </p:txBody>
      </p:sp>
      <p:sp>
        <p:nvSpPr>
          <p:cNvPr id="3" name="Content Placeholder 2"/>
          <p:cNvSpPr>
            <a:spLocks noGrp="1"/>
          </p:cNvSpPr>
          <p:nvPr>
            <p:ph idx="1"/>
          </p:nvPr>
        </p:nvSpPr>
        <p:spPr/>
        <p:txBody>
          <a:bodyPr/>
          <a:lstStyle/>
          <a:p>
            <a:r>
              <a:rPr lang="en-US"/>
              <a:t>Some people argue that the Unified Modeling Language (UML) is an appropriate notation for describing and documenting system architectures</a:t>
            </a:r>
          </a:p>
          <a:p>
            <a:r>
              <a:rPr lang="en-US"/>
              <a:t>I disagree with this as I do not think that the UML includes abstractions appropriate for high-level system description.</a:t>
            </a:r>
          </a:p>
          <a:p>
            <a:r>
              <a:rPr lang="en-US"/>
              <a:t>Architectural description languages (ADLs) have been developed but are not widely used</a:t>
            </a:r>
          </a:p>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01/11/2019</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Representing architectural views</a:t>
            </a:r>
          </a:p>
        </p:txBody>
      </p:sp>
      <p:sp>
        <p:nvSpPr>
          <p:cNvPr id="3" name="Content Placeholder 2"/>
          <p:cNvSpPr>
            <a:spLocks noGrp="1"/>
          </p:cNvSpPr>
          <p:nvPr>
            <p:ph idx="1"/>
          </p:nvPr>
        </p:nvSpPr>
        <p:spPr/>
        <p:txBody>
          <a:bodyPr/>
          <a:lstStyle/>
          <a:p>
            <a:r>
              <a:rPr lang="en-US"/>
              <a:t>Users of agile methods claim that detailed design documentation is mostly unused. It is, therefore, a waste of time and money to develop these documents</a:t>
            </a:r>
          </a:p>
          <a:p>
            <a:r>
              <a:rPr lang="en-US"/>
              <a:t>You should develop the views that are useful for communication and not worry about whether or not your architectural documentation is complete</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26</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01/11/2019</a:t>
            </a:fld>
            <a:endParaRPr lang="en-US"/>
          </a:p>
        </p:txBody>
      </p:sp>
    </p:spTree>
    <p:extLst>
      <p:ext uri="{BB962C8B-B14F-4D97-AF65-F5344CB8AC3E}">
        <p14:creationId xmlns:p14="http://schemas.microsoft.com/office/powerpoint/2010/main" val="180746466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01/11/2019</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patterns</a:t>
            </a:r>
          </a:p>
        </p:txBody>
      </p:sp>
      <p:sp>
        <p:nvSpPr>
          <p:cNvPr id="3" name="Content Placeholder 2"/>
          <p:cNvSpPr>
            <a:spLocks noGrp="1"/>
          </p:cNvSpPr>
          <p:nvPr>
            <p:ph idx="1"/>
          </p:nvPr>
        </p:nvSpPr>
        <p:spPr/>
        <p:txBody>
          <a:bodyPr/>
          <a:lstStyle/>
          <a:p>
            <a:r>
              <a:rPr lang="en-US"/>
              <a:t>Patterns are a means of representing, sharing and reusing knowledge.</a:t>
            </a:r>
          </a:p>
          <a:p>
            <a:r>
              <a:rPr lang="en-US"/>
              <a:t>An architectural pattern is a stylized description of good design practice, which has been tried and tested in different environments.</a:t>
            </a:r>
          </a:p>
          <a:p>
            <a:r>
              <a:rPr lang="en-US"/>
              <a:t>Patterns should include information about when they are and when the are not useful.</a:t>
            </a:r>
          </a:p>
          <a:p>
            <a:r>
              <a:rPr lang="en-US"/>
              <a:t>Patterns may be represented using tabular and graphical descriptions.</a:t>
            </a:r>
          </a:p>
          <a:p>
            <a:pPr>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28</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01/11/2019</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Without architectural patterns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01/11/2019</a:t>
            </a:fld>
            <a:endParaRPr lang="en-US"/>
          </a:p>
        </p:txBody>
      </p:sp>
      <p:pic>
        <p:nvPicPr>
          <p:cNvPr id="2050" name="Picture 2">
            <a:extLst>
              <a:ext uri="{FF2B5EF4-FFF2-40B4-BE49-F238E27FC236}">
                <a16:creationId xmlns:a16="http://schemas.microsoft.com/office/drawing/2014/main" id="{AE285D1E-871C-4434-B17A-7FB5645B0D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612" y="1624012"/>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6534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Architectural design</a:t>
            </a:r>
          </a:p>
        </p:txBody>
      </p:sp>
      <p:sp>
        <p:nvSpPr>
          <p:cNvPr id="44035" name="Rectangle 3"/>
          <p:cNvSpPr>
            <a:spLocks noGrp="1" noChangeArrowheads="1"/>
          </p:cNvSpPr>
          <p:nvPr>
            <p:ph idx="1"/>
          </p:nvPr>
        </p:nvSpPr>
        <p:spPr/>
        <p:txBody>
          <a:bodyPr/>
          <a:lstStyle/>
          <a:p>
            <a:r>
              <a:rPr lang="en-US"/>
              <a:t>Architectural design is concerned with understanding how a software system should be organized and designing the overall structure of that system.</a:t>
            </a:r>
          </a:p>
          <a:p>
            <a:r>
              <a:rPr lang="en-US"/>
              <a:t>Architectural design is the critical link between design and requirements engineering, as it identifies the main structural components in a system and the relationships between them. </a:t>
            </a:r>
          </a:p>
          <a:p>
            <a:r>
              <a:rPr lang="en-US"/>
              <a:t>The output of the architectural design process is an architectural model that describes how the system is organized as a set of communicating components. </a:t>
            </a:r>
            <a:endParaRPr lang="en-GB"/>
          </a:p>
          <a:p>
            <a:endParaRPr lang="en-GB"/>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01/11/2019</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1000"/>
                                        <p:tgtEl>
                                          <p:spTgt spid="44035">
                                            <p:txEl>
                                              <p:pRg st="0" end="0"/>
                                            </p:txEl>
                                          </p:spTgt>
                                        </p:tgtEl>
                                      </p:cBhvr>
                                    </p:animEffect>
                                    <p:anim calcmode="lin" valueType="num">
                                      <p:cBhvr>
                                        <p:cTn id="8" dur="10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035">
                                            <p:txEl>
                                              <p:pRg st="1" end="1"/>
                                            </p:txEl>
                                          </p:spTgt>
                                        </p:tgtEl>
                                        <p:attrNameLst>
                                          <p:attrName>style.visibility</p:attrName>
                                        </p:attrNameLst>
                                      </p:cBhvr>
                                      <p:to>
                                        <p:strVal val="visible"/>
                                      </p:to>
                                    </p:set>
                                    <p:animEffect transition="in" filter="fade">
                                      <p:cBhvr>
                                        <p:cTn id="14" dur="1000"/>
                                        <p:tgtEl>
                                          <p:spTgt spid="44035">
                                            <p:txEl>
                                              <p:pRg st="1" end="1"/>
                                            </p:txEl>
                                          </p:spTgt>
                                        </p:tgtEl>
                                      </p:cBhvr>
                                    </p:animEffect>
                                    <p:anim calcmode="lin" valueType="num">
                                      <p:cBhvr>
                                        <p:cTn id="15" dur="10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035">
                                            <p:txEl>
                                              <p:pRg st="2" end="2"/>
                                            </p:txEl>
                                          </p:spTgt>
                                        </p:tgtEl>
                                        <p:attrNameLst>
                                          <p:attrName>style.visibility</p:attrName>
                                        </p:attrNameLst>
                                      </p:cBhvr>
                                      <p:to>
                                        <p:strVal val="visible"/>
                                      </p:to>
                                    </p:set>
                                    <p:animEffect transition="in" filter="fade">
                                      <p:cBhvr>
                                        <p:cTn id="21" dur="1000"/>
                                        <p:tgtEl>
                                          <p:spTgt spid="44035">
                                            <p:txEl>
                                              <p:pRg st="2" end="2"/>
                                            </p:txEl>
                                          </p:spTgt>
                                        </p:tgtEl>
                                      </p:cBhvr>
                                    </p:animEffect>
                                    <p:anim calcmode="lin" valueType="num">
                                      <p:cBhvr>
                                        <p:cTn id="22" dur="10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403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patterns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01/11/2019</a:t>
            </a:fld>
            <a:endParaRPr lang="en-US"/>
          </a:p>
        </p:txBody>
      </p:sp>
      <p:pic>
        <p:nvPicPr>
          <p:cNvPr id="2052" name="Picture 4">
            <a:extLst>
              <a:ext uri="{FF2B5EF4-FFF2-40B4-BE49-F238E27FC236}">
                <a16:creationId xmlns:a16="http://schemas.microsoft.com/office/drawing/2014/main" id="{2E1DF342-999D-40EE-A477-3F7B0DA08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142" y="1646067"/>
            <a:ext cx="5992201" cy="449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06159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Model-View-Controller (MVC) pattern</a:t>
            </a:r>
            <a:r>
              <a:rPr lang="en-GB"/>
              <a:t> </a:t>
            </a:r>
            <a:endParaRPr lang="en-US"/>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01/11/2019</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organization of the Model-View-Controller</a:t>
            </a:r>
            <a:r>
              <a:rPr lang="en-GB"/>
              <a:t> </a:t>
            </a: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01/11/2019</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organization of the Model-View-Controller</a:t>
            </a:r>
            <a:r>
              <a:rPr lang="en-GB"/>
              <a:t> </a:t>
            </a: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3" name="Date Placeholder 2"/>
          <p:cNvSpPr>
            <a:spLocks noGrp="1"/>
          </p:cNvSpPr>
          <p:nvPr>
            <p:ph type="dt" sz="half" idx="10"/>
          </p:nvPr>
        </p:nvSpPr>
        <p:spPr/>
        <p:txBody>
          <a:bodyPr/>
          <a:lstStyle/>
          <a:p>
            <a:fld id="{7788558B-A437-FB4B-AFA0-D703D735E63F}" type="datetime1">
              <a:rPr lang="en-GB" smtClean="0"/>
              <a:t>01/11/2019</a:t>
            </a:fld>
            <a:endParaRPr lang="en-US"/>
          </a:p>
        </p:txBody>
      </p:sp>
      <p:pic>
        <p:nvPicPr>
          <p:cNvPr id="1026" name="Picture 2" descr="MVC Pattern">
            <a:extLst>
              <a:ext uri="{FF2B5EF4-FFF2-40B4-BE49-F238E27FC236}">
                <a16:creationId xmlns:a16="http://schemas.microsoft.com/office/drawing/2014/main" id="{C2093F0D-5EF4-48AA-A1A3-EB635F980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771" y="1933574"/>
            <a:ext cx="3758999" cy="360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660708"/>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application architecture using the MVC pattern</a:t>
            </a:r>
            <a:r>
              <a:rPr lang="en-GB"/>
              <a:t> </a:t>
            </a: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34</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01/11/2019</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Responsibilities of MVC components in Web application</a:t>
            </a:r>
          </a:p>
        </p:txBody>
      </p:sp>
      <p:sp>
        <p:nvSpPr>
          <p:cNvPr id="19459" name="Rectangle 3"/>
          <p:cNvSpPr>
            <a:spLocks noGrp="1" noChangeArrowheads="1"/>
          </p:cNvSpPr>
          <p:nvPr>
            <p:ph idx="1"/>
          </p:nvPr>
        </p:nvSpPr>
        <p:spPr>
          <a:noFill/>
          <a:ln/>
        </p:spPr>
        <p:txBody>
          <a:bodyPr lIns="90487" tIns="44450" rIns="90487" bIns="44450"/>
          <a:lstStyle/>
          <a:p>
            <a:r>
              <a:rPr lang="en-GB" sz="2400"/>
              <a:t>Model Responsibilities</a:t>
            </a:r>
          </a:p>
          <a:p>
            <a:pPr lvl="1"/>
            <a:r>
              <a:rPr lang="en-GB"/>
              <a:t>The Model in an MVC application represents the state of the application and any business logic or operations that should be performed by it</a:t>
            </a:r>
          </a:p>
          <a:p>
            <a:r>
              <a:rPr lang="en-GB"/>
              <a:t>View Responsibilities</a:t>
            </a:r>
          </a:p>
          <a:p>
            <a:pPr lvl="1"/>
            <a:r>
              <a:rPr lang="en-GB"/>
              <a:t>Presents content through the user interface</a:t>
            </a:r>
          </a:p>
          <a:p>
            <a:pPr lvl="1"/>
            <a:r>
              <a:rPr lang="en-GB"/>
              <a:t>Should contain minimal logic and any logic should relate to presenting content (use </a:t>
            </a:r>
            <a:r>
              <a:rPr lang="en-GB" err="1"/>
              <a:t>ViewModel</a:t>
            </a:r>
            <a:r>
              <a:rPr lang="en-GB"/>
              <a:t> if complex logic is needed to present the content)</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01/11/2019</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a:t>Responsibilities of MVC components in Web application</a:t>
            </a:r>
          </a:p>
        </p:txBody>
      </p:sp>
      <p:sp>
        <p:nvSpPr>
          <p:cNvPr id="19459" name="Rectangle 3"/>
          <p:cNvSpPr>
            <a:spLocks noGrp="1" noChangeArrowheads="1"/>
          </p:cNvSpPr>
          <p:nvPr>
            <p:ph idx="1"/>
          </p:nvPr>
        </p:nvSpPr>
        <p:spPr>
          <a:noFill/>
          <a:ln/>
        </p:spPr>
        <p:txBody>
          <a:bodyPr lIns="90487" tIns="44450" rIns="90487" bIns="44450"/>
          <a:lstStyle/>
          <a:p>
            <a:r>
              <a:rPr lang="en-GB"/>
              <a:t>Controller Responsibilities</a:t>
            </a:r>
          </a:p>
          <a:p>
            <a:pPr lvl="1"/>
            <a:r>
              <a:rPr lang="en-GB"/>
              <a:t>Handles user interaction</a:t>
            </a:r>
          </a:p>
          <a:p>
            <a:pPr lvl="1"/>
            <a:r>
              <a:rPr lang="en-GB"/>
              <a:t>Responds to user input and interaction</a:t>
            </a:r>
          </a:p>
          <a:p>
            <a:pPr lvl="1"/>
            <a:r>
              <a:rPr lang="en-GB"/>
              <a:t>Is the initial entry point</a:t>
            </a:r>
          </a:p>
          <a:p>
            <a:pPr lvl="1"/>
            <a:r>
              <a:rPr lang="en-GB"/>
              <a:t>Is responsible for selecting which model types to work with and which view to render</a:t>
            </a:r>
          </a:p>
          <a:p>
            <a:pPr lvl="1"/>
            <a:endParaRPr lang="en-GB"/>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01/11/2019</a:t>
            </a:fld>
            <a:endParaRPr lang="en-US"/>
          </a:p>
        </p:txBody>
      </p:sp>
    </p:spTree>
    <p:extLst>
      <p:ext uri="{BB962C8B-B14F-4D97-AF65-F5344CB8AC3E}">
        <p14:creationId xmlns:p14="http://schemas.microsoft.com/office/powerpoint/2010/main" val="7285537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a:t>Advantages of using MVC pattern</a:t>
            </a:r>
          </a:p>
        </p:txBody>
      </p:sp>
      <p:sp>
        <p:nvSpPr>
          <p:cNvPr id="19459" name="Rectangle 3"/>
          <p:cNvSpPr>
            <a:spLocks noGrp="1" noChangeArrowheads="1"/>
          </p:cNvSpPr>
          <p:nvPr>
            <p:ph idx="1"/>
          </p:nvPr>
        </p:nvSpPr>
        <p:spPr>
          <a:noFill/>
          <a:ln/>
        </p:spPr>
        <p:txBody>
          <a:bodyPr lIns="90487" tIns="44450" rIns="90487" bIns="44450"/>
          <a:lstStyle/>
          <a:p>
            <a:r>
              <a:rPr lang="en-GB"/>
              <a:t>It helps to achieve separation of concerns</a:t>
            </a:r>
          </a:p>
          <a:p>
            <a:r>
              <a:rPr lang="en-GB"/>
              <a:t>It is easier to debug and test an application that is using MVC pattern</a:t>
            </a:r>
          </a:p>
          <a:p>
            <a:r>
              <a:rPr lang="en-US"/>
              <a:t>Allows the data to change independently of its representation and vice versa. </a:t>
            </a:r>
          </a:p>
          <a:p>
            <a:r>
              <a:rPr lang="en-US"/>
              <a:t>Supports presentation of the same data in different ways with changes made in one representation shown in all of them. </a:t>
            </a:r>
            <a:endParaRPr lang="en-GB"/>
          </a:p>
          <a:p>
            <a:pPr lvl="1"/>
            <a:endParaRPr lang="en-GB"/>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01/11/2019</a:t>
            </a:fld>
            <a:endParaRPr lang="en-US"/>
          </a:p>
        </p:txBody>
      </p:sp>
    </p:spTree>
    <p:extLst>
      <p:ext uri="{BB962C8B-B14F-4D97-AF65-F5344CB8AC3E}">
        <p14:creationId xmlns:p14="http://schemas.microsoft.com/office/powerpoint/2010/main" val="34772917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a:t>MVC Web application example: All-in-one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01/11/2019</a:t>
            </a:fld>
            <a:endParaRPr lang="en-US"/>
          </a:p>
        </p:txBody>
      </p:sp>
      <p:pic>
        <p:nvPicPr>
          <p:cNvPr id="1026" name="Picture 2" descr="A single project ASP.NET Core app">
            <a:extLst>
              <a:ext uri="{FF2B5EF4-FFF2-40B4-BE49-F238E27FC236}">
                <a16:creationId xmlns:a16="http://schemas.microsoft.com/office/drawing/2014/main" id="{132AA26D-B148-4602-8C24-13209798C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38" y="1518422"/>
            <a:ext cx="7741328" cy="4361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1799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a:t>MVC Web application example: All-in-one</a:t>
            </a:r>
          </a:p>
        </p:txBody>
      </p:sp>
      <p:sp>
        <p:nvSpPr>
          <p:cNvPr id="19459" name="Rectangle 3"/>
          <p:cNvSpPr>
            <a:spLocks noGrp="1" noChangeArrowheads="1"/>
          </p:cNvSpPr>
          <p:nvPr>
            <p:ph idx="1"/>
          </p:nvPr>
        </p:nvSpPr>
        <p:spPr>
          <a:noFill/>
          <a:ln/>
        </p:spPr>
        <p:txBody>
          <a:bodyPr lIns="90487" tIns="44450" rIns="90487" bIns="44450"/>
          <a:lstStyle/>
          <a:p>
            <a:r>
              <a:rPr lang="en-GB"/>
              <a:t>Separation of concerns is achieved through the use of folders (Models, Views, Controllers, Data, and Services)</a:t>
            </a:r>
          </a:p>
          <a:p>
            <a:r>
              <a:rPr lang="en-US"/>
              <a:t>As the project's size and complexity grows, the number of files and folders will continue to grow as well</a:t>
            </a:r>
          </a:p>
          <a:p>
            <a:r>
              <a:rPr lang="en-US"/>
              <a:t>Business logic is scattered between the Models and Services folders, and there’s no clear indication of which classes in which folders should depend on which others</a:t>
            </a:r>
          </a:p>
          <a:p>
            <a:r>
              <a:rPr lang="en-US"/>
              <a:t>The lack of organization at the project level frequently leads to spaghetti code</a:t>
            </a:r>
            <a:endParaRPr lang="en-GB"/>
          </a:p>
          <a:p>
            <a:pPr lvl="1"/>
            <a:endParaRPr lang="en-GB"/>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01/11/2019</a:t>
            </a:fld>
            <a:endParaRPr lang="en-US"/>
          </a:p>
        </p:txBody>
      </p:sp>
    </p:spTree>
    <p:extLst>
      <p:ext uri="{BB962C8B-B14F-4D97-AF65-F5344CB8AC3E}">
        <p14:creationId xmlns:p14="http://schemas.microsoft.com/office/powerpoint/2010/main" val="8143860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Agility and architecture</a:t>
            </a:r>
          </a:p>
        </p:txBody>
      </p:sp>
      <p:sp>
        <p:nvSpPr>
          <p:cNvPr id="3" name="Content Placeholder 2"/>
          <p:cNvSpPr>
            <a:spLocks noGrp="1"/>
          </p:cNvSpPr>
          <p:nvPr>
            <p:ph idx="1"/>
          </p:nvPr>
        </p:nvSpPr>
        <p:spPr/>
        <p:txBody>
          <a:bodyPr/>
          <a:lstStyle/>
          <a:p>
            <a:r>
              <a:rPr lang="en-US"/>
              <a:t>It is generally accepted that an early stage of agile processes is to design an overall systems architecture.</a:t>
            </a:r>
          </a:p>
          <a:p>
            <a:r>
              <a:rPr lang="en-US"/>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01/11/2019</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To address the issues in the all-in-one architecture</a:t>
            </a:r>
          </a:p>
          <a:p>
            <a:r>
              <a:rPr lang="en-GB" sz="2400"/>
              <a:t>Used to model the interfacing of sub-systems.</a:t>
            </a:r>
          </a:p>
          <a:p>
            <a:r>
              <a:rPr lang="en-GB" sz="2400"/>
              <a:t>Organizes the system into a set of layers (or abstract machines) each of which provide a set of services.</a:t>
            </a:r>
          </a:p>
          <a:p>
            <a:r>
              <a:rPr lang="en-GB" sz="2400"/>
              <a:t>Supports the incremental development of sub-systems in different layers. When a layer interface changes, only the adjacent layer is affected.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01/11/2019</a:t>
            </a:fld>
            <a:endParaRPr lang="en-US"/>
          </a:p>
        </p:txBody>
      </p:sp>
    </p:spTree>
    <p:extLst>
      <p:ext uri="{BB962C8B-B14F-4D97-AF65-F5344CB8AC3E}">
        <p14:creationId xmlns:p14="http://schemas.microsoft.com/office/powerpoint/2010/main" val="230064076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Layered architecture pattern</a:t>
            </a:r>
            <a:r>
              <a:rPr lang="en-GB"/>
              <a:t> </a:t>
            </a:r>
            <a:endParaRPr lang="en-US"/>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01/11/2019</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generic layered architecture</a:t>
            </a:r>
            <a:r>
              <a:rPr lang="en-GB"/>
              <a:t> </a:t>
            </a:r>
            <a:endParaRPr lang="en-US"/>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01/11/2019</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Traditional “N-Layer” architecture</a:t>
            </a:r>
            <a:r>
              <a:rPr lang="en-GB"/>
              <a:t> </a:t>
            </a:r>
            <a:endParaRPr lang="en-US"/>
          </a:p>
        </p:txBody>
      </p:sp>
      <p:pic>
        <p:nvPicPr>
          <p:cNvPr id="4" name="Content Placeholder 3"/>
          <p:cNvPicPr>
            <a:picLocks noGrp="1" noChangeAspect="1"/>
          </p:cNvPicPr>
          <p:nvPr>
            <p:ph idx="1"/>
          </p:nvPr>
        </p:nvPicPr>
        <p:blipFill>
          <a:blip r:embed="rId2"/>
          <a:srcRect/>
          <a:stretch/>
        </p:blipFill>
        <p:spPr>
          <a:xfrm>
            <a:off x="826043" y="1600200"/>
            <a:ext cx="7101259"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01/11/2019</a:t>
            </a:fld>
            <a:endParaRPr lang="en-US"/>
          </a:p>
        </p:txBody>
      </p:sp>
    </p:spTree>
    <p:extLst>
      <p:ext uri="{BB962C8B-B14F-4D97-AF65-F5344CB8AC3E}">
        <p14:creationId xmlns:p14="http://schemas.microsoft.com/office/powerpoint/2010/main" val="2763195142"/>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“N-Layer” architecture</a:t>
            </a:r>
            <a:r>
              <a:rPr lang="en-GB"/>
              <a:t> </a:t>
            </a:r>
            <a:endParaRPr lang="en-US"/>
          </a:p>
        </p:txBody>
      </p:sp>
      <p:pic>
        <p:nvPicPr>
          <p:cNvPr id="4" name="Content Placeholder 3"/>
          <p:cNvPicPr>
            <a:picLocks noGrp="1" noChangeAspect="1"/>
          </p:cNvPicPr>
          <p:nvPr>
            <p:ph idx="1"/>
          </p:nvPr>
        </p:nvPicPr>
        <p:blipFill>
          <a:blip r:embed="rId2"/>
          <a:srcRect/>
          <a:stretch/>
        </p:blipFill>
        <p:spPr>
          <a:xfrm>
            <a:off x="827010" y="1600200"/>
            <a:ext cx="7099325" cy="443661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01/11/2019</a:t>
            </a:fld>
            <a:endParaRPr lang="en-US"/>
          </a:p>
        </p:txBody>
      </p:sp>
    </p:spTree>
    <p:extLst>
      <p:ext uri="{BB962C8B-B14F-4D97-AF65-F5344CB8AC3E}">
        <p14:creationId xmlns:p14="http://schemas.microsoft.com/office/powerpoint/2010/main" val="281692209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the layered architecture pattern</a:t>
            </a:r>
            <a:r>
              <a:rPr lang="en-GB"/>
              <a:t> </a:t>
            </a:r>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01/11/2019</a:t>
            </a:fld>
            <a:endParaRPr lang="en-US"/>
          </a:p>
        </p:txBody>
      </p:sp>
      <p:sp>
        <p:nvSpPr>
          <p:cNvPr id="8" name="Content Placeholder 7">
            <a:extLst>
              <a:ext uri="{FF2B5EF4-FFF2-40B4-BE49-F238E27FC236}">
                <a16:creationId xmlns:a16="http://schemas.microsoft.com/office/drawing/2014/main" id="{73B9FDC2-C460-4084-936F-B5DBF935A058}"/>
              </a:ext>
            </a:extLst>
          </p:cNvPr>
          <p:cNvSpPr>
            <a:spLocks noGrp="1"/>
          </p:cNvSpPr>
          <p:nvPr>
            <p:ph idx="1"/>
          </p:nvPr>
        </p:nvSpPr>
        <p:spPr/>
        <p:txBody>
          <a:bodyPr/>
          <a:lstStyle/>
          <a:p>
            <a:r>
              <a:rPr lang="en-US"/>
              <a:t>By organizing code into layers, common low-level functionality can be reused throughout the application (DRY principle)</a:t>
            </a:r>
          </a:p>
          <a:p>
            <a:r>
              <a:rPr lang="en-US"/>
              <a:t>With a layered architecture, applications can enforce restrictions on which layers can communicate with other layers. This helps to achieve encapsulation</a:t>
            </a:r>
          </a:p>
          <a:p>
            <a:r>
              <a:rPr lang="en-US"/>
              <a:t>Layers and encapsulation make it much easier to replace functionality within the application</a:t>
            </a:r>
          </a:p>
          <a:p>
            <a:r>
              <a:rPr lang="en-US"/>
              <a:t>Layers can also make it easier to swap out implementations for testing purpose</a:t>
            </a:r>
          </a:p>
        </p:txBody>
      </p:sp>
    </p:spTree>
    <p:extLst>
      <p:ext uri="{BB962C8B-B14F-4D97-AF65-F5344CB8AC3E}">
        <p14:creationId xmlns:p14="http://schemas.microsoft.com/office/powerpoint/2010/main" val="185178854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 of traditional layered architecture</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01/11/2019</a:t>
            </a:fld>
            <a:endParaRPr lang="en-US"/>
          </a:p>
        </p:txBody>
      </p:sp>
      <p:sp>
        <p:nvSpPr>
          <p:cNvPr id="8" name="Content Placeholder 7">
            <a:extLst>
              <a:ext uri="{FF2B5EF4-FFF2-40B4-BE49-F238E27FC236}">
                <a16:creationId xmlns:a16="http://schemas.microsoft.com/office/drawing/2014/main" id="{73B9FDC2-C460-4084-936F-B5DBF935A058}"/>
              </a:ext>
            </a:extLst>
          </p:cNvPr>
          <p:cNvSpPr>
            <a:spLocks noGrp="1"/>
          </p:cNvSpPr>
          <p:nvPr>
            <p:ph idx="1"/>
          </p:nvPr>
        </p:nvSpPr>
        <p:spPr/>
        <p:txBody>
          <a:bodyPr/>
          <a:lstStyle/>
          <a:p>
            <a:r>
              <a:rPr lang="en-US"/>
              <a:t>Dependencies run from the top layer to the bottom layer, which makes it difficult to test each layer</a:t>
            </a:r>
          </a:p>
        </p:txBody>
      </p:sp>
    </p:spTree>
    <p:extLst>
      <p:ext uri="{BB962C8B-B14F-4D97-AF65-F5344CB8AC3E}">
        <p14:creationId xmlns:p14="http://schemas.microsoft.com/office/powerpoint/2010/main" val="342107495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the iLearn system</a:t>
            </a:r>
            <a:r>
              <a:rPr lang="en-GB"/>
              <a:t> </a:t>
            </a:r>
            <a:endParaRPr lang="en-US"/>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01/11/2019</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a:t>Clean architecture (Onion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Applications that follow the Dependency Inversion Principle as well as the Domain-Driven Design (DDD) principles are usually called applications with Clean Architecture</a:t>
            </a:r>
          </a:p>
          <a:p>
            <a:pPr>
              <a:lnSpc>
                <a:spcPct val="90000"/>
              </a:lnSpc>
            </a:pPr>
            <a:r>
              <a:rPr lang="en-GB" dirty="0"/>
              <a:t>Clean Architecture puts the business logic and application model at the center of the application.</a:t>
            </a:r>
          </a:p>
          <a:p>
            <a:pPr>
              <a:lnSpc>
                <a:spcPct val="90000"/>
              </a:lnSpc>
            </a:pPr>
            <a:r>
              <a:rPr lang="en-US" dirty="0"/>
              <a:t>Instead of having business logic depend on data access or other infrastructure concerns, this dependency is inverted: infrastructure and implementation details depend on the Application Core.</a:t>
            </a:r>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01/11/2019</a:t>
            </a:fld>
            <a:endParaRPr lang="en-US"/>
          </a:p>
        </p:txBody>
      </p:sp>
    </p:spTree>
    <p:extLst>
      <p:ext uri="{BB962C8B-B14F-4D97-AF65-F5344CB8AC3E}">
        <p14:creationId xmlns:p14="http://schemas.microsoft.com/office/powerpoint/2010/main" val="259670900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a:t>Clean architecture (Onion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US" dirty="0"/>
              <a:t>This is achieved by defining abstractions, or interfaces, in the Application Core, which are then implemented by types defined in the Infrastructure layer.</a:t>
            </a:r>
          </a:p>
          <a:p>
            <a:pPr>
              <a:lnSpc>
                <a:spcPct val="90000"/>
              </a:lnSpc>
            </a:pPr>
            <a:r>
              <a:rPr lang="en-US" dirty="0"/>
              <a:t>Dependencies flow toward the innermost circle</a:t>
            </a:r>
          </a:p>
          <a:p>
            <a:pPr>
              <a:lnSpc>
                <a:spcPct val="90000"/>
              </a:lnSpc>
            </a:pPr>
            <a:r>
              <a:rPr lang="en-US" dirty="0"/>
              <a:t>Application Core has no dependencies on other application layers</a:t>
            </a:r>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01/11/2019</a:t>
            </a:fld>
            <a:endParaRPr lang="en-US"/>
          </a:p>
        </p:txBody>
      </p:sp>
    </p:spTree>
    <p:extLst>
      <p:ext uri="{BB962C8B-B14F-4D97-AF65-F5344CB8AC3E}">
        <p14:creationId xmlns:p14="http://schemas.microsoft.com/office/powerpoint/2010/main" val="3596672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805417"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01/11/2019</a:t>
            </a:fld>
            <a:endParaRPr lang="en-US"/>
          </a:p>
        </p:txBody>
      </p:sp>
      <p:sp>
        <p:nvSpPr>
          <p:cNvPr id="6" name="TextBox 5">
            <a:extLst>
              <a:ext uri="{FF2B5EF4-FFF2-40B4-BE49-F238E27FC236}">
                <a16:creationId xmlns:a16="http://schemas.microsoft.com/office/drawing/2014/main" id="{4E5AAA39-60A4-4F45-9CA9-52694BD6366A}"/>
              </a:ext>
            </a:extLst>
          </p:cNvPr>
          <p:cNvSpPr txBox="1"/>
          <p:nvPr/>
        </p:nvSpPr>
        <p:spPr>
          <a:xfrm>
            <a:off x="6259398" y="2384980"/>
            <a:ext cx="1951347" cy="2031325"/>
          </a:xfrm>
          <a:prstGeom prst="rect">
            <a:avLst/>
          </a:prstGeom>
          <a:noFill/>
        </p:spPr>
        <p:txBody>
          <a:bodyPr wrap="square" rtlCol="0">
            <a:spAutoFit/>
          </a:bodyPr>
          <a:lstStyle/>
          <a:p>
            <a:r>
              <a:rPr lang="en-US">
                <a:latin typeface="Bookman Old Style" panose="02050604050505020204" pitchFamily="18" charset="0"/>
              </a:rPr>
              <a:t>The architectural model</a:t>
            </a:r>
          </a:p>
          <a:p>
            <a:r>
              <a:rPr lang="en-US">
                <a:latin typeface="Bookman Old Style" panose="02050604050505020204" pitchFamily="18" charset="0"/>
              </a:rPr>
              <a:t>shows system components and the links between them.</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Clean Architecture</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
        <p:nvSpPr>
          <p:cNvPr id="3" name="Date Placeholder 2"/>
          <p:cNvSpPr>
            <a:spLocks noGrp="1"/>
          </p:cNvSpPr>
          <p:nvPr>
            <p:ph type="dt" sz="half" idx="10"/>
          </p:nvPr>
        </p:nvSpPr>
        <p:spPr/>
        <p:txBody>
          <a:bodyPr/>
          <a:lstStyle/>
          <a:p>
            <a:fld id="{B18BBAB0-88FA-894B-BC18-3819C4D50B1C}" type="datetime1">
              <a:rPr lang="en-GB" smtClean="0"/>
              <a:t>01/11/2019</a:t>
            </a:fld>
            <a:endParaRPr lang="en-US"/>
          </a:p>
        </p:txBody>
      </p:sp>
      <p:pic>
        <p:nvPicPr>
          <p:cNvPr id="1026" name="Picture 2">
            <a:extLst>
              <a:ext uri="{FF2B5EF4-FFF2-40B4-BE49-F238E27FC236}">
                <a16:creationId xmlns:a16="http://schemas.microsoft.com/office/drawing/2014/main" id="{412A56DC-8740-42C8-BDAD-279D6A1BDFA6}"/>
              </a:ext>
            </a:extLst>
          </p:cNvPr>
          <p:cNvPicPr>
            <a:picLocks noChangeAspect="1" noChangeArrowheads="1"/>
          </p:cNvPicPr>
          <p:nvPr/>
        </p:nvPicPr>
        <p:blipFill>
          <a:blip r:embed="rId2"/>
          <a:srcRect/>
          <a:stretch/>
        </p:blipFill>
        <p:spPr bwMode="auto">
          <a:xfrm>
            <a:off x="816743" y="1615732"/>
            <a:ext cx="7021322" cy="387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00978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Clean Architecture</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3" name="Date Placeholder 2"/>
          <p:cNvSpPr>
            <a:spLocks noGrp="1"/>
          </p:cNvSpPr>
          <p:nvPr>
            <p:ph type="dt" sz="half" idx="10"/>
          </p:nvPr>
        </p:nvSpPr>
        <p:spPr/>
        <p:txBody>
          <a:bodyPr/>
          <a:lstStyle/>
          <a:p>
            <a:fld id="{B18BBAB0-88FA-894B-BC18-3819C4D50B1C}" type="datetime1">
              <a:rPr lang="en-GB" smtClean="0"/>
              <a:t>01/11/2019</a:t>
            </a:fld>
            <a:endParaRPr lang="en-US"/>
          </a:p>
        </p:txBody>
      </p:sp>
      <p:pic>
        <p:nvPicPr>
          <p:cNvPr id="2050" name="Picture 2">
            <a:extLst>
              <a:ext uri="{FF2B5EF4-FFF2-40B4-BE49-F238E27FC236}">
                <a16:creationId xmlns:a16="http://schemas.microsoft.com/office/drawing/2014/main" id="{F070D317-94FF-4BF5-A181-4F9686534CA4}"/>
              </a:ext>
            </a:extLst>
          </p:cNvPr>
          <p:cNvPicPr>
            <a:picLocks noChangeAspect="1" noChangeArrowheads="1"/>
          </p:cNvPicPr>
          <p:nvPr/>
        </p:nvPicPr>
        <p:blipFill>
          <a:blip r:embed="rId2"/>
          <a:srcRect/>
          <a:stretch/>
        </p:blipFill>
        <p:spPr bwMode="auto">
          <a:xfrm>
            <a:off x="656947" y="1671155"/>
            <a:ext cx="7279385" cy="409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958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a:t>Sub-systems must exchange data. This may be done in two ways:</a:t>
            </a:r>
          </a:p>
          <a:p>
            <a:pPr lvl="1">
              <a:lnSpc>
                <a:spcPct val="90000"/>
              </a:lnSpc>
            </a:pPr>
            <a:r>
              <a:rPr lang="en-GB"/>
              <a:t>Shared data is held in a central database or repository and may be accessed by all sub-systems;</a:t>
            </a:r>
          </a:p>
          <a:p>
            <a:pPr lvl="1">
              <a:lnSpc>
                <a:spcPct val="90000"/>
              </a:lnSpc>
            </a:pPr>
            <a:r>
              <a:rPr lang="en-GB"/>
              <a:t>Each sub-system maintains its own database and passes data explicitly to other sub-systems.</a:t>
            </a:r>
          </a:p>
          <a:p>
            <a:pPr>
              <a:lnSpc>
                <a:spcPct val="90000"/>
              </a:lnSpc>
            </a:pPr>
            <a:r>
              <a:rPr lang="en-GB"/>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01/11/2019</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Repository pattern</a:t>
            </a:r>
            <a:r>
              <a:rPr lang="en-GB"/>
              <a:t> </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1356133"/>
              </p:ext>
            </p:extLst>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Description</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inefficient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01/11/2019</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repository architecture for an IDE</a:t>
            </a:r>
            <a:r>
              <a:rPr lang="en-GB"/>
              <a:t> </a:t>
            </a:r>
            <a:endParaRPr lang="en-US"/>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01/11/2019</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Examples of repository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Command and control system</a:t>
            </a:r>
          </a:p>
          <a:p>
            <a:pPr>
              <a:lnSpc>
                <a:spcPct val="90000"/>
              </a:lnSpc>
            </a:pPr>
            <a:r>
              <a:rPr lang="en-GB" dirty="0"/>
              <a:t>Management information system</a:t>
            </a:r>
          </a:p>
          <a:p>
            <a:pPr>
              <a:lnSpc>
                <a:spcPct val="90000"/>
              </a:lnSpc>
            </a:pPr>
            <a:r>
              <a:rPr lang="en-GB" dirty="0"/>
              <a:t>Computer-Aided Design (CAD) system</a:t>
            </a:r>
          </a:p>
          <a:p>
            <a:pPr>
              <a:lnSpc>
                <a:spcPct val="90000"/>
              </a:lnSpc>
            </a:pPr>
            <a:r>
              <a:rPr lang="en-GB" dirty="0"/>
              <a:t>Version-Control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55</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01/11/2019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7">
                                            <p:txEl>
                                              <p:pRg st="1" end="1"/>
                                            </p:txEl>
                                          </p:spTgt>
                                        </p:tgtEl>
                                        <p:attrNameLst>
                                          <p:attrName>style.visibility</p:attrName>
                                        </p:attrNameLst>
                                      </p:cBhvr>
                                      <p:to>
                                        <p:strVal val="visible"/>
                                      </p:to>
                                    </p:set>
                                    <p:animEffect transition="in" filter="fade">
                                      <p:cBhvr>
                                        <p:cTn id="14" dur="1000"/>
                                        <p:tgtEl>
                                          <p:spTgt spid="16387">
                                            <p:txEl>
                                              <p:pRg st="1" end="1"/>
                                            </p:txEl>
                                          </p:spTgt>
                                        </p:tgtEl>
                                      </p:cBhvr>
                                    </p:animEffect>
                                    <p:anim calcmode="lin" valueType="num">
                                      <p:cBhvr>
                                        <p:cTn id="15"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387">
                                            <p:txEl>
                                              <p:pRg st="2" end="2"/>
                                            </p:txEl>
                                          </p:spTgt>
                                        </p:tgtEl>
                                        <p:attrNameLst>
                                          <p:attrName>style.visibility</p:attrName>
                                        </p:attrNameLst>
                                      </p:cBhvr>
                                      <p:to>
                                        <p:strVal val="visible"/>
                                      </p:to>
                                    </p:set>
                                    <p:animEffect transition="in" filter="fade">
                                      <p:cBhvr>
                                        <p:cTn id="21" dur="1000"/>
                                        <p:tgtEl>
                                          <p:spTgt spid="16387">
                                            <p:txEl>
                                              <p:pRg st="2" end="2"/>
                                            </p:txEl>
                                          </p:spTgt>
                                        </p:tgtEl>
                                      </p:cBhvr>
                                    </p:animEffect>
                                    <p:anim calcmode="lin" valueType="num">
                                      <p:cBhvr>
                                        <p:cTn id="22"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387">
                                            <p:txEl>
                                              <p:pRg st="3" end="3"/>
                                            </p:txEl>
                                          </p:spTgt>
                                        </p:tgtEl>
                                        <p:attrNameLst>
                                          <p:attrName>style.visibility</p:attrName>
                                        </p:attrNameLst>
                                      </p:cBhvr>
                                      <p:to>
                                        <p:strVal val="visible"/>
                                      </p:to>
                                    </p:set>
                                    <p:animEffect transition="in" filter="fade">
                                      <p:cBhvr>
                                        <p:cTn id="28" dur="1000"/>
                                        <p:tgtEl>
                                          <p:spTgt spid="16387">
                                            <p:txEl>
                                              <p:pRg st="3" end="3"/>
                                            </p:txEl>
                                          </p:spTgt>
                                        </p:tgtEl>
                                      </p:cBhvr>
                                    </p:animEffect>
                                    <p:anim calcmode="lin" valueType="num">
                                      <p:cBhvr>
                                        <p:cTn id="29" dur="1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63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a:t>Distributed system model which shows how data and processing is distributed across a range of components.</a:t>
            </a:r>
          </a:p>
          <a:p>
            <a:pPr lvl="1">
              <a:lnSpc>
                <a:spcPct val="90000"/>
              </a:lnSpc>
            </a:pPr>
            <a:r>
              <a:rPr lang="en-GB"/>
              <a:t>Can be implemented on a single computer.</a:t>
            </a:r>
          </a:p>
          <a:p>
            <a:pPr>
              <a:lnSpc>
                <a:spcPct val="90000"/>
              </a:lnSpc>
            </a:pPr>
            <a:r>
              <a:rPr lang="en-GB"/>
              <a:t>Set of stand-alone servers which provide specific services such as printing, data management, etc.</a:t>
            </a:r>
          </a:p>
          <a:p>
            <a:pPr>
              <a:lnSpc>
                <a:spcPct val="90000"/>
              </a:lnSpc>
            </a:pPr>
            <a:r>
              <a:rPr lang="en-GB"/>
              <a:t>Set of clients which call on these services.</a:t>
            </a:r>
          </a:p>
          <a:p>
            <a:pPr>
              <a:lnSpc>
                <a:spcPct val="90000"/>
              </a:lnSpc>
            </a:pPr>
            <a:r>
              <a:rPr lang="en-GB"/>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56</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01/11/2019</a:t>
            </a:fld>
            <a:endParaRPr lang="en-US"/>
          </a:p>
        </p:txBody>
      </p:sp>
    </p:spTree>
    <p:extLst>
      <p:ext uri="{BB962C8B-B14F-4D97-AF65-F5344CB8AC3E}">
        <p14:creationId xmlns:p14="http://schemas.microsoft.com/office/powerpoint/2010/main" val="238951913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Client–server pattern</a:t>
            </a:r>
            <a:r>
              <a:rPr lang="en-GB"/>
              <a:t> </a:t>
            </a:r>
            <a:endParaRPr lang="en-US"/>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components of the client–server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A set of servers that offer services to other components. Servers are software components, and several servers may run on the same computer.</a:t>
            </a:r>
          </a:p>
          <a:p>
            <a:r>
              <a:rPr lang="en-US" dirty="0"/>
              <a:t>A set of clients that call on the services offered by servers.</a:t>
            </a:r>
          </a:p>
          <a:p>
            <a:r>
              <a:rPr lang="en-US" dirty="0"/>
              <a:t>A network that allows the clients to access these services. Client–server systems are usually implemented as distributed systems, connected using Internet protocols.</a:t>
            </a:r>
          </a:p>
          <a:p>
            <a:endParaRPr lang="en-US" dirty="0"/>
          </a:p>
        </p:txBody>
      </p:sp>
    </p:spTree>
    <p:extLst>
      <p:ext uri="{BB962C8B-B14F-4D97-AF65-F5344CB8AC3E}">
        <p14:creationId xmlns:p14="http://schemas.microsoft.com/office/powerpoint/2010/main" val="2916233765"/>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59</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Client–server architectures are usually thought of as distributed systems architectures, but the logical model of independent services running on separate servers can be implemented on a single computer.</a:t>
            </a:r>
          </a:p>
          <a:p>
            <a:r>
              <a:rPr lang="en-US" dirty="0"/>
              <a:t>Clients may have to know the names of the available servers and the services they provide. However, servers don’t need to know the identity of clients or how many clients are accessing their services.</a:t>
            </a:r>
          </a:p>
          <a:p>
            <a:r>
              <a:rPr lang="en-US" dirty="0"/>
              <a:t>Clients access the services provided by a server through remote procedure calls using a request-reply protocol (such as HTTP).</a:t>
            </a:r>
          </a:p>
        </p:txBody>
      </p:sp>
    </p:spTree>
    <p:extLst>
      <p:ext uri="{BB962C8B-B14F-4D97-AF65-F5344CB8AC3E}">
        <p14:creationId xmlns:p14="http://schemas.microsoft.com/office/powerpoint/2010/main" val="125959404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abstraction</a:t>
            </a:r>
          </a:p>
        </p:txBody>
      </p:sp>
      <p:sp>
        <p:nvSpPr>
          <p:cNvPr id="3" name="Content Placeholder 2"/>
          <p:cNvSpPr>
            <a:spLocks noGrp="1"/>
          </p:cNvSpPr>
          <p:nvPr>
            <p:ph idx="1"/>
          </p:nvPr>
        </p:nvSpPr>
        <p:spPr/>
        <p:txBody>
          <a:bodyPr/>
          <a:lstStyle/>
          <a:p>
            <a:r>
              <a:rPr lang="en-US" b="1" i="1" u="sng">
                <a:solidFill>
                  <a:srgbClr val="000000"/>
                </a:solidFill>
                <a:highlight>
                  <a:srgbClr val="FFFF00"/>
                </a:highlight>
              </a:rPr>
              <a:t>Architecture in the small</a:t>
            </a:r>
            <a:r>
              <a:rPr lang="en-US" b="1">
                <a:solidFill>
                  <a:srgbClr val="000000"/>
                </a:solidFill>
                <a:highlight>
                  <a:srgbClr val="FFFF00"/>
                </a:highlight>
              </a:rPr>
              <a:t> </a:t>
            </a:r>
            <a:r>
              <a:rPr lang="en-US">
                <a:solidFill>
                  <a:srgbClr val="000000"/>
                </a:solidFill>
                <a:highlight>
                  <a:srgbClr val="FFFF00"/>
                </a:highlight>
              </a:rPr>
              <a:t>is concerned with the architecture of individual programs. At this level, we are concerned with the way that an individual program is decomposed into components.  </a:t>
            </a:r>
            <a:endParaRPr lang="en-GB">
              <a:solidFill>
                <a:srgbClr val="000000"/>
              </a:solidFill>
              <a:highlight>
                <a:srgbClr val="FFFF00"/>
              </a:highlight>
            </a:endParaRPr>
          </a:p>
          <a:p>
            <a:r>
              <a:rPr lang="en-US" b="1" i="1" u="sng">
                <a:solidFill>
                  <a:srgbClr val="000000"/>
                </a:solidFill>
              </a:rPr>
              <a:t>Architecture in the large</a:t>
            </a:r>
            <a:r>
              <a:rPr lang="en-US" b="1">
                <a:solidFill>
                  <a:srgbClr val="000000"/>
                </a:solidFill>
              </a:rPr>
              <a:t> </a:t>
            </a:r>
            <a:r>
              <a:rPr lang="en-US">
                <a:solidFill>
                  <a:srgbClr val="000000"/>
                </a:solidFill>
              </a:rPr>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01/11/2019</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a:t>
            </a:r>
          </a:p>
        </p:txBody>
      </p:sp>
      <p:pic>
        <p:nvPicPr>
          <p:cNvPr id="4" name="Content Placeholder 3"/>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122408" y="1775831"/>
            <a:ext cx="6603110"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60</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01/11/2019</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client–server architecture for a film library</a:t>
            </a:r>
            <a:r>
              <a:rPr lang="en-GB"/>
              <a:t> </a:t>
            </a:r>
            <a:endParaRPr lang="en-US"/>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61</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01/11/2019</a:t>
            </a:fld>
            <a:endParaRPr lang="en-US"/>
          </a:p>
        </p:txBody>
      </p:sp>
    </p:spTree>
    <p:extLst>
      <p:ext uri="{BB962C8B-B14F-4D97-AF65-F5344CB8AC3E}">
        <p14:creationId xmlns:p14="http://schemas.microsoft.com/office/powerpoint/2010/main" val="4020550603"/>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client–server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62</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The most important advantage of the client-server model is that it is a distributed architecture in which servers can be distributed across a network. </a:t>
            </a:r>
          </a:p>
          <a:p>
            <a:r>
              <a:rPr lang="en-US" dirty="0"/>
              <a:t>It is easy to add a new server and integrate it with the rest of the system or to upgrade servers transparently without affecting other parts of the system.</a:t>
            </a:r>
          </a:p>
        </p:txBody>
      </p:sp>
    </p:spTree>
    <p:extLst>
      <p:ext uri="{BB962C8B-B14F-4D97-AF65-F5344CB8AC3E}">
        <p14:creationId xmlns:p14="http://schemas.microsoft.com/office/powerpoint/2010/main" val="8071463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the client–server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63</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Each service is a single point of failure and so is susceptible to denial-of-service attacks or server failure.</a:t>
            </a:r>
          </a:p>
          <a:p>
            <a:r>
              <a:rPr lang="en-US" dirty="0"/>
              <a:t>Performance is dependent on the network as well as the system</a:t>
            </a:r>
          </a:p>
        </p:txBody>
      </p:sp>
    </p:spTree>
    <p:extLst>
      <p:ext uri="{BB962C8B-B14F-4D97-AF65-F5344CB8AC3E}">
        <p14:creationId xmlns:p14="http://schemas.microsoft.com/office/powerpoint/2010/main" val="191649739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HTTP</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HTTP is a protocol which allows the fetching of resources, such as HTML documents. It is the foundation of any data exchange on the Web and it is a client-server protocol</a:t>
            </a:r>
          </a:p>
        </p:txBody>
      </p:sp>
      <p:pic>
        <p:nvPicPr>
          <p:cNvPr id="1026" name="Picture 2">
            <a:extLst>
              <a:ext uri="{FF2B5EF4-FFF2-40B4-BE49-F238E27FC236}">
                <a16:creationId xmlns:a16="http://schemas.microsoft.com/office/drawing/2014/main" id="{00FA0604-1D64-47FC-AD12-AFBE31D0C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882" y="2840017"/>
            <a:ext cx="4497518" cy="322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849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aspects of HTTP</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65</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HTTP is simple. HTTP messages can be read and understood by humans</a:t>
            </a:r>
          </a:p>
          <a:p>
            <a:r>
              <a:rPr lang="en-US" dirty="0"/>
              <a:t>HTTP is extensible. HTTP headers make this protocol easy to extend and experiment with</a:t>
            </a:r>
          </a:p>
          <a:p>
            <a:r>
              <a:rPr lang="en-US" dirty="0"/>
              <a:t>HTTP is stateless. There is no link between two requests being successively carried out on the same connection</a:t>
            </a:r>
          </a:p>
        </p:txBody>
      </p:sp>
    </p:spTree>
    <p:extLst>
      <p:ext uri="{BB962C8B-B14F-4D97-AF65-F5344CB8AC3E}">
        <p14:creationId xmlns:p14="http://schemas.microsoft.com/office/powerpoint/2010/main" val="40950799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messages</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66</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Human-readable messages exchanged between client and server</a:t>
            </a:r>
          </a:p>
          <a:p>
            <a:r>
              <a:rPr lang="en-US" dirty="0"/>
              <a:t>Two types: Requests and Responses</a:t>
            </a:r>
          </a:p>
          <a:p>
            <a:r>
              <a:rPr lang="en-US" dirty="0"/>
              <a:t>Requests</a:t>
            </a:r>
          </a:p>
        </p:txBody>
      </p:sp>
      <p:pic>
        <p:nvPicPr>
          <p:cNvPr id="2050" name="Picture 2">
            <a:extLst>
              <a:ext uri="{FF2B5EF4-FFF2-40B4-BE49-F238E27FC236}">
                <a16:creationId xmlns:a16="http://schemas.microsoft.com/office/drawing/2014/main" id="{D5534392-21B8-4909-A3DC-ECFA898D7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044" y="3429000"/>
            <a:ext cx="4421911" cy="214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6064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messages</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67</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Responses</a:t>
            </a:r>
          </a:p>
        </p:txBody>
      </p:sp>
      <p:pic>
        <p:nvPicPr>
          <p:cNvPr id="4098" name="Picture 2">
            <a:extLst>
              <a:ext uri="{FF2B5EF4-FFF2-40B4-BE49-F238E27FC236}">
                <a16:creationId xmlns:a16="http://schemas.microsoft.com/office/drawing/2014/main" id="{90DA958D-0370-44D5-88C4-CDA897E7B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134218"/>
            <a:ext cx="5525048" cy="360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6916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68</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200 OK</a:t>
            </a:r>
          </a:p>
          <a:p>
            <a:r>
              <a:rPr lang="en-US" dirty="0"/>
              <a:t>201 Created</a:t>
            </a:r>
          </a:p>
          <a:p>
            <a:r>
              <a:rPr lang="en-US" dirty="0"/>
              <a:t>400 Bad Request</a:t>
            </a:r>
          </a:p>
          <a:p>
            <a:r>
              <a:rPr lang="en-US" dirty="0"/>
              <a:t>401 Unauthorized</a:t>
            </a:r>
          </a:p>
          <a:p>
            <a:r>
              <a:rPr lang="en-US" dirty="0"/>
              <a:t>403 Forbidden</a:t>
            </a:r>
          </a:p>
          <a:p>
            <a:r>
              <a:rPr lang="en-US" dirty="0"/>
              <a:t>404 Not Found</a:t>
            </a:r>
          </a:p>
          <a:p>
            <a:r>
              <a:rPr lang="en-US" dirty="0"/>
              <a:t>500 Internal Server Error</a:t>
            </a:r>
          </a:p>
          <a:p>
            <a:r>
              <a:rPr lang="en-US" dirty="0"/>
              <a:t>503 Service Unavailable</a:t>
            </a:r>
          </a:p>
        </p:txBody>
      </p:sp>
    </p:spTree>
    <p:extLst>
      <p:ext uri="{BB962C8B-B14F-4D97-AF65-F5344CB8AC3E}">
        <p14:creationId xmlns:p14="http://schemas.microsoft.com/office/powerpoint/2010/main" val="28393199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1000"/>
                                        <p:tgtEl>
                                          <p:spTgt spid="8">
                                            <p:txEl>
                                              <p:pRg st="6" end="6"/>
                                            </p:txEl>
                                          </p:spTgt>
                                        </p:tgtEl>
                                      </p:cBhvr>
                                    </p:animEffect>
                                    <p:anim calcmode="lin" valueType="num">
                                      <p:cBhvr>
                                        <p:cTn id="3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Denial-of-service attack</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69</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A denial-of-service attack (DoS attack) is a cyber-attack in which the perpetrator seeks to make a machine or network resource unavailable to its intended users by temporarily or indefinitely disrupting services of a host connected to the Internet.</a:t>
            </a:r>
          </a:p>
          <a:p>
            <a:r>
              <a:rPr lang="en-US" dirty="0"/>
              <a:t>Denial of service is typically accomplished by flooding the targeted machine or resource with superfluous requests in an attempt to overload systems and prevent some or all legitimate requests from being fulfilled.</a:t>
            </a:r>
          </a:p>
        </p:txBody>
      </p:sp>
    </p:spTree>
    <p:extLst>
      <p:ext uri="{BB962C8B-B14F-4D97-AF65-F5344CB8AC3E}">
        <p14:creationId xmlns:p14="http://schemas.microsoft.com/office/powerpoint/2010/main" val="27748315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software architecture</a:t>
            </a:r>
          </a:p>
        </p:txBody>
      </p:sp>
      <p:sp>
        <p:nvSpPr>
          <p:cNvPr id="3" name="Content Placeholder 2"/>
          <p:cNvSpPr>
            <a:spLocks noGrp="1"/>
          </p:cNvSpPr>
          <p:nvPr>
            <p:ph idx="1"/>
          </p:nvPr>
        </p:nvSpPr>
        <p:spPr/>
        <p:txBody>
          <a:bodyPr/>
          <a:lstStyle/>
          <a:p>
            <a:r>
              <a:rPr lang="en-US" dirty="0">
                <a:solidFill>
                  <a:srgbClr val="000000"/>
                </a:solidFill>
              </a:rPr>
              <a:t>Software architecture is important because it affects the performance, robustness, </a:t>
            </a:r>
            <a:r>
              <a:rPr lang="en-US" dirty="0" err="1">
                <a:solidFill>
                  <a:srgbClr val="000000"/>
                </a:solidFill>
              </a:rPr>
              <a:t>distributability</a:t>
            </a:r>
            <a:r>
              <a:rPr lang="en-US" dirty="0">
                <a:solidFill>
                  <a:srgbClr val="000000"/>
                </a:solidFill>
              </a:rPr>
              <a:t>, and maintainability of a system  </a:t>
            </a:r>
            <a:endParaRPr lang="en-GB" dirty="0">
              <a:solidFill>
                <a:srgbClr val="000000"/>
              </a:solidFill>
            </a:endParaRPr>
          </a:p>
          <a:p>
            <a:r>
              <a:rPr lang="en-US" dirty="0">
                <a:solidFill>
                  <a:srgbClr val="000000"/>
                </a:solidFill>
              </a:rPr>
              <a:t>Individual components implement the functional system requirements, but the dominant influence on the non-functional system characteristics is the system’s architecture.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01/11/2019</a:t>
            </a:fld>
            <a:endParaRPr lang="en-US"/>
          </a:p>
        </p:txBody>
      </p:sp>
    </p:spTree>
    <p:extLst>
      <p:ext uri="{BB962C8B-B14F-4D97-AF65-F5344CB8AC3E}">
        <p14:creationId xmlns:p14="http://schemas.microsoft.com/office/powerpoint/2010/main" val="45057321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attack techniques</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70</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SYN flood</a:t>
            </a:r>
          </a:p>
          <a:p>
            <a:r>
              <a:rPr lang="en-US" dirty="0"/>
              <a:t>HTTP POST DoS attack</a:t>
            </a:r>
          </a:p>
          <a:p>
            <a:r>
              <a:rPr lang="en-US" dirty="0"/>
              <a:t>TTL expiry attack</a:t>
            </a:r>
          </a:p>
        </p:txBody>
      </p:sp>
    </p:spTree>
    <p:extLst>
      <p:ext uri="{BB962C8B-B14F-4D97-AF65-F5344CB8AC3E}">
        <p14:creationId xmlns:p14="http://schemas.microsoft.com/office/powerpoint/2010/main" val="77628468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attack techniques</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71</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SYN flood</a:t>
            </a:r>
          </a:p>
          <a:p>
            <a:pPr lvl="1"/>
            <a:r>
              <a:rPr lang="en-US" dirty="0"/>
              <a:t>TCP three-way handshake</a:t>
            </a:r>
          </a:p>
          <a:p>
            <a:pPr lvl="2"/>
            <a:r>
              <a:rPr lang="en-US" dirty="0"/>
              <a:t>The client requests a connection by sending a SYN (synchronize) message to the server</a:t>
            </a:r>
          </a:p>
          <a:p>
            <a:pPr lvl="2"/>
            <a:r>
              <a:rPr lang="en-US" dirty="0"/>
              <a:t>The server acknowledges this request by sending a SYN-ACK back to the client</a:t>
            </a:r>
          </a:p>
          <a:p>
            <a:pPr lvl="2"/>
            <a:r>
              <a:rPr lang="en-US" dirty="0"/>
              <a:t>The client responds with an ACK, and the connection is established</a:t>
            </a:r>
          </a:p>
        </p:txBody>
      </p:sp>
      <p:pic>
        <p:nvPicPr>
          <p:cNvPr id="7" name="Graphic 6">
            <a:extLst>
              <a:ext uri="{FF2B5EF4-FFF2-40B4-BE49-F238E27FC236}">
                <a16:creationId xmlns:a16="http://schemas.microsoft.com/office/drawing/2014/main" id="{F08BFA38-1CE1-4F4E-9E23-89558B518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46528" y="4135515"/>
            <a:ext cx="2314575" cy="1676400"/>
          </a:xfrm>
          <a:prstGeom prst="rect">
            <a:avLst/>
          </a:prstGeom>
        </p:spPr>
      </p:pic>
    </p:spTree>
    <p:extLst>
      <p:ext uri="{BB962C8B-B14F-4D97-AF65-F5344CB8AC3E}">
        <p14:creationId xmlns:p14="http://schemas.microsoft.com/office/powerpoint/2010/main" val="62813722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attack techniques</a:t>
            </a:r>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72</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01/11/2019</a:t>
            </a:fld>
            <a:endParaRPr lang="en-US"/>
          </a:p>
        </p:txBody>
      </p:sp>
      <p:sp>
        <p:nvSpPr>
          <p:cNvPr id="8" name="Content Placeholder 7">
            <a:extLst>
              <a:ext uri="{FF2B5EF4-FFF2-40B4-BE49-F238E27FC236}">
                <a16:creationId xmlns:a16="http://schemas.microsoft.com/office/drawing/2014/main" id="{863E9FFE-6DB0-4CBD-8F3F-CC7663F2B6BA}"/>
              </a:ext>
            </a:extLst>
          </p:cNvPr>
          <p:cNvSpPr>
            <a:spLocks noGrp="1"/>
          </p:cNvSpPr>
          <p:nvPr>
            <p:ph idx="1"/>
          </p:nvPr>
        </p:nvSpPr>
        <p:spPr/>
        <p:txBody>
          <a:bodyPr/>
          <a:lstStyle/>
          <a:p>
            <a:r>
              <a:rPr lang="en-US" dirty="0"/>
              <a:t>SYN flood</a:t>
            </a:r>
          </a:p>
          <a:p>
            <a:pPr lvl="1"/>
            <a:r>
              <a:rPr lang="en-US" dirty="0"/>
              <a:t>Does not respond to the server with the expected ACK code</a:t>
            </a:r>
          </a:p>
          <a:p>
            <a:pPr lvl="2"/>
            <a:r>
              <a:rPr lang="en-US" dirty="0"/>
              <a:t>Simply not send the ACK code</a:t>
            </a:r>
          </a:p>
          <a:p>
            <a:pPr lvl="2"/>
            <a:r>
              <a:rPr lang="en-US" dirty="0"/>
              <a:t>Spoof the source IP addresses in the SYN</a:t>
            </a:r>
          </a:p>
        </p:txBody>
      </p:sp>
      <p:pic>
        <p:nvPicPr>
          <p:cNvPr id="5122" name="Picture 2">
            <a:extLst>
              <a:ext uri="{FF2B5EF4-FFF2-40B4-BE49-F238E27FC236}">
                <a16:creationId xmlns:a16="http://schemas.microsoft.com/office/drawing/2014/main" id="{28AAA645-C553-469C-8FA5-C1E4F85E1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123" y="2645545"/>
            <a:ext cx="2252015" cy="282975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142092AD-5638-4DED-AD1D-18528D8CC8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200" y="3429000"/>
            <a:ext cx="2314575" cy="1676400"/>
          </a:xfrm>
          <a:prstGeom prst="rect">
            <a:avLst/>
          </a:prstGeom>
        </p:spPr>
      </p:pic>
    </p:spTree>
    <p:extLst>
      <p:ext uri="{BB962C8B-B14F-4D97-AF65-F5344CB8AC3E}">
        <p14:creationId xmlns:p14="http://schemas.microsoft.com/office/powerpoint/2010/main" val="304927245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73</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01/11/2019</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pipe and filter pattern</a:t>
            </a:r>
            <a:r>
              <a:rPr lang="en-GB"/>
              <a:t> </a:t>
            </a:r>
            <a:endParaRPr lang="en-US"/>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Description</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err="1">
                          <a:solidFill>
                            <a:srgbClr val="000000"/>
                          </a:solidFill>
                          <a:latin typeface="Helvetica"/>
                          <a:ea typeface="Times New Roman"/>
                          <a:cs typeface="Helvetica"/>
                        </a:rPr>
                        <a:t>unparse</a:t>
                      </a:r>
                      <a:r>
                        <a:rPr lang="en-GB" sz="140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74</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01/11/2019</a:t>
            </a:fld>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 of the pipe and filter architecture used in a payments system</a:t>
            </a:r>
            <a:r>
              <a:rPr lang="en-GB"/>
              <a:t> </a:t>
            </a:r>
            <a:endParaRPr lang="en-US"/>
          </a:p>
        </p:txBody>
      </p:sp>
      <p:pic>
        <p:nvPicPr>
          <p:cNvPr id="4" name="Content Placeholder 3"/>
          <p:cNvPicPr>
            <a:picLocks noGrp="1" noChangeAspect="1"/>
          </p:cNvPicPr>
          <p:nvPr>
            <p:ph idx="1"/>
          </p:nvPr>
        </p:nvPicPr>
        <p:blipFill>
          <a:blip r:embed="rId2"/>
          <a:srcRect/>
          <a:stretch/>
        </p:blipFill>
        <p:spPr>
          <a:xfrm>
            <a:off x="457200" y="2615967"/>
            <a:ext cx="8229600" cy="249442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75</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01/11/2019</a:t>
            </a:fld>
            <a:endParaRPr lang="en-US"/>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76</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01/11/2019</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Application architectures</a:t>
            </a:r>
          </a:p>
        </p:txBody>
      </p:sp>
      <p:sp>
        <p:nvSpPr>
          <p:cNvPr id="137219" name="Rectangle 3"/>
          <p:cNvSpPr>
            <a:spLocks noGrp="1" noChangeArrowheads="1"/>
          </p:cNvSpPr>
          <p:nvPr>
            <p:ph idx="1"/>
          </p:nvPr>
        </p:nvSpPr>
        <p:spPr/>
        <p:txBody>
          <a:bodyPr lIns="91797" tIns="45898" rIns="91797" bIns="45898"/>
          <a:lstStyle/>
          <a:p>
            <a:r>
              <a:rPr lang="en-US"/>
              <a:t>Application systems are designed to meet an organizational need.</a:t>
            </a:r>
          </a:p>
          <a:p>
            <a:r>
              <a:rPr lang="en-US"/>
              <a:t>As businesses have much in common, their application systems also tend to have a common architecture that reflects the application requirements.</a:t>
            </a:r>
          </a:p>
          <a:p>
            <a:r>
              <a:rPr lang="en-US"/>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77</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01/11/2019</a:t>
            </a:fld>
            <a:endParaRPr lang="en-US"/>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78</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01/11/2019</a:t>
            </a:fld>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79</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01/11/2019</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Advantages of explicit architecture design</a:t>
            </a:r>
          </a:p>
        </p:txBody>
      </p:sp>
      <p:sp>
        <p:nvSpPr>
          <p:cNvPr id="45059" name="Rectangle 3"/>
          <p:cNvSpPr>
            <a:spLocks noGrp="1" noChangeArrowheads="1"/>
          </p:cNvSpPr>
          <p:nvPr>
            <p:ph idx="1"/>
          </p:nvPr>
        </p:nvSpPr>
        <p:spPr/>
        <p:txBody>
          <a:bodyPr/>
          <a:lstStyle/>
          <a:p>
            <a:pPr>
              <a:lnSpc>
                <a:spcPct val="90000"/>
              </a:lnSpc>
            </a:pPr>
            <a:r>
              <a:rPr lang="en-GB"/>
              <a:t>Stakeholder communication</a:t>
            </a:r>
          </a:p>
          <a:p>
            <a:pPr lvl="1">
              <a:lnSpc>
                <a:spcPct val="90000"/>
              </a:lnSpc>
            </a:pPr>
            <a:r>
              <a:rPr lang="en-GB"/>
              <a:t>Architecture may be used as a focus of discussion by system stakeholders.</a:t>
            </a:r>
          </a:p>
          <a:p>
            <a:pPr>
              <a:lnSpc>
                <a:spcPct val="90000"/>
              </a:lnSpc>
            </a:pPr>
            <a:r>
              <a:rPr lang="en-GB"/>
              <a:t>System analysis</a:t>
            </a:r>
          </a:p>
          <a:p>
            <a:pPr lvl="1">
              <a:lnSpc>
                <a:spcPct val="90000"/>
              </a:lnSpc>
            </a:pPr>
            <a:r>
              <a:rPr lang="en-US"/>
              <a:t>Making the system architecture explicit at an early stage in the system development requires some analysis</a:t>
            </a:r>
            <a:endParaRPr lang="en-GB"/>
          </a:p>
          <a:p>
            <a:pPr lvl="1">
              <a:lnSpc>
                <a:spcPct val="90000"/>
              </a:lnSpc>
            </a:pPr>
            <a:r>
              <a:rPr lang="en-GB"/>
              <a:t>Determine </a:t>
            </a:r>
            <a:r>
              <a:rPr lang="en-US"/>
              <a:t>whether the system can meet critical requirements</a:t>
            </a:r>
            <a:endParaRPr lang="en-GB"/>
          </a:p>
          <a:p>
            <a:pPr>
              <a:lnSpc>
                <a:spcPct val="90000"/>
              </a:lnSpc>
            </a:pPr>
            <a:r>
              <a:rPr lang="en-GB"/>
              <a:t>Large-scale reuse</a:t>
            </a:r>
          </a:p>
          <a:p>
            <a:pPr lvl="1">
              <a:lnSpc>
                <a:spcPct val="90000"/>
              </a:lnSpc>
            </a:pPr>
            <a:r>
              <a:rPr lang="en-GB"/>
              <a:t>The architecture may be reusable across a range of systems</a:t>
            </a:r>
          </a:p>
          <a:p>
            <a:pPr lvl="1">
              <a:lnSpc>
                <a:spcPct val="90000"/>
              </a:lnSpc>
            </a:pPr>
            <a:r>
              <a:rPr lang="en-GB"/>
              <a:t>Product-line architectures may be developed (Chapter 15).</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01/11/2019</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1000"/>
                                        <p:tgtEl>
                                          <p:spTgt spid="45059">
                                            <p:txEl>
                                              <p:pRg st="1" end="1"/>
                                            </p:txEl>
                                          </p:spTgt>
                                        </p:tgtEl>
                                      </p:cBhvr>
                                    </p:animEffect>
                                    <p:anim calcmode="lin" valueType="num">
                                      <p:cBhvr>
                                        <p:cTn id="13"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Effect transition="in" filter="fade">
                                      <p:cBhvr>
                                        <p:cTn id="19" dur="1000"/>
                                        <p:tgtEl>
                                          <p:spTgt spid="45059">
                                            <p:txEl>
                                              <p:pRg st="2" end="2"/>
                                            </p:txEl>
                                          </p:spTgt>
                                        </p:tgtEl>
                                      </p:cBhvr>
                                    </p:animEffect>
                                    <p:anim calcmode="lin" valueType="num">
                                      <p:cBhvr>
                                        <p:cTn id="20"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5059">
                                            <p:txEl>
                                              <p:pRg st="3" end="3"/>
                                            </p:txEl>
                                          </p:spTgt>
                                        </p:tgtEl>
                                        <p:attrNameLst>
                                          <p:attrName>style.visibility</p:attrName>
                                        </p:attrNameLst>
                                      </p:cBhvr>
                                      <p:to>
                                        <p:strVal val="visible"/>
                                      </p:to>
                                    </p:set>
                                    <p:animEffect transition="in" filter="fade">
                                      <p:cBhvr>
                                        <p:cTn id="26" dur="1000"/>
                                        <p:tgtEl>
                                          <p:spTgt spid="45059">
                                            <p:txEl>
                                              <p:pRg st="3" end="3"/>
                                            </p:txEl>
                                          </p:spTgt>
                                        </p:tgtEl>
                                      </p:cBhvr>
                                    </p:animEffect>
                                    <p:anim calcmode="lin" valueType="num">
                                      <p:cBhvr>
                                        <p:cTn id="27"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505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Effect transition="in" filter="fade">
                                      <p:cBhvr>
                                        <p:cTn id="31" dur="1000"/>
                                        <p:tgtEl>
                                          <p:spTgt spid="45059">
                                            <p:txEl>
                                              <p:pRg st="4" end="4"/>
                                            </p:txEl>
                                          </p:spTgt>
                                        </p:tgtEl>
                                      </p:cBhvr>
                                    </p:animEffect>
                                    <p:anim calcmode="lin" valueType="num">
                                      <p:cBhvr>
                                        <p:cTn id="32"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5059">
                                            <p:txEl>
                                              <p:pRg st="5" end="5"/>
                                            </p:txEl>
                                          </p:spTgt>
                                        </p:tgtEl>
                                        <p:attrNameLst>
                                          <p:attrName>style.visibility</p:attrName>
                                        </p:attrNameLst>
                                      </p:cBhvr>
                                      <p:to>
                                        <p:strVal val="visible"/>
                                      </p:to>
                                    </p:set>
                                    <p:animEffect transition="in" filter="fade">
                                      <p:cBhvr>
                                        <p:cTn id="38" dur="1000"/>
                                        <p:tgtEl>
                                          <p:spTgt spid="45059">
                                            <p:txEl>
                                              <p:pRg st="5" end="5"/>
                                            </p:txEl>
                                          </p:spTgt>
                                        </p:tgtEl>
                                      </p:cBhvr>
                                    </p:animEffect>
                                    <p:anim calcmode="lin" valueType="num">
                                      <p:cBhvr>
                                        <p:cTn id="39"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45059">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5059">
                                            <p:txEl>
                                              <p:pRg st="6" end="6"/>
                                            </p:txEl>
                                          </p:spTgt>
                                        </p:tgtEl>
                                        <p:attrNameLst>
                                          <p:attrName>style.visibility</p:attrName>
                                        </p:attrNameLst>
                                      </p:cBhvr>
                                      <p:to>
                                        <p:strVal val="visible"/>
                                      </p:to>
                                    </p:set>
                                    <p:animEffect transition="in" filter="fade">
                                      <p:cBhvr>
                                        <p:cTn id="43" dur="1000"/>
                                        <p:tgtEl>
                                          <p:spTgt spid="45059">
                                            <p:txEl>
                                              <p:pRg st="6" end="6"/>
                                            </p:txEl>
                                          </p:spTgt>
                                        </p:tgtEl>
                                      </p:cBhvr>
                                    </p:animEffect>
                                    <p:anim calcmode="lin" valueType="num">
                                      <p:cBhvr>
                                        <p:cTn id="44"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5059">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5059">
                                            <p:txEl>
                                              <p:pRg st="7" end="7"/>
                                            </p:txEl>
                                          </p:spTgt>
                                        </p:tgtEl>
                                        <p:attrNameLst>
                                          <p:attrName>style.visibility</p:attrName>
                                        </p:attrNameLst>
                                      </p:cBhvr>
                                      <p:to>
                                        <p:strVal val="visible"/>
                                      </p:to>
                                    </p:set>
                                    <p:animEffect transition="in" filter="fade">
                                      <p:cBhvr>
                                        <p:cTn id="48" dur="1000"/>
                                        <p:tgtEl>
                                          <p:spTgt spid="45059">
                                            <p:txEl>
                                              <p:pRg st="7" end="7"/>
                                            </p:txEl>
                                          </p:spTgt>
                                        </p:tgtEl>
                                      </p:cBhvr>
                                    </p:animEffect>
                                    <p:anim calcmode="lin" valueType="num">
                                      <p:cBhvr>
                                        <p:cTn id="49" dur="10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4505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a:t>Two very widely used generic application architectures are transaction processing systems and language processing systems.</a:t>
            </a:r>
          </a:p>
          <a:p>
            <a:pPr>
              <a:lnSpc>
                <a:spcPct val="90000"/>
              </a:lnSpc>
            </a:pPr>
            <a:r>
              <a:rPr lang="en-US" sz="2300"/>
              <a:t>Transaction processing systems</a:t>
            </a:r>
          </a:p>
          <a:p>
            <a:pPr lvl="1">
              <a:lnSpc>
                <a:spcPct val="90000"/>
              </a:lnSpc>
            </a:pPr>
            <a:r>
              <a:rPr lang="en-US" sz="2100"/>
              <a:t>E-commerce systems;</a:t>
            </a:r>
          </a:p>
          <a:p>
            <a:pPr lvl="1">
              <a:lnSpc>
                <a:spcPct val="90000"/>
              </a:lnSpc>
            </a:pPr>
            <a:r>
              <a:rPr lang="en-US" sz="2100"/>
              <a:t>Reservation systems.</a:t>
            </a:r>
          </a:p>
          <a:p>
            <a:pPr>
              <a:lnSpc>
                <a:spcPct val="90000"/>
              </a:lnSpc>
            </a:pPr>
            <a:r>
              <a:rPr lang="en-US" sz="2300"/>
              <a:t>Language processing systems</a:t>
            </a:r>
          </a:p>
          <a:p>
            <a:pPr lvl="1">
              <a:lnSpc>
                <a:spcPct val="90000"/>
              </a:lnSpc>
            </a:pPr>
            <a:r>
              <a:rPr lang="en-US" sz="2100"/>
              <a:t>Compilers;</a:t>
            </a:r>
          </a:p>
          <a:p>
            <a:pPr lvl="1">
              <a:lnSpc>
                <a:spcPct val="90000"/>
              </a:lnSpc>
            </a:pPr>
            <a:r>
              <a:rPr lang="en-US" sz="2100"/>
              <a:t>Command interpreters.</a:t>
            </a:r>
          </a:p>
          <a:p>
            <a:pPr lvl="1">
              <a:lnSpc>
                <a:spcPct val="90000"/>
              </a:lnSpc>
            </a:pPr>
            <a:endParaRPr lang="en-US" sz="210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80</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01/11/2019</a:t>
            </a:fld>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81</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01/11/2019</a:t>
            </a:fld>
            <a:endParaRPr lang="en-US"/>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structure of transaction processing applications</a:t>
            </a:r>
            <a:r>
              <a:rPr lang="en-GB"/>
              <a:t> </a:t>
            </a:r>
            <a:endParaRPr lang="en-US"/>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82</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01/11/2019</a:t>
            </a:fld>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software architecture of an ATM system</a:t>
            </a:r>
            <a:r>
              <a:rPr lang="en-GB"/>
              <a:t> </a:t>
            </a:r>
            <a:endParaRPr lang="en-US"/>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83</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01/11/2019</a:t>
            </a:fld>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a:t>Information systems have a generic architecture that can be organized as a layered architecture.</a:t>
            </a:r>
          </a:p>
          <a:p>
            <a:r>
              <a:rPr lang="en-US"/>
              <a:t>These are transaction-based systems as interaction with these systems generally involves database transactions.</a:t>
            </a:r>
          </a:p>
          <a:p>
            <a:r>
              <a:rPr lang="en-US"/>
              <a:t>Layers include:</a:t>
            </a:r>
          </a:p>
          <a:p>
            <a:pPr lvl="1"/>
            <a:r>
              <a:rPr lang="en-US"/>
              <a:t>The user interface</a:t>
            </a:r>
          </a:p>
          <a:p>
            <a:pPr lvl="1"/>
            <a:r>
              <a:rPr lang="en-US"/>
              <a:t>User communications</a:t>
            </a:r>
          </a:p>
          <a:p>
            <a:pPr lvl="1"/>
            <a:r>
              <a:rPr lang="en-US"/>
              <a:t>Information retrieval</a:t>
            </a:r>
          </a:p>
          <a:p>
            <a:pPr lvl="1"/>
            <a:r>
              <a:rPr lang="en-US"/>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84</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01/11/2019</a:t>
            </a:fld>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Layered information system architecture</a:t>
            </a:r>
            <a:r>
              <a:rPr lang="en-GB"/>
              <a:t> </a:t>
            </a:r>
            <a:endParaRPr lang="en-US"/>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85</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01/11/2019</a:t>
            </a:fld>
            <a:endParaRPr lang="en-US"/>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the </a:t>
            </a:r>
            <a:r>
              <a:rPr lang="en-GB" err="1"/>
              <a:t>Mentcare</a:t>
            </a:r>
            <a:r>
              <a:rPr lang="en-GB"/>
              <a:t> system</a:t>
            </a:r>
            <a:endParaRPr lang="en-US"/>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86</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01/11/2019</a:t>
            </a:fld>
            <a:endParaRPr lang="en-US"/>
          </a:p>
        </p:txBody>
      </p:sp>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Web-based information systems</a:t>
            </a:r>
          </a:p>
        </p:txBody>
      </p:sp>
      <p:sp>
        <p:nvSpPr>
          <p:cNvPr id="3" name="Content Placeholder 2"/>
          <p:cNvSpPr>
            <a:spLocks noGrp="1"/>
          </p:cNvSpPr>
          <p:nvPr>
            <p:ph idx="1"/>
          </p:nvPr>
        </p:nvSpPr>
        <p:spPr/>
        <p:txBody>
          <a:bodyPr/>
          <a:lstStyle/>
          <a:p>
            <a:r>
              <a:rPr lang="en-US"/>
              <a:t>Information and resource management systems are now usually web-based systems where the user interfaces are implemented using a web browser. </a:t>
            </a:r>
          </a:p>
          <a:p>
            <a:r>
              <a:rPr lang="en-US"/>
              <a:t>For example, </a:t>
            </a:r>
            <a:r>
              <a:rPr lang="en-US" err="1"/>
              <a:t>e</a:t>
            </a:r>
            <a:r>
              <a:rPr lang="en-US"/>
              <a:t>-commerce systems are Internet-based resource management systems that accept electronic orders for goods or services and then arrange delivery of these goods or services to the customer</a:t>
            </a:r>
            <a:r>
              <a:rPr lang="en-US" i="1"/>
              <a:t>. </a:t>
            </a:r>
          </a:p>
          <a:p>
            <a:r>
              <a:rPr lang="en-US"/>
              <a:t>In an </a:t>
            </a:r>
            <a:r>
              <a:rPr lang="en-US" err="1"/>
              <a:t>e</a:t>
            </a:r>
            <a:r>
              <a:rPr lang="en-US"/>
              <a:t>-commerce system, the application-specific layer includes additional functionality supporting a ‘shopping cart’ in which users can place a number of items in separate transactions, then pay for them all together in a single transaction.</a:t>
            </a:r>
            <a:endParaRPr lang="en-GB"/>
          </a:p>
          <a:p>
            <a:pPr>
              <a:buNone/>
            </a:pPr>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87</a:t>
            </a:fld>
            <a:endParaRPr lang="en-US"/>
          </a:p>
        </p:txBody>
      </p:sp>
      <p:sp>
        <p:nvSpPr>
          <p:cNvPr id="6" name="Date Placeholder 5"/>
          <p:cNvSpPr>
            <a:spLocks noGrp="1"/>
          </p:cNvSpPr>
          <p:nvPr>
            <p:ph type="dt" sz="half" idx="10"/>
          </p:nvPr>
        </p:nvSpPr>
        <p:spPr/>
        <p:txBody>
          <a:bodyPr/>
          <a:lstStyle/>
          <a:p>
            <a:fld id="{EF592545-AFD5-A848-BC73-813CA8EAC98E}" type="datetime1">
              <a:rPr lang="en-GB" smtClean="0"/>
              <a:t>01/11/2019</a:t>
            </a:fld>
            <a:endParaRPr lang="en-US"/>
          </a:p>
        </p:txBody>
      </p:sp>
    </p:spTree>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Server implementation</a:t>
            </a:r>
          </a:p>
        </p:txBody>
      </p:sp>
      <p:sp>
        <p:nvSpPr>
          <p:cNvPr id="3" name="Content Placeholder 2"/>
          <p:cNvSpPr>
            <a:spLocks noGrp="1"/>
          </p:cNvSpPr>
          <p:nvPr>
            <p:ph idx="1"/>
          </p:nvPr>
        </p:nvSpPr>
        <p:spPr/>
        <p:txBody>
          <a:bodyPr/>
          <a:lstStyle/>
          <a:p>
            <a:r>
              <a:rPr lang="en-US"/>
              <a:t>These systems are often implemented as multi-tier client server/architectures (discussed in Chapter 17)</a:t>
            </a:r>
            <a:endParaRPr lang="en-GB"/>
          </a:p>
          <a:p>
            <a:pPr lvl="1"/>
            <a:r>
              <a:rPr lang="en-US"/>
              <a:t>The web server is responsible for all user communications, with the user interface implemented using a web browser;</a:t>
            </a:r>
            <a:endParaRPr lang="en-GB"/>
          </a:p>
          <a:p>
            <a:pPr lvl="1"/>
            <a:r>
              <a:rPr lang="en-US"/>
              <a:t>The application server is responsible for implementing application-specific logic as well as information storage and retrieval requests; </a:t>
            </a:r>
            <a:endParaRPr lang="en-GB"/>
          </a:p>
          <a:p>
            <a:pPr lvl="1"/>
            <a:r>
              <a:rPr lang="en-US"/>
              <a:t>The database server moves information to and from the database and handles transaction management. </a:t>
            </a:r>
            <a:endParaRPr lang="en-GB"/>
          </a:p>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88</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01/11/2019</a:t>
            </a:fld>
            <a:endParaRPr lang="en-US"/>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a:t>Accept a natural or artificial language as input and generate some other representation of that language. </a:t>
            </a:r>
          </a:p>
          <a:p>
            <a:r>
              <a:rPr lang="en-US" sz="2300"/>
              <a:t>May include an interpreter to act on the instructions in the language that is being processed.</a:t>
            </a:r>
          </a:p>
          <a:p>
            <a:r>
              <a:rPr lang="en-US" sz="2300"/>
              <a:t>Used in situations where the easiest way to solve a problem is to describe an algorithm or describe the system data</a:t>
            </a:r>
          </a:p>
          <a:p>
            <a:pPr lvl="1"/>
            <a:r>
              <a:rPr lang="en-US" sz="210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89</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01/11/2019</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representations</a:t>
            </a:r>
          </a:p>
        </p:txBody>
      </p:sp>
      <p:sp>
        <p:nvSpPr>
          <p:cNvPr id="3" name="Content Placeholder 2"/>
          <p:cNvSpPr>
            <a:spLocks noGrp="1"/>
          </p:cNvSpPr>
          <p:nvPr>
            <p:ph idx="1"/>
          </p:nvPr>
        </p:nvSpPr>
        <p:spPr/>
        <p:txBody>
          <a:bodyPr/>
          <a:lstStyle/>
          <a:p>
            <a:r>
              <a:rPr lang="en-US"/>
              <a:t>Simple, informal block diagrams showing entities and relationships are the most frequently used method for documenting software architectures.</a:t>
            </a:r>
          </a:p>
          <a:p>
            <a:r>
              <a:rPr lang="en-US"/>
              <a:t>But these have been criticized because they lack semantics, do not show the types of relationships between entities nor the visible properties of entities in the architecture.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01/11/2019</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90</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01/11/2019</a:t>
            </a:fld>
            <a:endParaRPr lang="en-US"/>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Compiler components</a:t>
            </a:r>
          </a:p>
        </p:txBody>
      </p:sp>
      <p:sp>
        <p:nvSpPr>
          <p:cNvPr id="3" name="Content Placeholder 2"/>
          <p:cNvSpPr>
            <a:spLocks noGrp="1"/>
          </p:cNvSpPr>
          <p:nvPr>
            <p:ph idx="1"/>
          </p:nvPr>
        </p:nvSpPr>
        <p:spPr>
          <a:xfrm>
            <a:off x="405360" y="1600200"/>
            <a:ext cx="8229600" cy="4525963"/>
          </a:xfrm>
        </p:spPr>
        <p:txBody>
          <a:bodyPr/>
          <a:lstStyle/>
          <a:p>
            <a:r>
              <a:rPr lang="en-US"/>
              <a:t>A lexical analyzer, which takes input language tokens and converts them to an internal form.</a:t>
            </a:r>
            <a:endParaRPr lang="en-GB"/>
          </a:p>
          <a:p>
            <a:r>
              <a:rPr lang="en-US"/>
              <a:t>A symbol table, which holds information about the names of entities (variables, class names, object names, etc.) used in the text that is being translated.</a:t>
            </a:r>
            <a:endParaRPr lang="en-GB"/>
          </a:p>
          <a:p>
            <a:r>
              <a:rPr lang="en-US"/>
              <a:t>A syntax analyzer, which checks the syntax of the language being translated. </a:t>
            </a:r>
            <a:endParaRPr lang="en-GB"/>
          </a:p>
          <a:p>
            <a:r>
              <a:rPr lang="en-US"/>
              <a:t>A syntax tree, which is an internal structure representing the program being compiled.</a:t>
            </a:r>
            <a:endParaRPr lang="en-GB"/>
          </a:p>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91</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01/11/2019</a:t>
            </a:fld>
            <a:endParaRPr lang="en-US"/>
          </a:p>
        </p:txBody>
      </p:sp>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Compiler components</a:t>
            </a:r>
          </a:p>
        </p:txBody>
      </p:sp>
      <p:sp>
        <p:nvSpPr>
          <p:cNvPr id="3" name="Content Placeholder 2"/>
          <p:cNvSpPr>
            <a:spLocks noGrp="1"/>
          </p:cNvSpPr>
          <p:nvPr>
            <p:ph idx="1"/>
          </p:nvPr>
        </p:nvSpPr>
        <p:spPr/>
        <p:txBody>
          <a:bodyPr/>
          <a:lstStyle/>
          <a:p>
            <a:r>
              <a:rPr lang="en-US"/>
              <a:t>A semantic analyzer that uses information from the syntax tree and the symbol table to check the semantic correctness of the input language text.</a:t>
            </a:r>
            <a:r>
              <a:rPr lang="en-GB"/>
              <a:t> </a:t>
            </a:r>
            <a:endParaRPr lang="en-US"/>
          </a:p>
          <a:p>
            <a:r>
              <a:rPr lang="en-US"/>
              <a:t>A code generator that ‘walks’ the syntax tree and generates abstract machine code.</a:t>
            </a:r>
            <a:endParaRPr lang="en-GB"/>
          </a:p>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92</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01/11/2019</a:t>
            </a:fld>
            <a:endParaRPr lang="en-US"/>
          </a:p>
        </p:txBody>
      </p:sp>
    </p:spTree>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93</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01/11/2019</a:t>
            </a:fld>
            <a:endParaRPr lang="en-US"/>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pipe and filter compiler architecture</a:t>
            </a:r>
            <a:r>
              <a:rPr lang="en-GB"/>
              <a:t> </a:t>
            </a:r>
            <a:endParaRPr lang="en-US"/>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94</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01/11/2019</a:t>
            </a:fld>
            <a:endParaRPr lang="en-US"/>
          </a:p>
        </p:txBody>
      </p:sp>
    </p:spTree>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3" name="Content Placeholder 2"/>
          <p:cNvSpPr>
            <a:spLocks noGrp="1"/>
          </p:cNvSpPr>
          <p:nvPr>
            <p:ph idx="1"/>
          </p:nvPr>
        </p:nvSpPr>
        <p:spPr>
          <a:xfrm>
            <a:off x="457200" y="1546160"/>
            <a:ext cx="8229600" cy="4525963"/>
          </a:xfrm>
        </p:spPr>
        <p:txBody>
          <a:bodyPr/>
          <a:lstStyle/>
          <a:p>
            <a:r>
              <a:rPr lang="en-US"/>
              <a:t>A software architecture is a description of how a software system is organized. </a:t>
            </a:r>
            <a:endParaRPr lang="en-GB"/>
          </a:p>
          <a:p>
            <a:r>
              <a:rPr lang="en-US"/>
              <a:t>Architectural design decisions include decisions on the type of application, the distribution of the system, the architectural styles to be used.</a:t>
            </a:r>
            <a:endParaRPr lang="en-GB"/>
          </a:p>
          <a:p>
            <a:r>
              <a:rPr lang="en-US"/>
              <a:t>Architectures may be documented from several different perspectives or views such as a conceptual view, a logical view, a process view, and a development view.</a:t>
            </a:r>
            <a:endParaRPr lang="en-GB"/>
          </a:p>
          <a:p>
            <a:r>
              <a:rPr lang="en-US"/>
              <a:t>Architectural patterns are a means of reusing knowledge about generic system architectures. They describe the architecture, explain when it may be used and describe its advantages and disadvantages.</a:t>
            </a:r>
            <a:endParaRPr lang="en-GB"/>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95</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01/11/2019</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3" name="Content Placeholder 2"/>
          <p:cNvSpPr>
            <a:spLocks noGrp="1"/>
          </p:cNvSpPr>
          <p:nvPr>
            <p:ph idx="1"/>
          </p:nvPr>
        </p:nvSpPr>
        <p:spPr/>
        <p:txBody>
          <a:bodyPr/>
          <a:lstStyle/>
          <a:p>
            <a:r>
              <a:rPr lang="en-US"/>
              <a:t>Models of application systems architectures help us understand and compare applications, validate application system designs and assess large-scale components for reuse.</a:t>
            </a:r>
            <a:endParaRPr lang="en-GB"/>
          </a:p>
          <a:p>
            <a:r>
              <a:rPr lang="en-US"/>
              <a:t>Transaction processing systems are interactive systems that allow information in a database to be remotely accessed and modified by a number of users. </a:t>
            </a:r>
          </a:p>
          <a:p>
            <a:r>
              <a:rPr lang="en-US"/>
              <a:t>Language processing systems are used to translate texts from one language into another and to carry out the instructions specified in the input language. They include a translator and an abstract machine that executes the generated language.</a:t>
            </a:r>
            <a:endParaRPr lang="en-GB"/>
          </a:p>
          <a:p>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96</a:t>
            </a:fld>
            <a:endParaRPr lang="en-US"/>
          </a:p>
        </p:txBody>
      </p:sp>
      <p:sp>
        <p:nvSpPr>
          <p:cNvPr id="6" name="Date Placeholder 5"/>
          <p:cNvSpPr>
            <a:spLocks noGrp="1"/>
          </p:cNvSpPr>
          <p:nvPr>
            <p:ph type="dt" sz="half" idx="10"/>
          </p:nvPr>
        </p:nvSpPr>
        <p:spPr/>
        <p:txBody>
          <a:bodyPr/>
          <a:lstStyle/>
          <a:p>
            <a:fld id="{FA65F8FA-AC2E-5544-A7FC-F5D975AC1D94}" type="datetime1">
              <a:rPr lang="en-GB" smtClean="0"/>
              <a:t>01/11/2019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7249</TotalTime>
  <Words>5290</Words>
  <Application>Microsoft Office PowerPoint</Application>
  <PresentationFormat>On-screen Show (4:3)</PresentationFormat>
  <Paragraphs>675</Paragraphs>
  <Slides>96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Zapf Dingbats</vt:lpstr>
      <vt:lpstr>Arial</vt:lpstr>
      <vt:lpstr>Bookman Old Style</vt:lpstr>
      <vt:lpstr>Calibri</vt:lpstr>
      <vt:lpstr>Helvetica</vt:lpstr>
      <vt:lpstr>Wingdings</vt: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Importance of software architecture</vt:lpstr>
      <vt:lpstr>Advantages of explicit architecture design</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non-functional requirements</vt:lpstr>
      <vt:lpstr>Architecture and non-functional requirements</vt:lpstr>
      <vt:lpstr>Potential conflict</vt:lpstr>
      <vt:lpstr>Architectural design evaluation</vt:lpstr>
      <vt:lpstr>Architectural views</vt:lpstr>
      <vt:lpstr>Use of architectural models</vt:lpstr>
      <vt:lpstr>Architectural views</vt:lpstr>
      <vt:lpstr>Architectural views</vt:lpstr>
      <vt:lpstr>4 + 1 view model of software architecture</vt:lpstr>
      <vt:lpstr>Representing architectural views</vt:lpstr>
      <vt:lpstr>Representing architectural views</vt:lpstr>
      <vt:lpstr>Architectural patterns</vt:lpstr>
      <vt:lpstr>Architectural patterns</vt:lpstr>
      <vt:lpstr>Without architectural patterns</vt:lpstr>
      <vt:lpstr>Architectural patterns</vt:lpstr>
      <vt:lpstr>The Model-View-Controller (MVC) pattern </vt:lpstr>
      <vt:lpstr>The organization of the Model-View-Controller </vt:lpstr>
      <vt:lpstr>The organization of the Model-View-Controller </vt:lpstr>
      <vt:lpstr>Web application architecture using the MVC pattern </vt:lpstr>
      <vt:lpstr>Responsibilities of MVC components in Web application</vt:lpstr>
      <vt:lpstr>Responsibilities of MVC components in Web application</vt:lpstr>
      <vt:lpstr>Advantages of using MVC pattern</vt:lpstr>
      <vt:lpstr>MVC Web application example: All-in-one</vt:lpstr>
      <vt:lpstr>MVC Web application example: All-in-one</vt:lpstr>
      <vt:lpstr>Layered architecture</vt:lpstr>
      <vt:lpstr>The Layered architecture pattern </vt:lpstr>
      <vt:lpstr>A generic layered architecture </vt:lpstr>
      <vt:lpstr>Traditional “N-Layer” architecture </vt:lpstr>
      <vt:lpstr>Example of “N-Layer” architecture </vt:lpstr>
      <vt:lpstr>Advantages of the layered architecture pattern </vt:lpstr>
      <vt:lpstr>Disadvantage of traditional layered architecture</vt:lpstr>
      <vt:lpstr>The architecture of the iLearn system </vt:lpstr>
      <vt:lpstr>Clean architecture (Onion architecture)</vt:lpstr>
      <vt:lpstr>Clean architecture (Onion architecture)</vt:lpstr>
      <vt:lpstr>Clean Architecture</vt:lpstr>
      <vt:lpstr>Clean Architecture</vt:lpstr>
      <vt:lpstr>Repository architecture</vt:lpstr>
      <vt:lpstr>The Repository pattern </vt:lpstr>
      <vt:lpstr>A repository architecture for an IDE </vt:lpstr>
      <vt:lpstr>Examples of repository architecture</vt:lpstr>
      <vt:lpstr>Client-server architecture</vt:lpstr>
      <vt:lpstr>The Client–server pattern </vt:lpstr>
      <vt:lpstr>Major components of the client–server pattern </vt:lpstr>
      <vt:lpstr>The client–server pattern </vt:lpstr>
      <vt:lpstr>A client–server architecture</vt:lpstr>
      <vt:lpstr>A client–server architecture for a film library </vt:lpstr>
      <vt:lpstr>Advantages of the client–server pattern </vt:lpstr>
      <vt:lpstr>Disadvantages of the client–server pattern </vt:lpstr>
      <vt:lpstr>Overview of HTTP</vt:lpstr>
      <vt:lpstr>Basic aspects of HTTP</vt:lpstr>
      <vt:lpstr>HTTP messages</vt:lpstr>
      <vt:lpstr>HTTP messages</vt:lpstr>
      <vt:lpstr>HTTP status codes</vt:lpstr>
      <vt:lpstr>Denial-of-service attack</vt:lpstr>
      <vt:lpstr>DoS attack techniques</vt:lpstr>
      <vt:lpstr>DoS attack techniques</vt:lpstr>
      <vt:lpstr>DoS attack techniques</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Zheng, Jianjun</cp:lastModifiedBy>
  <cp:revision>72</cp:revision>
  <dcterms:created xsi:type="dcterms:W3CDTF">2010-01-18T20:35:25Z</dcterms:created>
  <dcterms:modified xsi:type="dcterms:W3CDTF">2019-11-01T16:00:25Z</dcterms:modified>
</cp:coreProperties>
</file>