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6"/>
  </p:notesMasterIdLst>
  <p:handoutMasterIdLst>
    <p:handoutMasterId r:id="rId67"/>
  </p:handoutMasterIdLst>
  <p:sldIdLst>
    <p:sldId id="256" r:id="rId2"/>
    <p:sldId id="287" r:id="rId3"/>
    <p:sldId id="288" r:id="rId4"/>
    <p:sldId id="294" r:id="rId5"/>
    <p:sldId id="315" r:id="rId6"/>
    <p:sldId id="269" r:id="rId7"/>
    <p:sldId id="270" r:id="rId8"/>
    <p:sldId id="295" r:id="rId9"/>
    <p:sldId id="296" r:id="rId10"/>
    <p:sldId id="257" r:id="rId11"/>
    <p:sldId id="258" r:id="rId12"/>
    <p:sldId id="259" r:id="rId13"/>
    <p:sldId id="273" r:id="rId14"/>
    <p:sldId id="260" r:id="rId15"/>
    <p:sldId id="261" r:id="rId16"/>
    <p:sldId id="274" r:id="rId17"/>
    <p:sldId id="275" r:id="rId18"/>
    <p:sldId id="277" r:id="rId19"/>
    <p:sldId id="262" r:id="rId20"/>
    <p:sldId id="278" r:id="rId21"/>
    <p:sldId id="279" r:id="rId22"/>
    <p:sldId id="280" r:id="rId23"/>
    <p:sldId id="281" r:id="rId24"/>
    <p:sldId id="263" r:id="rId25"/>
    <p:sldId id="282" r:id="rId26"/>
    <p:sldId id="264" r:id="rId27"/>
    <p:sldId id="283" r:id="rId28"/>
    <p:sldId id="265" r:id="rId29"/>
    <p:sldId id="314" r:id="rId30"/>
    <p:sldId id="284" r:id="rId31"/>
    <p:sldId id="316" r:id="rId32"/>
    <p:sldId id="285" r:id="rId33"/>
    <p:sldId id="286" r:id="rId34"/>
    <p:sldId id="266" r:id="rId35"/>
    <p:sldId id="299" r:id="rId36"/>
    <p:sldId id="267" r:id="rId37"/>
    <p:sldId id="268" r:id="rId38"/>
    <p:sldId id="300" r:id="rId39"/>
    <p:sldId id="317" r:id="rId40"/>
    <p:sldId id="289" r:id="rId41"/>
    <p:sldId id="290" r:id="rId42"/>
    <p:sldId id="292" r:id="rId43"/>
    <p:sldId id="320" r:id="rId44"/>
    <p:sldId id="293" r:id="rId45"/>
    <p:sldId id="291" r:id="rId46"/>
    <p:sldId id="301" r:id="rId47"/>
    <p:sldId id="319" r:id="rId48"/>
    <p:sldId id="302" r:id="rId49"/>
    <p:sldId id="321" r:id="rId50"/>
    <p:sldId id="303" r:id="rId51"/>
    <p:sldId id="304" r:id="rId52"/>
    <p:sldId id="305" r:id="rId53"/>
    <p:sldId id="318" r:id="rId54"/>
    <p:sldId id="306" r:id="rId55"/>
    <p:sldId id="307" r:id="rId56"/>
    <p:sldId id="323" r:id="rId57"/>
    <p:sldId id="308" r:id="rId58"/>
    <p:sldId id="309" r:id="rId59"/>
    <p:sldId id="310" r:id="rId60"/>
    <p:sldId id="311" r:id="rId61"/>
    <p:sldId id="312" r:id="rId62"/>
    <p:sldId id="322" r:id="rId63"/>
    <p:sldId id="324" r:id="rId64"/>
    <p:sldId id="313"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11/18/2019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11/18/2019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7 Design and Implementation</a:t>
            </a:r>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7 Design and Implementation</a:t>
            </a:r>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7 Design and Implementation</a:t>
            </a:r>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7 Design and Implementation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7 – Design and Implementation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context for the weather station</a:t>
            </a:r>
            <a:r>
              <a:rPr lang="en-GB" sz="2400" dirty="0"/>
              <a:t> </a:t>
            </a:r>
            <a:endParaRPr lang="en-US" sz="2400" dirty="0"/>
          </a:p>
        </p:txBody>
      </p:sp>
      <p:pic>
        <p:nvPicPr>
          <p:cNvPr id="4" name="Content Placeholder 3" descr="7.1 WeatherStatContext.eps"/>
          <p:cNvPicPr>
            <a:picLocks noGrp="1" noChangeAspect="1"/>
          </p:cNvPicPr>
          <p:nvPr>
            <p:ph idx="1"/>
          </p:nvPr>
        </p:nvPicPr>
        <p:blipFill>
          <a:blip r:embed="rId2"/>
          <a:srcRect l="-3566" r="-3566"/>
          <a:stretch>
            <a:fillRect/>
          </a:stretch>
        </p:blipFill>
        <p:spPr>
          <a:xfrm>
            <a:off x="1612713" y="2172296"/>
            <a:ext cx="5629266" cy="309587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11</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11" name="Picture 10" descr="7.2 WS-UseCa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96" y="1607931"/>
            <a:ext cx="3277704" cy="4802746"/>
          </a:xfrm>
          <a:prstGeom prst="rect">
            <a:avLst/>
          </a:prstGeom>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description—Report weather</a:t>
            </a:r>
            <a:r>
              <a:rPr lang="en-GB" dirty="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370840">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370840">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r>
                        <a:rPr lang="en-GB" sz="1600" dirty="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600" dirty="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r>
                        <a:rPr lang="en-GB" sz="1600" dirty="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a:t> </a:t>
                      </a:r>
                      <a:endParaRPr lang="en-US" sz="1600" dirty="0"/>
                    </a:p>
                  </a:txBody>
                  <a:tcPr/>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idx="1"/>
          </p:nvPr>
        </p:nvSpPr>
        <p:spPr/>
        <p:txBody>
          <a:bodyPr/>
          <a:lstStyle/>
          <a:p>
            <a:r>
              <a:rPr lang="en-GB" sz="2400" dirty="0"/>
              <a:t>Once interactions between the system and its environment have been understood, you use this information for designing the system architecture.</a:t>
            </a:r>
          </a:p>
          <a:p>
            <a:r>
              <a:rPr lang="en-US" dirty="0"/>
              <a:t>You identify the major components that make up the system and their interactions, and then may organize the components using an architectural pattern such as a layered or client-server model. </a:t>
            </a:r>
          </a:p>
          <a:p>
            <a:r>
              <a:rPr lang="en-US" dirty="0"/>
              <a:t>The weather station is composed of independent subsystems that communicate by broadcasting messages on a common infrastructure.</a:t>
            </a: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r>
              <a:rPr lang="en-GB" dirty="0"/>
              <a:t> </a:t>
            </a:r>
            <a:endParaRPr lang="en-US" dirty="0"/>
          </a:p>
        </p:txBody>
      </p:sp>
      <p:pic>
        <p:nvPicPr>
          <p:cNvPr id="4" name="Content Placeholder 3" descr="7.4 WS-Architecture.eps"/>
          <p:cNvPicPr>
            <a:picLocks noGrp="1" noChangeAspect="1"/>
          </p:cNvPicPr>
          <p:nvPr>
            <p:ph idx="1"/>
          </p:nvPr>
        </p:nvPicPr>
        <p:blipFill>
          <a:blip r:embed="rId2"/>
          <a:srcRect t="-16491" b="-16491"/>
          <a:stretch>
            <a:fillRect/>
          </a:stretch>
        </p:blipFill>
        <p:spPr>
          <a:xfrm>
            <a:off x="1269492" y="1737504"/>
            <a:ext cx="6647491" cy="3655864"/>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r>
              <a:rPr lang="en-GB" dirty="0"/>
              <a:t> </a:t>
            </a:r>
            <a:endParaRPr lang="en-US" dirty="0"/>
          </a:p>
        </p:txBody>
      </p:sp>
      <p:pic>
        <p:nvPicPr>
          <p:cNvPr id="4" name="Content Placeholder 3" descr="7.5 DataCollection.eps"/>
          <p:cNvPicPr>
            <a:picLocks noGrp="1" noChangeAspect="1"/>
          </p:cNvPicPr>
          <p:nvPr>
            <p:ph idx="1"/>
          </p:nvPr>
        </p:nvPicPr>
        <p:blipFill>
          <a:blip r:embed="rId2"/>
          <a:srcRect l="-9317" r="-9317"/>
          <a:stretch>
            <a:fillRect/>
          </a:stretch>
        </p:blipFill>
        <p:spPr>
          <a:xfrm>
            <a:off x="1738561" y="2023551"/>
            <a:ext cx="5835199" cy="3209135"/>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a:t>Object class identification</a:t>
            </a:r>
          </a:p>
        </p:txBody>
      </p:sp>
      <p:sp>
        <p:nvSpPr>
          <p:cNvPr id="41987" name="Rectangle 3"/>
          <p:cNvSpPr>
            <a:spLocks noGrp="1" noChangeArrowheads="1"/>
          </p:cNvSpPr>
          <p:nvPr>
            <p:ph idx="1"/>
          </p:nvPr>
        </p:nvSpPr>
        <p:spPr>
          <a:noFill/>
          <a:ln/>
        </p:spPr>
        <p:txBody>
          <a:bodyPr lIns="90840" tIns="44623" rIns="90840" bIns="44623"/>
          <a:lstStyle/>
          <a:p>
            <a:r>
              <a:rPr lang="en-GB" dirty="0"/>
              <a:t>Identifying object classes is often a difficult part of object oriented design.</a:t>
            </a:r>
          </a:p>
          <a:p>
            <a:r>
              <a:rPr lang="en-GB" dirty="0"/>
              <a:t>There is no 'magic formula' for object identification. It relies on the skill, experience and domain knowledge of system designers.</a:t>
            </a:r>
          </a:p>
          <a:p>
            <a:r>
              <a:rPr lang="en-GB" dirty="0">
                <a:highlight>
                  <a:srgbClr val="FFFF00"/>
                </a:highlight>
              </a:rPr>
              <a:t>Object identification is an iterative process. You are unlikely to get it right first time.</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idx="1"/>
          </p:nvPr>
        </p:nvSpPr>
        <p:spPr>
          <a:noFill/>
          <a:ln/>
        </p:spPr>
        <p:txBody>
          <a:bodyPr lIns="90840" tIns="44623" rIns="90840" bIns="44623"/>
          <a:lstStyle/>
          <a:p>
            <a:r>
              <a:rPr lang="en-GB" sz="2400" dirty="0"/>
              <a:t>Use a grammatical approach based on a natural language description of the system.</a:t>
            </a:r>
          </a:p>
          <a:p>
            <a:r>
              <a:rPr lang="en-GB" sz="2400" dirty="0"/>
              <a:t>Base the identification on tangible things in the application domain.</a:t>
            </a:r>
          </a:p>
          <a:p>
            <a:r>
              <a:rPr lang="en-GB" sz="2400" dirty="0"/>
              <a:t>Use a behavioural approach and identify objects based on what participates in what behaviour.</a:t>
            </a:r>
          </a:p>
          <a:p>
            <a:r>
              <a:rPr lang="en-GB" sz="2400" dirty="0"/>
              <a:t>Use a scenario-based analysis.  The objects, attributes and methods in each scenario are identified.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idx="1"/>
          </p:nvPr>
        </p:nvSpPr>
        <p:spPr/>
        <p:txBody>
          <a:bodyPr/>
          <a:lstStyle/>
          <a:p>
            <a:r>
              <a:rPr lang="en-GB" sz="2400" dirty="0"/>
              <a:t>Object class identification in the weather station system may be based </a:t>
            </a:r>
            <a:r>
              <a:rPr lang="en-GB" dirty="0"/>
              <a:t>on the tangible hardware and data in the system:</a:t>
            </a:r>
          </a:p>
          <a:p>
            <a:pPr lvl="1"/>
            <a:r>
              <a:rPr lang="en-GB" sz="2000" dirty="0"/>
              <a:t>Ground 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summarized data from the instruments.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r>
              <a:rPr lang="en-GB" dirty="0"/>
              <a:t> </a:t>
            </a:r>
            <a:endParaRPr lang="en-US" dirty="0"/>
          </a:p>
        </p:txBody>
      </p:sp>
      <p:pic>
        <p:nvPicPr>
          <p:cNvPr id="4" name="Content Placeholder 3"/>
          <p:cNvPicPr>
            <a:picLocks noGrp="1" noChangeAspect="1"/>
          </p:cNvPicPr>
          <p:nvPr>
            <p:ph idx="1"/>
          </p:nvPr>
        </p:nvPicPr>
        <p:blipFill>
          <a:blip r:embed="rId2"/>
          <a:srcRect/>
          <a:stretch/>
        </p:blipFill>
        <p:spPr>
          <a:xfrm>
            <a:off x="1742316" y="1600200"/>
            <a:ext cx="5659368" cy="4525963"/>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Object-oriented design using the UML</a:t>
            </a:r>
            <a:endParaRPr lang="en-GB" dirty="0"/>
          </a:p>
          <a:p>
            <a:r>
              <a:rPr lang="en-US" dirty="0"/>
              <a:t>Design patterns</a:t>
            </a:r>
            <a:endParaRPr lang="en-GB" dirty="0"/>
          </a:p>
          <a:p>
            <a:r>
              <a:rPr lang="en-US" dirty="0"/>
              <a:t>Implementation issues</a:t>
            </a:r>
            <a:endParaRPr lang="en-GB" dirty="0"/>
          </a:p>
          <a:p>
            <a:r>
              <a:rPr lang="en-US" dirty="0"/>
              <a:t>Open source development</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idx="1"/>
          </p:nvPr>
        </p:nvSpPr>
        <p:spPr/>
        <p:txBody>
          <a:bodyPr/>
          <a:lstStyle/>
          <a:p>
            <a:r>
              <a:rPr lang="en-GB" dirty="0"/>
              <a:t>Design models show the objects and object classes and relationships between these entities.</a:t>
            </a:r>
          </a:p>
          <a:p>
            <a:r>
              <a:rPr lang="en-GB" dirty="0"/>
              <a:t>There are two kinds of design model:</a:t>
            </a:r>
          </a:p>
          <a:p>
            <a:pPr lvl="1"/>
            <a:r>
              <a:rPr lang="en-GB" dirty="0"/>
              <a:t>Structural models describe the static structure of the system in terms of object classes and relationships.</a:t>
            </a:r>
          </a:p>
          <a:p>
            <a:pPr lvl="1"/>
            <a:r>
              <a:rPr lang="en-GB" dirty="0"/>
              <a:t>Dynamic models describe the dynamic interactions between objects.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idx="1"/>
          </p:nvPr>
        </p:nvSpPr>
        <p:spPr>
          <a:noFill/>
          <a:ln/>
        </p:spPr>
        <p:txBody>
          <a:bodyPr lIns="90840" tIns="44623" rIns="90840" bIns="44623"/>
          <a:lstStyle/>
          <a:p>
            <a:r>
              <a:rPr lang="en-GB" sz="2400" dirty="0"/>
              <a:t>Subsystem 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r>
              <a:rPr lang="en-GB" dirty="0"/>
              <a:t> </a:t>
            </a:r>
            <a:endParaRPr lang="en-US" dirty="0"/>
          </a:p>
        </p:txBody>
      </p:sp>
      <p:pic>
        <p:nvPicPr>
          <p:cNvPr id="4" name="Content Placeholder 3" descr="7.7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idx="1"/>
          </p:nvPr>
        </p:nvSpPr>
        <p:spPr/>
        <p:txBody>
          <a:bodyPr/>
          <a:lstStyle/>
          <a:p>
            <a:pPr>
              <a:lnSpc>
                <a:spcPct val="90000"/>
              </a:lnSpc>
            </a:pPr>
            <a:r>
              <a:rPr lang="en-GB" sz="2400" dirty="0"/>
              <a:t>State </a:t>
            </a:r>
            <a:r>
              <a:rPr lang="en-GB" dirty="0"/>
              <a:t>diagrams are used to s</a:t>
            </a:r>
            <a:r>
              <a:rPr lang="en-GB" sz="2400" dirty="0"/>
              <a:t>how how objects respond to different service requests and the state transitions triggered by these requests.</a:t>
            </a:r>
          </a:p>
          <a:p>
            <a:pPr>
              <a:lnSpc>
                <a:spcPct val="90000"/>
              </a:lnSpc>
            </a:pPr>
            <a:r>
              <a:rPr lang="en-US" dirty="0"/>
              <a:t>State diagrams are useful high-level models of a system or an object’s run-time behavior. </a:t>
            </a:r>
          </a:p>
          <a:p>
            <a:pPr>
              <a:lnSpc>
                <a:spcPct val="90000"/>
              </a:lnSpc>
            </a:pPr>
            <a:r>
              <a:rPr lang="en-US" dirty="0"/>
              <a:t>You don’t usually need a state diagram for all of the objects in the system. Many of the objects in a system are relatively simple and a state model adds unnecessary detail to the design.</a:t>
            </a:r>
            <a:endParaRPr lang="en-GB" dirty="0"/>
          </a:p>
          <a:p>
            <a:pPr>
              <a:lnSpc>
                <a:spcPct val="90000"/>
              </a:lnSpc>
            </a:pP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pic>
        <p:nvPicPr>
          <p:cNvPr id="4" name="Content Placeholder 3" descr="7.8 WS-StateModel.eps"/>
          <p:cNvPicPr>
            <a:picLocks noGrp="1" noChangeAspect="1"/>
          </p:cNvPicPr>
          <p:nvPr>
            <p:ph idx="1"/>
          </p:nvPr>
        </p:nvPicPr>
        <p:blipFill>
          <a:blip r:embed="rId2"/>
          <a:srcRect t="4170" b="4170"/>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Interface specification</a:t>
            </a:r>
          </a:p>
        </p:txBody>
      </p:sp>
      <p:sp>
        <p:nvSpPr>
          <p:cNvPr id="116739" name="Rectangle 3"/>
          <p:cNvSpPr>
            <a:spLocks noGrp="1" noChangeArrowheads="1"/>
          </p:cNvSpPr>
          <p:nvPr>
            <p:ph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diagrams  for interface specification but Java may also be used.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r>
              <a:rPr lang="en-GB" dirty="0"/>
              <a:t> </a:t>
            </a:r>
            <a:endParaRPr lang="en-US" dirty="0"/>
          </a:p>
        </p:txBody>
      </p:sp>
      <p:pic>
        <p:nvPicPr>
          <p:cNvPr id="4" name="Content Placeholder 3" descr="7.9 Interfaces.eps"/>
          <p:cNvPicPr>
            <a:picLocks noGrp="1" noChangeAspect="1"/>
          </p:cNvPicPr>
          <p:nvPr>
            <p:ph idx="1"/>
          </p:nvPr>
        </p:nvPicPr>
        <p:blipFill>
          <a:blip r:embed="rId2"/>
          <a:srcRect t="-45645" b="-45645"/>
          <a:stretch>
            <a:fillRect/>
          </a:stretch>
        </p:blipFill>
        <p:spPr>
          <a:xfrm>
            <a:off x="1143643" y="1600200"/>
            <a:ext cx="6739016" cy="370619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Design patterns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209933922"/>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lstStyle/>
          <a:p>
            <a:r>
              <a:rPr lang="en-US" dirty="0"/>
              <a:t>Software design and implementation is the stage in the software engineering process at which an executable software system is developed. </a:t>
            </a:r>
          </a:p>
          <a:p>
            <a:r>
              <a:rPr lang="en-US" dirty="0"/>
              <a:t>Software design and implementation activities are invariably inter-leaved. </a:t>
            </a:r>
          </a:p>
          <a:p>
            <a:pPr lvl="1"/>
            <a:r>
              <a:rPr lang="en-US" dirty="0"/>
              <a:t>Software design is a creative activity in which you identify software components and their relationships, based on a customer’s requirements. </a:t>
            </a:r>
          </a:p>
          <a:p>
            <a:pPr lvl="1"/>
            <a:r>
              <a:rPr lang="en-US" dirty="0"/>
              <a:t>Implementation is the process of realizing the design as a program.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a:t>Pattern descriptions usually make use of object-oriented characteristics such as inheritance and polymorphism.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a:t>
            </a:r>
          </a:p>
        </p:txBody>
      </p:sp>
      <p:sp>
        <p:nvSpPr>
          <p:cNvPr id="3" name="Content Placeholder 2"/>
          <p:cNvSpPr>
            <a:spLocks noGrp="1"/>
          </p:cNvSpPr>
          <p:nvPr>
            <p:ph idx="1"/>
          </p:nvPr>
        </p:nvSpPr>
        <p:spPr/>
        <p:txBody>
          <a:bodyPr/>
          <a:lstStyle/>
          <a:p>
            <a:r>
              <a:rPr lang="en-US" i="1" dirty="0"/>
              <a:t>Patterns and Pattern Languages are ways to describe best practices, good designs, and capture experience in a way that it is possible for others to reuse this experience.</a:t>
            </a:r>
            <a:endParaRPr lang="en-GB" dirty="0"/>
          </a:p>
          <a:p>
            <a:endParaRPr lang="en-US" dirty="0"/>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792811582"/>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The Observer pattern (1)</a:t>
            </a:r>
            <a:r>
              <a:rPr lang="en-GB" dirty="0"/>
              <a:t> </a:t>
            </a:r>
            <a:endParaRPr lang="en-US" dirty="0"/>
          </a:p>
        </p:txBody>
      </p:sp>
      <p:graphicFrame>
        <p:nvGraphicFramePr>
          <p:cNvPr id="4" name="Content Placeholder 3"/>
          <p:cNvGraphicFramePr>
            <a:graphicFrameLocks noGrp="1"/>
          </p:cNvGraphicFramePr>
          <p:nvPr>
            <p:ph idx="1"/>
          </p:nvPr>
        </p:nvGraphicFramePr>
        <p:xfrm>
          <a:off x="457200" y="1797737"/>
          <a:ext cx="8229600" cy="4175760"/>
        </p:xfrm>
        <a:graphic>
          <a:graphicData uri="http://schemas.openxmlformats.org/drawingml/2006/table">
            <a:tbl>
              <a:tblPr firstRow="1" bandRow="1">
                <a:tableStyleId>{5C22544A-7EE6-4342-B048-85BDC9FD1C3A}</a:tableStyleId>
              </a:tblPr>
              <a:tblGrid>
                <a:gridCol w="1460270">
                  <a:extLst>
                    <a:ext uri="{9D8B030D-6E8A-4147-A177-3AD203B41FA5}">
                      <a16:colId xmlns:a16="http://schemas.microsoft.com/office/drawing/2014/main" val="20000"/>
                    </a:ext>
                  </a:extLst>
                </a:gridCol>
                <a:gridCol w="6769330">
                  <a:extLst>
                    <a:ext uri="{9D8B030D-6E8A-4147-A177-3AD203B41FA5}">
                      <a16:colId xmlns:a16="http://schemas.microsoft.com/office/drawing/2014/main" val="20001"/>
                    </a:ext>
                  </a:extLst>
                </a:gridCol>
              </a:tblGrid>
              <a:tr h="532051">
                <a:tc>
                  <a:txBody>
                    <a:bodyPr/>
                    <a:lstStyle/>
                    <a:p>
                      <a:r>
                        <a:rPr lang="en-US" sz="1600" dirty="0">
                          <a:latin typeface="Arial"/>
                          <a:cs typeface="Arial"/>
                        </a:rPr>
                        <a:t>Pattern name</a:t>
                      </a:r>
                    </a:p>
                  </a:txBody>
                  <a:tcPr/>
                </a:tc>
                <a:tc>
                  <a:txBody>
                    <a:bodyPr/>
                    <a:lstStyle/>
                    <a:p>
                      <a:r>
                        <a:rPr lang="en-US" sz="1600" dirty="0">
                          <a:latin typeface="Arial"/>
                          <a:cs typeface="Arial"/>
                        </a:rPr>
                        <a:t>Observer</a:t>
                      </a:r>
                    </a:p>
                  </a:txBody>
                  <a:tcPr/>
                </a:tc>
                <a:extLst>
                  <a:ext uri="{0D108BD9-81ED-4DB2-BD59-A6C34878D82A}">
                    <a16:rowId xmlns:a16="http://schemas.microsoft.com/office/drawing/2014/main" val="10000"/>
                  </a:ext>
                </a:extLst>
              </a:tr>
              <a:tr h="370840">
                <a:tc>
                  <a:txBody>
                    <a:bodyPr/>
                    <a:lstStyle/>
                    <a:p>
                      <a:r>
                        <a:rPr lang="en-US" sz="1600" dirty="0">
                          <a:latin typeface="Arial"/>
                          <a:cs typeface="Arial"/>
                        </a:rPr>
                        <a:t>Description</a:t>
                      </a:r>
                    </a:p>
                  </a:txBody>
                  <a:tcPr/>
                </a:tc>
                <a:tc>
                  <a:txBody>
                    <a:bodyPr/>
                    <a:lstStyle/>
                    <a:p>
                      <a:r>
                        <a:rPr lang="en-US" sz="1600" kern="1200" dirty="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600" dirty="0">
                          <a:latin typeface="Arial"/>
                          <a:cs typeface="Arial"/>
                        </a:rPr>
                        <a:t>Problem description</a:t>
                      </a:r>
                    </a:p>
                  </a:txBody>
                  <a:tcPr/>
                </a:tc>
                <a:tc>
                  <a:txBody>
                    <a:bodyPr/>
                    <a:lstStyle/>
                    <a:p>
                      <a:r>
                        <a:rPr lang="en-US" sz="1600" kern="1200" dirty="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a:solidFill>
                          <a:schemeClr val="dk1"/>
                        </a:solidFill>
                        <a:latin typeface="Arial"/>
                        <a:ea typeface="+mn-ea"/>
                        <a:cs typeface="Arial"/>
                      </a:endParaRPr>
                    </a:p>
                    <a:p>
                      <a:r>
                        <a:rPr lang="en-US" sz="1600" kern="1200" dirty="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The Observer pattern (2)</a:t>
            </a:r>
            <a:r>
              <a:rPr lang="en-GB" dirty="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extLst>
                    <a:ext uri="{9D8B030D-6E8A-4147-A177-3AD203B41FA5}">
                      <a16:colId xmlns:a16="http://schemas.microsoft.com/office/drawing/2014/main" val="20000"/>
                    </a:ext>
                  </a:extLst>
                </a:gridCol>
                <a:gridCol w="6633031">
                  <a:extLst>
                    <a:ext uri="{9D8B030D-6E8A-4147-A177-3AD203B41FA5}">
                      <a16:colId xmlns:a16="http://schemas.microsoft.com/office/drawing/2014/main" val="20001"/>
                    </a:ext>
                  </a:extLst>
                </a:gridCol>
              </a:tblGrid>
              <a:tr h="532051">
                <a:tc>
                  <a:txBody>
                    <a:bodyPr/>
                    <a:lstStyle/>
                    <a:p>
                      <a:r>
                        <a:rPr lang="en-US" sz="1600" dirty="0">
                          <a:latin typeface="Arial"/>
                          <a:cs typeface="Arial"/>
                        </a:rPr>
                        <a:t>Pattern name</a:t>
                      </a:r>
                    </a:p>
                  </a:txBody>
                  <a:tcPr/>
                </a:tc>
                <a:tc>
                  <a:txBody>
                    <a:bodyPr/>
                    <a:lstStyle/>
                    <a:p>
                      <a:r>
                        <a:rPr lang="en-US" sz="1600" dirty="0">
                          <a:latin typeface="Arial"/>
                          <a:cs typeface="Arial"/>
                        </a:rPr>
                        <a:t>Observer</a:t>
                      </a:r>
                    </a:p>
                  </a:txBody>
                  <a:tcPr/>
                </a:tc>
                <a:extLst>
                  <a:ext uri="{0D108BD9-81ED-4DB2-BD59-A6C34878D82A}">
                    <a16:rowId xmlns:a16="http://schemas.microsoft.com/office/drawing/2014/main" val="10000"/>
                  </a:ext>
                </a:extLst>
              </a:tr>
              <a:tr h="370840">
                <a:tc>
                  <a:txBody>
                    <a:bodyPr/>
                    <a:lstStyle/>
                    <a:p>
                      <a:r>
                        <a:rPr lang="en-US" sz="1400" dirty="0">
                          <a:latin typeface="Arial"/>
                          <a:cs typeface="Arial"/>
                        </a:rPr>
                        <a:t>Solution description</a:t>
                      </a:r>
                    </a:p>
                  </a:txBody>
                  <a:tcPr/>
                </a:tc>
                <a:tc>
                  <a:txBody>
                    <a:bodyPr/>
                    <a:lstStyle/>
                    <a:p>
                      <a:r>
                        <a:rPr lang="en-US" sz="1400" kern="1200" dirty="0">
                          <a:solidFill>
                            <a:schemeClr val="dk1"/>
                          </a:solidFill>
                          <a:latin typeface="Arial"/>
                          <a:ea typeface="+mn-ea"/>
                          <a:cs typeface="Arial"/>
                        </a:rPr>
                        <a:t>This involves two abstract objects, Subject and Observer, and two concrete objects,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and </a:t>
                      </a:r>
                      <a:r>
                        <a:rPr lang="en-US" sz="1400" kern="1200" dirty="0" err="1">
                          <a:solidFill>
                            <a:schemeClr val="dk1"/>
                          </a:solidFill>
                          <a:latin typeface="Arial"/>
                          <a:ea typeface="+mn-ea"/>
                          <a:cs typeface="Arial"/>
                        </a:rPr>
                        <a:t>ConcreteObject</a:t>
                      </a:r>
                      <a:r>
                        <a:rPr lang="en-US" sz="1400" kern="1200" dirty="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a:solidFill>
                          <a:schemeClr val="dk1"/>
                        </a:solidFill>
                        <a:latin typeface="Arial"/>
                        <a:ea typeface="+mn-ea"/>
                        <a:cs typeface="Arial"/>
                      </a:endParaRPr>
                    </a:p>
                    <a:p>
                      <a:endParaRPr lang="en-GB" sz="1400" kern="1200" dirty="0">
                        <a:solidFill>
                          <a:schemeClr val="dk1"/>
                        </a:solidFill>
                        <a:latin typeface="Arial"/>
                        <a:ea typeface="+mn-ea"/>
                        <a:cs typeface="Arial"/>
                      </a:endParaRPr>
                    </a:p>
                    <a:p>
                      <a:r>
                        <a:rPr lang="en-US" sz="1400" kern="1200" dirty="0">
                          <a:solidFill>
                            <a:schemeClr val="dk1"/>
                          </a:solidFill>
                          <a:latin typeface="Arial"/>
                          <a:ea typeface="+mn-ea"/>
                          <a:cs typeface="Arial"/>
                        </a:rPr>
                        <a:t>The </a:t>
                      </a:r>
                      <a:r>
                        <a:rPr lang="en-US" sz="1400" kern="1200" dirty="0" err="1">
                          <a:solidFill>
                            <a:schemeClr val="dk1"/>
                          </a:solidFill>
                          <a:latin typeface="Arial"/>
                          <a:ea typeface="+mn-ea"/>
                          <a:cs typeface="Arial"/>
                        </a:rPr>
                        <a:t>ConcreteObserver</a:t>
                      </a:r>
                      <a:r>
                        <a:rPr lang="en-US" sz="1400" kern="1200" dirty="0">
                          <a:solidFill>
                            <a:schemeClr val="dk1"/>
                          </a:solidFill>
                          <a:latin typeface="Arial"/>
                          <a:ea typeface="+mn-ea"/>
                          <a:cs typeface="Arial"/>
                        </a:rPr>
                        <a:t> maintains a copy of the state of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and implements the Update() interface of Observer that allows these copies to be kept in step. The </a:t>
                      </a:r>
                      <a:r>
                        <a:rPr lang="en-US" sz="1400" kern="1200" dirty="0" err="1">
                          <a:solidFill>
                            <a:schemeClr val="dk1"/>
                          </a:solidFill>
                          <a:latin typeface="Arial"/>
                          <a:ea typeface="+mn-ea"/>
                          <a:cs typeface="Arial"/>
                        </a:rPr>
                        <a:t>ConcreteObserver</a:t>
                      </a:r>
                      <a:r>
                        <a:rPr lang="en-US" sz="1400" kern="1200" dirty="0">
                          <a:solidFill>
                            <a:schemeClr val="dk1"/>
                          </a:solidFill>
                          <a:latin typeface="Arial"/>
                          <a:ea typeface="+mn-ea"/>
                          <a:cs typeface="Arial"/>
                        </a:rPr>
                        <a:t> automatically displays the state and reflects changes whenever the state is updated.</a:t>
                      </a:r>
                      <a:endParaRPr lang="en-GB" sz="1400" kern="1200" dirty="0">
                        <a:solidFill>
                          <a:schemeClr val="dk1"/>
                        </a:solidFill>
                        <a:latin typeface="Arial"/>
                        <a:ea typeface="+mn-ea"/>
                        <a:cs typeface="Arial"/>
                      </a:endParaRPr>
                    </a:p>
                    <a:p>
                      <a:endParaRPr lang="en-US" sz="14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400" dirty="0">
                          <a:latin typeface="Arial"/>
                          <a:cs typeface="Arial"/>
                        </a:rPr>
                        <a:t>Consequences</a:t>
                      </a:r>
                    </a:p>
                  </a:txBody>
                  <a:tcPr/>
                </a:tc>
                <a:tc>
                  <a:txBody>
                    <a:bodyPr/>
                    <a:lstStyle/>
                    <a:p>
                      <a:r>
                        <a:rPr lang="en-US" sz="1400" kern="1200" dirty="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subject may cause a set of</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linked</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updates to observers to be generated, some of which may not be necessary.</a:t>
                      </a:r>
                      <a:r>
                        <a:rPr lang="en-GB" sz="1400" dirty="0">
                          <a:latin typeface="Arial"/>
                          <a:cs typeface="Arial"/>
                        </a:rPr>
                        <a:t> </a:t>
                      </a:r>
                      <a:endParaRPr lang="en-US" sz="14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displays using the Observer pattern</a:t>
            </a:r>
            <a:r>
              <a:rPr lang="en-GB" dirty="0"/>
              <a:t> </a:t>
            </a:r>
            <a:endParaRPr lang="en-US" dirty="0"/>
          </a:p>
        </p:txBody>
      </p:sp>
      <p:pic>
        <p:nvPicPr>
          <p:cNvPr id="4" name="Content Placeholder 3" descr="7.11 MultipleDisplays.eps"/>
          <p:cNvPicPr>
            <a:picLocks noGrp="1" noChangeAspect="1"/>
          </p:cNvPicPr>
          <p:nvPr>
            <p:ph idx="1"/>
          </p:nvPr>
        </p:nvPicPr>
        <p:blipFill>
          <a:blip r:embed="rId2"/>
          <a:srcRect l="-7712" r="-7712"/>
          <a:stretch>
            <a:fillRect/>
          </a:stretch>
        </p:blipFill>
        <p:spPr>
          <a:xfrm>
            <a:off x="1566951" y="2149413"/>
            <a:ext cx="6018251" cy="3309806"/>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UML model of the Observer pattern</a:t>
            </a:r>
            <a:r>
              <a:rPr lang="en-GB" dirty="0"/>
              <a:t> </a:t>
            </a:r>
            <a:endParaRPr lang="en-US" dirty="0"/>
          </a:p>
        </p:txBody>
      </p:sp>
      <p:pic>
        <p:nvPicPr>
          <p:cNvPr id="4" name="Content Placeholder 3" descr="7.12 ObserverPatternUML.eps"/>
          <p:cNvPicPr>
            <a:picLocks noGrp="1" noChangeAspect="1"/>
          </p:cNvPicPr>
          <p:nvPr>
            <p:ph idx="1"/>
          </p:nvPr>
        </p:nvPicPr>
        <p:blipFill>
          <a:blip r:embed="rId2"/>
          <a:srcRect l="13919" r="13919"/>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problems</a:t>
            </a:r>
          </a:p>
        </p:txBody>
      </p:sp>
      <p:sp>
        <p:nvSpPr>
          <p:cNvPr id="3" name="Content Placeholder 2"/>
          <p:cNvSpPr>
            <a:spLocks noGrp="1"/>
          </p:cNvSpPr>
          <p:nvPr>
            <p:ph idx="1"/>
          </p:nvPr>
        </p:nvSpPr>
        <p:spPr/>
        <p:txBody>
          <a:bodyPr/>
          <a:lstStyle/>
          <a:p>
            <a:r>
              <a:rPr lang="en-US" dirty="0"/>
              <a:t>To use patterns in your design, you need to recognize that any design problem you are facing may have an associated pattern that can be applied. </a:t>
            </a:r>
          </a:p>
          <a:p>
            <a:pPr lvl="1"/>
            <a:r>
              <a:rPr lang="en-US" dirty="0"/>
              <a:t>Tell several objects that the state of some other object has changed (Observer pattern).</a:t>
            </a:r>
            <a:endParaRPr lang="en-GB" dirty="0"/>
          </a:p>
          <a:p>
            <a:pPr lvl="1"/>
            <a:r>
              <a:rPr lang="en-US" dirty="0"/>
              <a:t>Tidy up the interfaces to a number of related objects that have often been developed incrementally (Façade pattern).</a:t>
            </a:r>
            <a:endParaRPr lang="en-GB" dirty="0"/>
          </a:p>
          <a:p>
            <a:pPr lvl="1"/>
            <a:r>
              <a:rPr lang="en-US" dirty="0"/>
              <a:t>Provide a standard way of accessing the elements in a collection, irrespective of how that collection is implemented (</a:t>
            </a:r>
            <a:r>
              <a:rPr lang="en-US" dirty="0" err="1"/>
              <a:t>Iterator</a:t>
            </a:r>
            <a:r>
              <a:rPr lang="en-US" dirty="0"/>
              <a:t> pattern).</a:t>
            </a:r>
            <a:endParaRPr lang="en-GB" dirty="0"/>
          </a:p>
          <a:p>
            <a:pPr lvl="1"/>
            <a:r>
              <a:rPr lang="en-US" dirty="0"/>
              <a:t>Allow for the possibility of extending the functionality of an existing class at run-time (Decorator pattern).</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Implementation issues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23043306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or buy</a:t>
            </a:r>
          </a:p>
        </p:txBody>
      </p:sp>
      <p:sp>
        <p:nvSpPr>
          <p:cNvPr id="3" name="Content Placeholder 2"/>
          <p:cNvSpPr>
            <a:spLocks noGrp="1"/>
          </p:cNvSpPr>
          <p:nvPr>
            <p:ph idx="1"/>
          </p:nvPr>
        </p:nvSpPr>
        <p:spPr/>
        <p:txBody>
          <a:bodyPr/>
          <a:lstStyle/>
          <a:p>
            <a:r>
              <a:rPr lang="en-US" dirty="0"/>
              <a:t>In a wide range of domains, it is now possible to buy off-the-shelf systems (COTS) that can be adapted and tailored to the users’ requirements. </a:t>
            </a:r>
          </a:p>
          <a:p>
            <a:pPr lvl="1"/>
            <a:r>
              <a:rPr lang="en-US" dirty="0"/>
              <a:t>For example, if you want to implement a medical records system, you can buy a package that is already used in hospitals. It can be cheaper and faster to use this approach rather than developing a system in a conventional programming language.</a:t>
            </a:r>
            <a:endParaRPr lang="en-GB" dirty="0"/>
          </a:p>
          <a:p>
            <a:r>
              <a:rPr lang="en-US" dirty="0"/>
              <a:t>When you develop an application in this way, the design process becomes concerned with how to use the configuration features of that system to deliver the system requirements.</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p>
        </p:txBody>
      </p:sp>
      <p:sp>
        <p:nvSpPr>
          <p:cNvPr id="3" name="Content Placeholder 2"/>
          <p:cNvSpPr>
            <a:spLocks noGrp="1"/>
          </p:cNvSpPr>
          <p:nvPr>
            <p:ph idx="1"/>
          </p:nvPr>
        </p:nvSpPr>
        <p:spPr/>
        <p:txBody>
          <a:bodyPr/>
          <a:lstStyle/>
          <a:p>
            <a:r>
              <a:rPr lang="en-US" dirty="0"/>
              <a:t>Focus here is not on programming, although this is obviously important, but on other implementation issues that are often not covered in programming texts:</a:t>
            </a:r>
          </a:p>
          <a:p>
            <a:pPr lvl="1"/>
            <a:r>
              <a:rPr lang="en-US" dirty="0">
                <a:solidFill>
                  <a:srgbClr val="FF0000"/>
                </a:solidFill>
              </a:rPr>
              <a:t>Reuse </a:t>
            </a:r>
            <a:r>
              <a:rPr lang="en-US" dirty="0"/>
              <a:t>Most modern software is constructed by reusing existing components or systems. When you are developing software, you should make as much use as possible of existing code.</a:t>
            </a:r>
            <a:endParaRPr lang="en-GB" dirty="0"/>
          </a:p>
          <a:p>
            <a:pPr lvl="1"/>
            <a:r>
              <a:rPr lang="en-US" dirty="0">
                <a:solidFill>
                  <a:srgbClr val="FF0000"/>
                </a:solidFill>
              </a:rPr>
              <a:t>Configuration management </a:t>
            </a:r>
            <a:r>
              <a:rPr lang="en-US" dirty="0"/>
              <a:t>During the development process, you have to keep track of the many different versions of each software component in a configuration management system.</a:t>
            </a:r>
            <a:endParaRPr lang="en-GB" dirty="0"/>
          </a:p>
          <a:p>
            <a:pPr lvl="1"/>
            <a:r>
              <a:rPr lang="en-US" dirty="0">
                <a:solidFill>
                  <a:srgbClr val="FF0000"/>
                </a:solidFill>
              </a:rPr>
              <a:t>Host-target development </a:t>
            </a:r>
            <a:r>
              <a:rPr lang="en-US" dirty="0"/>
              <a:t>Production software does not usually execute on the same computer as the software development environment. Rather, you develop it on one computer (the host system) and execute it on a separate computer (the target system).</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lstStyle/>
          <a:p>
            <a:r>
              <a:rPr lang="en-US" dirty="0"/>
              <a:t>From the 1960s to the 1990s, most new software was developed from scratch, by writing all code in a high-level programming language. </a:t>
            </a:r>
          </a:p>
          <a:p>
            <a:pPr lvl="1"/>
            <a:r>
              <a:rPr lang="en-US" dirty="0"/>
              <a:t>The only significant reuse or software was the reuse of functions and objects in programming language libraries. </a:t>
            </a:r>
          </a:p>
          <a:p>
            <a:r>
              <a:rPr lang="en-US" dirty="0"/>
              <a:t>Costs and schedule pressure mean that this approach became increasingly unviable, especially for commercial and Internet-based systems. </a:t>
            </a:r>
          </a:p>
          <a:p>
            <a:r>
              <a:rPr lang="en-US" dirty="0"/>
              <a:t>An approach to development based around the reuse of existing software emerged and is now generally used for business and scientific software.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lstStyle/>
          <a:p>
            <a:r>
              <a:rPr lang="en-US" dirty="0"/>
              <a:t>The abstraction level </a:t>
            </a:r>
          </a:p>
          <a:p>
            <a:pPr lvl="1"/>
            <a:r>
              <a:rPr lang="en-US" dirty="0"/>
              <a:t>At this level, you don’t reuse software directly but use knowledge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reuse</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43</a:t>
            </a:fld>
            <a:endParaRPr lang="en-US"/>
          </a:p>
        </p:txBody>
      </p:sp>
      <p:pic>
        <p:nvPicPr>
          <p:cNvPr id="6" name="Picture 5" descr="7.13 Software reu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65" y="1862665"/>
            <a:ext cx="7598835" cy="4221575"/>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98054220"/>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costs</a:t>
            </a:r>
          </a:p>
        </p:txBody>
      </p:sp>
      <p:sp>
        <p:nvSpPr>
          <p:cNvPr id="3" name="Content Placeholder 2"/>
          <p:cNvSpPr>
            <a:spLocks noGrp="1"/>
          </p:cNvSpPr>
          <p:nvPr>
            <p:ph idx="1"/>
          </p:nvPr>
        </p:nvSpPr>
        <p:spPr/>
        <p:txBody>
          <a:bodyPr/>
          <a:lstStyle/>
          <a:p>
            <a:r>
              <a:rPr lang="en-US" dirty="0"/>
              <a:t>The costs of the time spent in looking for software to reuse and assessing whether or not it meets your needs. </a:t>
            </a:r>
            <a:endParaRPr lang="en-GB" dirty="0"/>
          </a:p>
          <a:p>
            <a:r>
              <a:rPr lang="en-US" dirty="0"/>
              <a:t>Where applicable, the costs of buying the reusable software. For large off-the-shelf systems, these costs can be very high.</a:t>
            </a:r>
            <a:endParaRPr lang="en-GB" dirty="0"/>
          </a:p>
          <a:p>
            <a:r>
              <a:rPr lang="en-US" dirty="0"/>
              <a:t>The costs of adapting and configuring the reusable software components or systems to reflect the requirements of the system that you are developing.</a:t>
            </a:r>
            <a:endParaRPr lang="en-GB" dirty="0"/>
          </a:p>
          <a:p>
            <a:r>
              <a:rPr lang="en-US" dirty="0"/>
              <a:t>The costs of integrating reusable software elements with each other (if you are using software from different sources) and with the new code that you have developed.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Configuration management is the name given to the general process of managing a changing software system. </a:t>
            </a:r>
          </a:p>
          <a:p>
            <a:r>
              <a:rPr lang="en-US" dirty="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a:t>See also Chapter 25.</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p:txBody>
          <a:bodyPr/>
          <a:lstStyle/>
          <a:p>
            <a:r>
              <a:rPr lang="en-US" sz="2200" dirty="0"/>
              <a:t>Version management, where support is provided to keep track of the different versions of software components. Version management systems include facilities to coordinate development by several programmers. </a:t>
            </a:r>
            <a:endParaRPr lang="en-GB" sz="2200" dirty="0"/>
          </a:p>
          <a:p>
            <a:r>
              <a:rPr lang="en-US" sz="2200" dirty="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dirty="0"/>
              <a:t>Problem tracking, where support is provided to allow users to report bugs and other problems, and to allow all developers to see who is working on these problems and when they are fixed.</a:t>
            </a:r>
            <a:r>
              <a:rPr lang="en-GB" sz="2200" dirty="0"/>
              <a:t> </a:t>
            </a:r>
            <a:endParaRPr lang="en-US" sz="22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tool interaction</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47</a:t>
            </a:fld>
            <a:endParaRPr lang="en-US"/>
          </a:p>
        </p:txBody>
      </p:sp>
      <p:pic>
        <p:nvPicPr>
          <p:cNvPr id="6" name="Picture 5" descr="7.14 CM_activiti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9" y="1936750"/>
            <a:ext cx="7864829" cy="3757084"/>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549324257"/>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3" name="Content Placeholder 2"/>
          <p:cNvSpPr>
            <a:spLocks noGrp="1"/>
          </p:cNvSpPr>
          <p:nvPr>
            <p:ph idx="1"/>
          </p:nvPr>
        </p:nvSpPr>
        <p:spPr/>
        <p:txBody>
          <a:bodyPr/>
          <a:lstStyle/>
          <a:p>
            <a:r>
              <a:rPr lang="en-US" dirty="0"/>
              <a:t>Most software is developed on one computer (the host) but runs on a separate machine (the target). </a:t>
            </a:r>
          </a:p>
          <a:p>
            <a:r>
              <a:rPr lang="en-US" dirty="0"/>
              <a:t>More generally, we can talk about a development platform and an execution platform. </a:t>
            </a:r>
          </a:p>
          <a:p>
            <a:pPr lvl="1"/>
            <a:r>
              <a:rPr lang="en-US" dirty="0"/>
              <a:t>A platform is more than just hardware. </a:t>
            </a:r>
          </a:p>
          <a:p>
            <a:pPr lvl="1"/>
            <a:r>
              <a:rPr lang="en-US" dirty="0"/>
              <a:t>It includes the installed operating system plus other supporting software such as a database management system or, for development platforms, an interactive development environment.</a:t>
            </a:r>
          </a:p>
          <a:p>
            <a:r>
              <a:rPr lang="en-US" dirty="0"/>
              <a:t>Development platform usually has different installed software than execution platform;</a:t>
            </a:r>
            <a:r>
              <a:rPr lang="en-GB" dirty="0"/>
              <a:t> these platforms may have different architectures.</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49</a:t>
            </a:fld>
            <a:endParaRPr lang="en-US"/>
          </a:p>
        </p:txBody>
      </p:sp>
      <p:pic>
        <p:nvPicPr>
          <p:cNvPr id="6" name="Picture 5" descr="7.15 Host-target develop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20" y="1494367"/>
            <a:ext cx="7500181" cy="4220634"/>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03056676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7221"/>
            <a:ext cx="8229600" cy="1143000"/>
          </a:xfrm>
        </p:spPr>
        <p:txBody>
          <a:bodyPr/>
          <a:lstStyle/>
          <a:p>
            <a:pPr algn="ctr"/>
            <a:r>
              <a:rPr lang="en-US" dirty="0"/>
              <a:t>Object-oriented design using the UML</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476697271"/>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platform tools</a:t>
            </a:r>
          </a:p>
        </p:txBody>
      </p:sp>
      <p:sp>
        <p:nvSpPr>
          <p:cNvPr id="3" name="Content Placeholder 2"/>
          <p:cNvSpPr>
            <a:spLocks noGrp="1"/>
          </p:cNvSpPr>
          <p:nvPr>
            <p:ph idx="1"/>
          </p:nvPr>
        </p:nvSpPr>
        <p:spPr/>
        <p:txBody>
          <a:bodyPr/>
          <a:lstStyle/>
          <a:p>
            <a:r>
              <a:rPr lang="en-US" dirty="0"/>
              <a:t>An integrated compiler and syntax-directed editing system that allows you to create, edit and compile code.</a:t>
            </a:r>
            <a:endParaRPr lang="en-GB" dirty="0"/>
          </a:p>
          <a:p>
            <a:r>
              <a:rPr lang="en-US" dirty="0"/>
              <a:t>A language debugging system.</a:t>
            </a:r>
            <a:endParaRPr lang="en-GB" dirty="0"/>
          </a:p>
          <a:p>
            <a:r>
              <a:rPr lang="en-US" dirty="0"/>
              <a:t>Graphical editing tools, such as tools to edit UML models.</a:t>
            </a:r>
            <a:endParaRPr lang="en-GB" dirty="0"/>
          </a:p>
          <a:p>
            <a:r>
              <a:rPr lang="en-US" dirty="0"/>
              <a:t>Testing tools, such as </a:t>
            </a:r>
            <a:r>
              <a:rPr lang="en-US" dirty="0" err="1"/>
              <a:t>Junit</a:t>
            </a:r>
            <a:r>
              <a:rPr lang="en-US" dirty="0"/>
              <a:t> that can automatically run a set of tests on a new version of a program.</a:t>
            </a:r>
            <a:endParaRPr lang="en-GB" dirty="0"/>
          </a:p>
          <a:p>
            <a:r>
              <a:rPr lang="en-US" dirty="0"/>
              <a:t>Project support tools that help you organize the code for different development projects.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development environments (</a:t>
            </a:r>
            <a:r>
              <a:rPr lang="en-US" dirty="0" err="1"/>
              <a:t>IDEs</a:t>
            </a:r>
            <a:r>
              <a:rPr lang="en-US" dirty="0"/>
              <a:t>)</a:t>
            </a:r>
          </a:p>
        </p:txBody>
      </p:sp>
      <p:sp>
        <p:nvSpPr>
          <p:cNvPr id="3" name="Content Placeholder 2"/>
          <p:cNvSpPr>
            <a:spLocks noGrp="1"/>
          </p:cNvSpPr>
          <p:nvPr>
            <p:ph idx="1"/>
          </p:nvPr>
        </p:nvSpPr>
        <p:spPr/>
        <p:txBody>
          <a:bodyPr/>
          <a:lstStyle/>
          <a:p>
            <a:r>
              <a:rPr lang="en-US" dirty="0"/>
              <a:t>Software development tools are often grouped to create an integrated development environment (IDE). </a:t>
            </a:r>
          </a:p>
          <a:p>
            <a:r>
              <a:rPr lang="en-US" dirty="0"/>
              <a:t>An IDE is a set of software tools that supports different aspects of software development, within some common framework and user interface. </a:t>
            </a:r>
          </a:p>
          <a:p>
            <a:r>
              <a:rPr lang="en-US" dirty="0" err="1"/>
              <a:t>IDEs</a:t>
            </a:r>
            <a:r>
              <a:rPr lang="en-US" dirty="0"/>
              <a:t> are created to support development in a specific programming language such as Java. The language IDE may be developed specially, or may be an instantiation of a general-purpose IDE, with specific language-support tools.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a:t>If a component is designed for a specific hardware architecture, or relies on some other software system, it must obviously be deployed on a platform that provides the required hardware and software support.</a:t>
            </a:r>
            <a:endParaRPr lang="en-GB" sz="2000" dirty="0"/>
          </a:p>
          <a:p>
            <a:r>
              <a:rPr lang="en-US" sz="2000" dirty="0"/>
              <a:t>High availability systems may require components to be deployed on more than one platform. This means that, in the event of platform failure, an alternative implementation of the component is available.</a:t>
            </a:r>
            <a:r>
              <a:rPr lang="en-GB" sz="2000" dirty="0"/>
              <a:t> </a:t>
            </a:r>
            <a:endParaRPr lang="en-US" sz="2000" dirty="0"/>
          </a:p>
          <a:p>
            <a:r>
              <a:rPr lang="en-US" sz="2000" dirty="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471"/>
            <a:ext cx="8229600" cy="1143000"/>
          </a:xfrm>
        </p:spPr>
        <p:txBody>
          <a:bodyPr/>
          <a:lstStyle/>
          <a:p>
            <a:pPr algn="ctr"/>
            <a:r>
              <a:rPr lang="en-US" dirty="0"/>
              <a:t>Open source development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53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45671580"/>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a:t>
            </a:r>
            <a:r>
              <a:rPr lang="en-US" dirty="0" err="1"/>
              <a:t>www.fsf.org</a:t>
            </a:r>
            <a:r>
              <a:rPr lang="en-US" dirty="0"/>
              <a:t>),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systems</a:t>
            </a:r>
          </a:p>
        </p:txBody>
      </p:sp>
      <p:sp>
        <p:nvSpPr>
          <p:cNvPr id="3" name="Content Placeholder 2"/>
          <p:cNvSpPr>
            <a:spLocks noGrp="1"/>
          </p:cNvSpPr>
          <p:nvPr>
            <p:ph idx="1"/>
          </p:nvPr>
        </p:nvSpPr>
        <p:spPr/>
        <p:txBody>
          <a:bodyPr/>
          <a:lstStyle/>
          <a:p>
            <a:r>
              <a:rPr lang="en-US" dirty="0"/>
              <a:t>The best-known open source product is, of course, the Linux operating system which is widely used as a server system and, increasingly, as a desktop environment.</a:t>
            </a:r>
          </a:p>
          <a:p>
            <a:r>
              <a:rPr lang="en-US" dirty="0"/>
              <a:t>Other important open source products are Java, the Apache web server and the MySQL database management system.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languages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6" name="Date Placeholder 5"/>
          <p:cNvSpPr>
            <a:spLocks noGrp="1"/>
          </p:cNvSpPr>
          <p:nvPr>
            <p:ph type="dt" sz="half" idx="10"/>
          </p:nvPr>
        </p:nvSpPr>
        <p:spPr/>
        <p:txBody>
          <a:bodyPr/>
          <a:lstStyle/>
          <a:p>
            <a:r>
              <a:rPr lang="en-GB"/>
              <a:t>30/10/2014</a:t>
            </a:r>
            <a:endParaRPr lang="en-US"/>
          </a:p>
        </p:txBody>
      </p:sp>
      <p:pic>
        <p:nvPicPr>
          <p:cNvPr id="7" name="Picture 6">
            <a:extLst>
              <a:ext uri="{FF2B5EF4-FFF2-40B4-BE49-F238E27FC236}">
                <a16:creationId xmlns:a16="http://schemas.microsoft.com/office/drawing/2014/main" id="{74C5C2F0-F7DC-44B2-A1CD-76B4D454C0C9}"/>
              </a:ext>
            </a:extLst>
          </p:cNvPr>
          <p:cNvPicPr>
            <a:picLocks noChangeAspect="1"/>
          </p:cNvPicPr>
          <p:nvPr/>
        </p:nvPicPr>
        <p:blipFill>
          <a:blip r:embed="rId2"/>
          <a:stretch>
            <a:fillRect/>
          </a:stretch>
        </p:blipFill>
        <p:spPr>
          <a:xfrm>
            <a:off x="985420" y="1612736"/>
            <a:ext cx="6693763" cy="4587334"/>
          </a:xfrm>
          <a:prstGeom prst="rect">
            <a:avLst/>
          </a:prstGeom>
        </p:spPr>
      </p:pic>
    </p:spTree>
    <p:extLst>
      <p:ext uri="{BB962C8B-B14F-4D97-AF65-F5344CB8AC3E}">
        <p14:creationId xmlns:p14="http://schemas.microsoft.com/office/powerpoint/2010/main" val="2703762316"/>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issues</a:t>
            </a:r>
          </a:p>
        </p:txBody>
      </p:sp>
      <p:sp>
        <p:nvSpPr>
          <p:cNvPr id="3" name="Content Placeholder 2"/>
          <p:cNvSpPr>
            <a:spLocks noGrp="1"/>
          </p:cNvSpPr>
          <p:nvPr>
            <p:ph idx="1"/>
          </p:nvPr>
        </p:nvSpPr>
        <p:spPr/>
        <p:txBody>
          <a:bodyPr/>
          <a:lstStyle/>
          <a:p>
            <a:r>
              <a:rPr lang="en-US" dirty="0"/>
              <a:t>Should the product that is being developed make use of open source components?</a:t>
            </a:r>
            <a:endParaRPr lang="en-GB" dirty="0"/>
          </a:p>
          <a:p>
            <a:r>
              <a:rPr lang="en-US" dirty="0"/>
              <a:t>Should an open source approach be used for the software’s development?</a:t>
            </a:r>
          </a:p>
          <a:p>
            <a:pPr>
              <a:buNone/>
            </a:pP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business</a:t>
            </a:r>
          </a:p>
        </p:txBody>
      </p:sp>
      <p:sp>
        <p:nvSpPr>
          <p:cNvPr id="3" name="Content Placeholder 2"/>
          <p:cNvSpPr>
            <a:spLocks noGrp="1"/>
          </p:cNvSpPr>
          <p:nvPr>
            <p:ph idx="1"/>
          </p:nvPr>
        </p:nvSpPr>
        <p:spPr/>
        <p:txBody>
          <a:bodyPr/>
          <a:lstStyle/>
          <a:p>
            <a:r>
              <a:rPr lang="en-US" dirty="0"/>
              <a:t>More and more product companies are using an open source approach to development. </a:t>
            </a:r>
          </a:p>
          <a:p>
            <a:r>
              <a:rPr lang="en-US" dirty="0"/>
              <a:t>Their business model is not reliant on selling a software product but on selling support for that product. </a:t>
            </a:r>
          </a:p>
          <a:p>
            <a:r>
              <a:rPr lang="en-US" dirty="0"/>
              <a:t>They believe that involving the open source community will allow software to be developed more cheaply, more quickly and will create a community of users for the software.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lstStyle/>
          <a:p>
            <a:r>
              <a:rPr lang="en-US" dirty="0"/>
              <a:t>A fundamental principle of open-source development is that source code should be freely available, this does not mean that anyone can do as they wish with that code.</a:t>
            </a:r>
          </a:p>
          <a:p>
            <a:pPr lvl="1"/>
            <a:r>
              <a:rPr lang="en-US" dirty="0"/>
              <a:t>Legally, the developer of the code (either a company or an individual) still owns the code. They can place restrictions on how it is used by including legally binding conditions in an open source software license. </a:t>
            </a:r>
          </a:p>
          <a:p>
            <a:pPr lvl="1"/>
            <a:r>
              <a:rPr lang="en-US" dirty="0"/>
              <a:t>Some open source developers believe that if an open source component is used to develop a new system, then that system should also be open source. </a:t>
            </a:r>
          </a:p>
          <a:p>
            <a:pPr lvl="1"/>
            <a:r>
              <a:rPr lang="en-US" dirty="0"/>
              <a:t>Others are willing to allow their code to be used without this restriction. The developed systems may be proprietary and sold as closed source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idx="1"/>
          </p:nvPr>
        </p:nvSpPr>
        <p:spPr/>
        <p:txBody>
          <a:bodyPr/>
          <a:lstStyle/>
          <a:p>
            <a:pPr>
              <a:lnSpc>
                <a:spcPct val="90000"/>
              </a:lnSpc>
            </a:pPr>
            <a:r>
              <a:rPr lang="en-US" dirty="0"/>
              <a:t>Structured object-oriented design 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highlight>
                  <a:srgbClr val="FFFF00"/>
                </a:highlight>
              </a:rPr>
              <a:t>However, for large systems developed by different groups design models are an important communication mechanism.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lstStyle/>
          <a:p>
            <a:r>
              <a:rPr lang="en-US" sz="2200" dirty="0"/>
              <a:t>The GNU General Public License (GPL). This is a so-called ‘reciprocal’ license that means that if you use open source software that is licensed under the GPL license, then you must make that software open source. </a:t>
            </a:r>
            <a:endParaRPr lang="en-GB" sz="2200" dirty="0"/>
          </a:p>
          <a:p>
            <a:r>
              <a:rPr lang="en-US" sz="2200" dirty="0"/>
              <a:t>The GNU Lesser General Public License (LGPL) is a variant of the GPL license where you can write components that link to open source code without having to publish the source of these components. </a:t>
            </a:r>
            <a:endParaRPr lang="en-GB" sz="2200" dirty="0"/>
          </a:p>
          <a:p>
            <a:r>
              <a:rPr lang="en-US" sz="2200" dirty="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management</a:t>
            </a:r>
          </a:p>
        </p:txBody>
      </p:sp>
      <p:sp>
        <p:nvSpPr>
          <p:cNvPr id="3" name="Content Placeholder 2"/>
          <p:cNvSpPr>
            <a:spLocks noGrp="1"/>
          </p:cNvSpPr>
          <p:nvPr>
            <p:ph idx="1"/>
          </p:nvPr>
        </p:nvSpPr>
        <p:spPr/>
        <p:txBody>
          <a:bodyPr/>
          <a:lstStyle/>
          <a:p>
            <a:r>
              <a:rPr lang="en-US" dirty="0"/>
              <a:t>Establish a system for maintaining information about open-source components that are downloaded and used. </a:t>
            </a:r>
            <a:endParaRPr lang="en-GB" dirty="0"/>
          </a:p>
          <a:p>
            <a:r>
              <a:rPr lang="en-US" dirty="0"/>
              <a:t>Be aware of the different types of licenses and understand how a component is licensed before it is used. </a:t>
            </a:r>
            <a:endParaRPr lang="en-GB" dirty="0"/>
          </a:p>
          <a:p>
            <a:r>
              <a:rPr lang="en-US" dirty="0"/>
              <a:t>Be aware of evolution pathways for components. </a:t>
            </a:r>
            <a:endParaRPr lang="en-GB" dirty="0"/>
          </a:p>
          <a:p>
            <a:r>
              <a:rPr lang="en-US" dirty="0"/>
              <a:t>Educate people about open source. </a:t>
            </a:r>
            <a:endParaRPr lang="en-GB" dirty="0"/>
          </a:p>
          <a:p>
            <a:r>
              <a:rPr lang="en-US" dirty="0"/>
              <a:t>Have auditing systems in place. </a:t>
            </a:r>
            <a:endParaRPr lang="en-GB" dirty="0"/>
          </a:p>
          <a:p>
            <a:r>
              <a:rPr lang="en-US" dirty="0"/>
              <a:t>Participate in the open source community.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Software design and implementation are inter-leaved activities. The level of detail in the design depends on the type of system and whether you are using a plan-driven or agile approach.</a:t>
            </a:r>
            <a:endParaRPr lang="en-GB" sz="2000" dirty="0"/>
          </a:p>
          <a:p>
            <a:r>
              <a:rPr lang="en-US" sz="2000" dirty="0"/>
              <a:t>The process of object-oriented design includes activities to:</a:t>
            </a:r>
          </a:p>
          <a:p>
            <a:pPr lvl="1"/>
            <a:r>
              <a:rPr lang="en-US" sz="1600" dirty="0"/>
              <a:t>Understand and define the context and use of the system</a:t>
            </a:r>
          </a:p>
          <a:p>
            <a:pPr lvl="1"/>
            <a:r>
              <a:rPr lang="en-US" sz="1600" dirty="0"/>
              <a:t>Design the system architecture</a:t>
            </a:r>
          </a:p>
          <a:p>
            <a:pPr lvl="1"/>
            <a:r>
              <a:rPr lang="en-US" sz="1600" dirty="0"/>
              <a:t>Identify objects in the system</a:t>
            </a:r>
          </a:p>
          <a:p>
            <a:pPr lvl="1"/>
            <a:r>
              <a:rPr lang="en-US" sz="1600" dirty="0"/>
              <a:t>Develop design models</a:t>
            </a:r>
          </a:p>
          <a:p>
            <a:pPr lvl="1"/>
            <a:r>
              <a:rPr lang="en-US" sz="1600" dirty="0"/>
              <a:t>Specify object interfaces</a:t>
            </a:r>
            <a:endParaRPr lang="en-GB" sz="16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178167297"/>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A range of different models may be produced during an object-oriented design process. These include static models (class models, generalization models, association models) and dynamic models (sequence models, state machine models).</a:t>
            </a:r>
            <a:endParaRPr lang="en-GB" sz="2000" dirty="0"/>
          </a:p>
          <a:p>
            <a:r>
              <a:rPr lang="en-US" sz="2000" dirty="0"/>
              <a:t>Component interfaces must be defined precisely so that other objects can use them. A UML interface stereotype may be used to define interfaces.</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028329969"/>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developing software, you should always consider the possibility of reusing existing software, either as components, services or complete systems.</a:t>
            </a:r>
            <a:endParaRPr lang="en-GB" sz="2000" dirty="0"/>
          </a:p>
          <a:p>
            <a:r>
              <a:rPr lang="en-US" sz="2000" dirty="0"/>
              <a:t>Configuration management is the process of managing changes to an evolving software system. It is essential when a team of people are cooperating to develop software.</a:t>
            </a:r>
            <a:endParaRPr lang="en-GB" sz="2000" dirty="0"/>
          </a:p>
          <a:p>
            <a:r>
              <a:rPr lang="en-US" sz="2000" dirty="0"/>
              <a:t>Most software development is host-target development. You use an IDE on a host machine to develop the software, which is transferred to a target machine for execution.</a:t>
            </a:r>
            <a:endParaRPr lang="en-GB" sz="2000" dirty="0"/>
          </a:p>
          <a:p>
            <a:r>
              <a:rPr lang="en-US" sz="2000" dirty="0"/>
              <a:t>Open source development involves making the source code of a system publicly available.  This means that many people can propose changes and improvements to the software.</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p:txBody>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GB" dirty="0"/>
              <a:t>Define 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p>
          <a:p>
            <a:r>
              <a:rPr lang="en-GB" dirty="0"/>
              <a:t>Process illustrated here using a design for a wilderness weather station.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context and interactions</a:t>
            </a:r>
            <a:endParaRPr lang="en-US" dirty="0"/>
          </a:p>
        </p:txBody>
      </p:sp>
      <p:sp>
        <p:nvSpPr>
          <p:cNvPr id="3" name="Content Placeholder 2"/>
          <p:cNvSpPr>
            <a:spLocks noGrp="1"/>
          </p:cNvSpPr>
          <p:nvPr>
            <p:ph idx="1"/>
          </p:nvPr>
        </p:nvSpPr>
        <p:spPr/>
        <p:txBody>
          <a:bodyPr/>
          <a:lstStyle/>
          <a:p>
            <a:r>
              <a:rPr lang="en-US" dirty="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a:t>Understanding of the context also lets you establish the boundaries of the system. Setting the system boundaries helps you decide what features are implemented in the system being designed and what features are in other associated systems.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interaction models</a:t>
            </a:r>
          </a:p>
        </p:txBody>
      </p:sp>
      <p:sp>
        <p:nvSpPr>
          <p:cNvPr id="3" name="Content Placeholder 2"/>
          <p:cNvSpPr>
            <a:spLocks noGrp="1"/>
          </p:cNvSpPr>
          <p:nvPr>
            <p:ph idx="1"/>
          </p:nvPr>
        </p:nvSpPr>
        <p:spPr/>
        <p:txBody>
          <a:bodyPr/>
          <a:lstStyle/>
          <a:p>
            <a:r>
              <a:rPr lang="en-US" dirty="0"/>
              <a:t>A system context model is a structural model that demonstrates the other systems in the environment of the system being developed.</a:t>
            </a:r>
            <a:endParaRPr lang="en-GB" dirty="0"/>
          </a:p>
          <a:p>
            <a:r>
              <a:rPr lang="en-US" dirty="0"/>
              <a:t>An interaction model is a dynamic model that shows how the system interacts with its environment as it is used.</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1335</TotalTime>
  <Words>4185</Words>
  <Application>Microsoft Office PowerPoint</Application>
  <PresentationFormat>On-screen Show (4:3)</PresentationFormat>
  <Paragraphs>455</Paragraphs>
  <Slides>64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Wingdings</vt:lpstr>
      <vt:lpstr>SE10 slides</vt:lpstr>
      <vt:lpstr>Chapter 7 – Design and Implementation</vt:lpstr>
      <vt:lpstr>Topics covered</vt:lpstr>
      <vt:lpstr>Design and implementation</vt:lpstr>
      <vt:lpstr>Build or buy</vt:lpstr>
      <vt:lpstr>Object-oriented design using the UML</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Design patterns</vt:lpstr>
      <vt:lpstr>Design patterns</vt:lpstr>
      <vt:lpstr>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Implementation issues</vt:lpstr>
      <vt:lpstr>Reuse</vt:lpstr>
      <vt:lpstr>Reuse levels</vt:lpstr>
      <vt:lpstr>Software reuse</vt:lpstr>
      <vt:lpstr>Reuse costs</vt:lpstr>
      <vt:lpstr>Configuration management</vt:lpstr>
      <vt:lpstr>Configuration management activities</vt:lpstr>
      <vt:lpstr>Configuration management tool interaction</vt:lpstr>
      <vt:lpstr>Host-target development</vt:lpstr>
      <vt:lpstr>Host-target development</vt:lpstr>
      <vt:lpstr>Development platform tools</vt:lpstr>
      <vt:lpstr>Integrated development environments (IDEs)</vt:lpstr>
      <vt:lpstr>Component/system deployment factors</vt:lpstr>
      <vt:lpstr>Open source development</vt:lpstr>
      <vt:lpstr>Open source development</vt:lpstr>
      <vt:lpstr>Open source systems</vt:lpstr>
      <vt:lpstr>Open source languages</vt:lpstr>
      <vt:lpstr>Open source issues</vt:lpstr>
      <vt:lpstr>Open source business</vt:lpstr>
      <vt:lpstr>Open source licensing</vt:lpstr>
      <vt:lpstr>License models</vt:lpstr>
      <vt:lpstr>License management</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Zheng, Jianjun</cp:lastModifiedBy>
  <cp:revision>24</cp:revision>
  <dcterms:created xsi:type="dcterms:W3CDTF">2010-01-21T17:21:03Z</dcterms:created>
  <dcterms:modified xsi:type="dcterms:W3CDTF">2019-11-18T17:46:03Z</dcterms:modified>
</cp:coreProperties>
</file>