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0"/>
  </p:notesMasterIdLst>
  <p:handoutMasterIdLst>
    <p:handoutMasterId r:id="rId71"/>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28" r:id="rId18"/>
    <p:sldId id="316" r:id="rId19"/>
    <p:sldId id="283" r:id="rId20"/>
    <p:sldId id="284" r:id="rId21"/>
    <p:sldId id="260" r:id="rId22"/>
    <p:sldId id="285" r:id="rId23"/>
    <p:sldId id="317" r:id="rId24"/>
    <p:sldId id="318" r:id="rId25"/>
    <p:sldId id="286" r:id="rId26"/>
    <p:sldId id="321" r:id="rId27"/>
    <p:sldId id="287" r:id="rId28"/>
    <p:sldId id="261" r:id="rId29"/>
    <p:sldId id="262" r:id="rId30"/>
    <p:sldId id="288" r:id="rId31"/>
    <p:sldId id="334" r:id="rId32"/>
    <p:sldId id="335" r:id="rId33"/>
    <p:sldId id="289" r:id="rId34"/>
    <p:sldId id="336" r:id="rId35"/>
    <p:sldId id="290" r:id="rId36"/>
    <p:sldId id="268" r:id="rId37"/>
    <p:sldId id="263" r:id="rId38"/>
    <p:sldId id="271" r:id="rId39"/>
    <p:sldId id="272" r:id="rId40"/>
    <p:sldId id="291" r:id="rId41"/>
    <p:sldId id="322" r:id="rId42"/>
    <p:sldId id="324" r:id="rId43"/>
    <p:sldId id="264" r:id="rId44"/>
    <p:sldId id="333" r:id="rId45"/>
    <p:sldId id="325" r:id="rId46"/>
    <p:sldId id="329" r:id="rId47"/>
    <p:sldId id="297" r:id="rId48"/>
    <p:sldId id="265" r:id="rId49"/>
    <p:sldId id="309" r:id="rId50"/>
    <p:sldId id="308" r:id="rId51"/>
    <p:sldId id="310" r:id="rId52"/>
    <p:sldId id="331" r:id="rId53"/>
    <p:sldId id="299" r:id="rId54"/>
    <p:sldId id="311" r:id="rId55"/>
    <p:sldId id="298" r:id="rId56"/>
    <p:sldId id="326" r:id="rId57"/>
    <p:sldId id="266" r:id="rId58"/>
    <p:sldId id="327" r:id="rId59"/>
    <p:sldId id="306" r:id="rId60"/>
    <p:sldId id="332" r:id="rId61"/>
    <p:sldId id="301" r:id="rId62"/>
    <p:sldId id="302" r:id="rId63"/>
    <p:sldId id="267" r:id="rId64"/>
    <p:sldId id="303" r:id="rId65"/>
    <p:sldId id="304" r:id="rId66"/>
    <p:sldId id="330" r:id="rId67"/>
    <p:sldId id="305" r:id="rId68"/>
    <p:sldId id="337"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11/25/2019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11/25/2019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inspections</a:t>
            </a:r>
            <a:r>
              <a:rPr lang="en-GB" i="1" dirty="0">
                <a:solidFill>
                  <a:schemeClr val="tx1"/>
                </a:solidFill>
              </a:rPr>
              <a:t> </a:t>
            </a:r>
            <a:r>
              <a:rPr lang="en-GB" dirty="0"/>
              <a:t>Concerned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pPr lvl="1"/>
            <a:r>
              <a:rPr lang="en-GB" dirty="0"/>
              <a:t>Discussed in Chapter 15.</a:t>
            </a:r>
            <a:endParaRPr lang="en-GB" sz="2000" dirty="0"/>
          </a:p>
          <a:p>
            <a:r>
              <a:rPr lang="en-GB" sz="2400" dirty="0">
                <a:solidFill>
                  <a:srgbClr val="000000"/>
                </a:solidFill>
              </a:rPr>
              <a:t>Software testing</a:t>
            </a:r>
            <a:r>
              <a:rPr lang="en-GB" i="1" dirty="0">
                <a:solidFill>
                  <a:srgbClr val="000000"/>
                </a:solidFill>
              </a:rPr>
              <a:t>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 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t>Development testing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t>Unit testing, where individual program units or object classes are tested. Unit testing should focus on testing the functionality of objects or methods.</a:t>
            </a:r>
            <a:endParaRPr lang="en-GB" dirty="0"/>
          </a:p>
          <a:p>
            <a:pPr lvl="1"/>
            <a:r>
              <a:rPr lang="en-US" dirty="0"/>
              <a:t>Component testing, where several individual units are integrated to create composite components. Component testing should focus on testing component interfaces.</a:t>
            </a:r>
            <a:endParaRPr lang="en-GB" dirty="0"/>
          </a:p>
          <a:p>
            <a:pPr lvl="1"/>
            <a:r>
              <a:rPr lang="en-US" dirty="0"/>
              <a:t>System testing, where some or all of the components in a system are integrated and the system is tested as a whole. 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setup part, where you initialize the system with the test case, namely the inputs and expected outputs.</a:t>
            </a:r>
            <a:endParaRPr lang="en-GB" dirty="0"/>
          </a:p>
          <a:p>
            <a:r>
              <a:rPr lang="en-US" dirty="0"/>
              <a:t>A call part, where you call the object or method to be tested.</a:t>
            </a:r>
            <a:endParaRPr lang="en-GB" dirty="0"/>
          </a:p>
          <a:p>
            <a:r>
              <a:rPr lang="en-US" dirty="0"/>
              <a:t>An assertion part 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t>Partition testing, where you identify groups of inputs that have common characteristics and should be processed in the same way. </a:t>
            </a:r>
          </a:p>
          <a:p>
            <a:pPr lvl="1"/>
            <a:r>
              <a:rPr lang="en-US" dirty="0"/>
              <a:t>You should choose tests from within each of these groups.</a:t>
            </a:r>
            <a:endParaRPr lang="en-GB" dirty="0"/>
          </a:p>
          <a:p>
            <a:r>
              <a:rPr lang="en-US" dirty="0"/>
              <a:t>Guideline-based testing,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Guided testing example</a:t>
            </a:r>
          </a:p>
        </p:txBody>
      </p:sp>
      <p:sp>
        <p:nvSpPr>
          <p:cNvPr id="55299" name="Rectangle 3"/>
          <p:cNvSpPr>
            <a:spLocks noGrp="1" noChangeArrowheads="1"/>
          </p:cNvSpPr>
          <p:nvPr>
            <p:ph idx="1"/>
          </p:nvPr>
        </p:nvSpPr>
        <p:spPr/>
        <p:txBody>
          <a:bodyPr/>
          <a:lstStyle/>
          <a:p>
            <a:r>
              <a:rPr lang="en-US" sz="2000" dirty="0"/>
              <a:t>You have been asked to test a method called ‘</a:t>
            </a:r>
            <a:r>
              <a:rPr lang="en-US" sz="2000" dirty="0" err="1"/>
              <a:t>catWhiteSpace</a:t>
            </a:r>
            <a:r>
              <a:rPr lang="en-US" sz="2000" dirty="0"/>
              <a:t>’ in a ‘Paragraph’ object that, within the paragraph, replaces sequences of blank characters with a single blank character. Identify testing partitions for this example and derive a set of tests for the ‘</a:t>
            </a:r>
            <a:r>
              <a:rPr lang="en-US" sz="2000" dirty="0" err="1"/>
              <a:t>catWhiteSpace</a:t>
            </a:r>
            <a:r>
              <a:rPr lang="en-US" sz="2000" dirty="0"/>
              <a:t>’ method.</a:t>
            </a:r>
          </a:p>
          <a:p>
            <a:pPr lvl="1"/>
            <a:r>
              <a:rPr lang="en-GB" sz="1600" dirty="0"/>
              <a:t>Strings with only single blank characters</a:t>
            </a:r>
          </a:p>
          <a:p>
            <a:pPr lvl="1"/>
            <a:r>
              <a:rPr lang="en-GB" sz="1600" dirty="0"/>
              <a:t>Strings with sequence of blank characters in the middle of the string</a:t>
            </a:r>
          </a:p>
          <a:p>
            <a:pPr lvl="1"/>
            <a:r>
              <a:rPr lang="en-GB" sz="1600" dirty="0"/>
              <a:t>Strings with sequence of blank characters at the beginning/end of the string</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74305945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1000"/>
                                        <p:tgtEl>
                                          <p:spTgt spid="55299">
                                            <p:txEl>
                                              <p:pRg st="0" end="0"/>
                                            </p:txEl>
                                          </p:spTgt>
                                        </p:tgtEl>
                                      </p:cBhvr>
                                    </p:animEffect>
                                    <p:anim calcmode="lin" valueType="num">
                                      <p:cBhvr>
                                        <p:cTn id="8" dur="10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5299">
                                            <p:txEl>
                                              <p:pRg st="1" end="1"/>
                                            </p:txEl>
                                          </p:spTgt>
                                        </p:tgtEl>
                                        <p:attrNameLst>
                                          <p:attrName>style.visibility</p:attrName>
                                        </p:attrNameLst>
                                      </p:cBhvr>
                                      <p:to>
                                        <p:strVal val="visible"/>
                                      </p:to>
                                    </p:set>
                                    <p:animEffect transition="in" filter="fade">
                                      <p:cBhvr>
                                        <p:cTn id="14" dur="1000"/>
                                        <p:tgtEl>
                                          <p:spTgt spid="55299">
                                            <p:txEl>
                                              <p:pRg st="1" end="1"/>
                                            </p:txEl>
                                          </p:spTgt>
                                        </p:tgtEl>
                                      </p:cBhvr>
                                    </p:animEffect>
                                    <p:anim calcmode="lin" valueType="num">
                                      <p:cBhvr>
                                        <p:cTn id="15" dur="10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52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299">
                                            <p:txEl>
                                              <p:pRg st="2" end="2"/>
                                            </p:txEl>
                                          </p:spTgt>
                                        </p:tgtEl>
                                        <p:attrNameLst>
                                          <p:attrName>style.visibility</p:attrName>
                                        </p:attrNameLst>
                                      </p:cBhvr>
                                      <p:to>
                                        <p:strVal val="visible"/>
                                      </p:to>
                                    </p:set>
                                    <p:animEffect transition="in" filter="fade">
                                      <p:cBhvr>
                                        <p:cTn id="21" dur="1000"/>
                                        <p:tgtEl>
                                          <p:spTgt spid="55299">
                                            <p:txEl>
                                              <p:pRg st="2" end="2"/>
                                            </p:txEl>
                                          </p:spTgt>
                                        </p:tgtEl>
                                      </p:cBhvr>
                                    </p:animEffect>
                                    <p:anim calcmode="lin" valueType="num">
                                      <p:cBhvr>
                                        <p:cTn id="22" dur="10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52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5299">
                                            <p:txEl>
                                              <p:pRg st="3" end="3"/>
                                            </p:txEl>
                                          </p:spTgt>
                                        </p:tgtEl>
                                        <p:attrNameLst>
                                          <p:attrName>style.visibility</p:attrName>
                                        </p:attrNameLst>
                                      </p:cBhvr>
                                      <p:to>
                                        <p:strVal val="visible"/>
                                      </p:to>
                                    </p:set>
                                    <p:animEffect transition="in" filter="fade">
                                      <p:cBhvr>
                                        <p:cTn id="28" dur="1000"/>
                                        <p:tgtEl>
                                          <p:spTgt spid="55299">
                                            <p:txEl>
                                              <p:pRg st="3" end="3"/>
                                            </p:txEl>
                                          </p:spTgt>
                                        </p:tgtEl>
                                      </p:cBhvr>
                                    </p:animEffect>
                                    <p:anim calcmode="lin" valueType="num">
                                      <p:cBhvr>
                                        <p:cTn id="29" dur="10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529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Guided testing example – cont’d</a:t>
            </a:r>
          </a:p>
        </p:txBody>
      </p:sp>
      <p:sp>
        <p:nvSpPr>
          <p:cNvPr id="55299" name="Rectangle 3"/>
          <p:cNvSpPr>
            <a:spLocks noGrp="1" noChangeArrowheads="1"/>
          </p:cNvSpPr>
          <p:nvPr>
            <p:ph idx="1"/>
          </p:nvPr>
        </p:nvSpPr>
        <p:spPr/>
        <p:txBody>
          <a:bodyPr/>
          <a:lstStyle/>
          <a:p>
            <a:r>
              <a:rPr lang="en-GB" sz="1800" dirty="0"/>
              <a:t>Strings with only single blank characters</a:t>
            </a:r>
          </a:p>
          <a:p>
            <a:pPr lvl="1"/>
            <a:r>
              <a:rPr lang="en-US" sz="1800" dirty="0">
                <a:solidFill>
                  <a:srgbClr val="FF0000"/>
                </a:solidFill>
              </a:rPr>
              <a:t>“The quick brown fox jumped over the lazy dog”</a:t>
            </a:r>
            <a:endParaRPr lang="en-GB" sz="1400" dirty="0">
              <a:solidFill>
                <a:srgbClr val="FF0000"/>
              </a:solidFill>
            </a:endParaRPr>
          </a:p>
          <a:p>
            <a:r>
              <a:rPr lang="en-GB" sz="1800" dirty="0"/>
              <a:t>Strings with sequence of blank characters in the middle of the string</a:t>
            </a:r>
          </a:p>
          <a:p>
            <a:pPr lvl="1"/>
            <a:r>
              <a:rPr lang="en-US" sz="1800" dirty="0">
                <a:solidFill>
                  <a:srgbClr val="FF0000"/>
                </a:solidFill>
              </a:rPr>
              <a:t>“The quick brown fox jumped     over     the lazy dog”</a:t>
            </a:r>
          </a:p>
          <a:p>
            <a:pPr lvl="1"/>
            <a:r>
              <a:rPr lang="en-US" sz="1800" dirty="0">
                <a:solidFill>
                  <a:srgbClr val="FF0000"/>
                </a:solidFill>
              </a:rPr>
              <a:t>“The    quick brown fox jumped over the lazy dog”</a:t>
            </a:r>
          </a:p>
          <a:p>
            <a:pPr lvl="1"/>
            <a:r>
              <a:rPr lang="en-US" sz="1800" dirty="0">
                <a:solidFill>
                  <a:srgbClr val="FF0000"/>
                </a:solidFill>
              </a:rPr>
              <a:t>“The quick brown fox jumped over the lazy    dog”</a:t>
            </a:r>
            <a:endParaRPr lang="en-GB" sz="1400" dirty="0">
              <a:solidFill>
                <a:srgbClr val="FF0000"/>
              </a:solidFill>
            </a:endParaRPr>
          </a:p>
          <a:p>
            <a:r>
              <a:rPr lang="en-GB" sz="1800" dirty="0"/>
              <a:t>Strings with sequence of blank characters at the beginning/end of the string</a:t>
            </a:r>
          </a:p>
          <a:p>
            <a:pPr lvl="1"/>
            <a:r>
              <a:rPr lang="en-US" sz="1800" dirty="0">
                <a:solidFill>
                  <a:srgbClr val="FF0000"/>
                </a:solidFill>
              </a:rPr>
              <a:t>“  The quick brown fox jumped over the lazy dog”</a:t>
            </a:r>
          </a:p>
          <a:p>
            <a:pPr lvl="1"/>
            <a:r>
              <a:rPr lang="en-US" sz="1800" dirty="0">
                <a:solidFill>
                  <a:srgbClr val="FF0000"/>
                </a:solidFill>
              </a:rPr>
              <a:t>“       The quick brown fox jumped over the lazy dog”</a:t>
            </a:r>
          </a:p>
          <a:p>
            <a:pPr lvl="1"/>
            <a:r>
              <a:rPr lang="en-US" sz="1800" dirty="0">
                <a:solidFill>
                  <a:srgbClr val="FF0000"/>
                </a:solidFill>
              </a:rPr>
              <a:t>“The quick brown fox jumped over the lazy dog  ”</a:t>
            </a:r>
          </a:p>
          <a:p>
            <a:pPr lvl="1"/>
            <a:r>
              <a:rPr lang="en-US" sz="1800" dirty="0">
                <a:solidFill>
                  <a:srgbClr val="FF0000"/>
                </a:solidFill>
              </a:rPr>
              <a:t>“The quick brown fox jumped over the lazy dog        ”</a:t>
            </a:r>
            <a:endParaRPr lang="en-GB" sz="1200" b="1" dirty="0">
              <a:solidFill>
                <a:srgbClr val="FF0000"/>
              </a:solidFill>
            </a:endParaRP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84410465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1000"/>
                                        <p:tgtEl>
                                          <p:spTgt spid="55299">
                                            <p:txEl>
                                              <p:pRg st="0" end="0"/>
                                            </p:txEl>
                                          </p:spTgt>
                                        </p:tgtEl>
                                      </p:cBhvr>
                                    </p:animEffect>
                                    <p:anim calcmode="lin" valueType="num">
                                      <p:cBhvr>
                                        <p:cTn id="8" dur="10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5299">
                                            <p:txEl>
                                              <p:pRg st="1" end="1"/>
                                            </p:txEl>
                                          </p:spTgt>
                                        </p:tgtEl>
                                        <p:attrNameLst>
                                          <p:attrName>style.visibility</p:attrName>
                                        </p:attrNameLst>
                                      </p:cBhvr>
                                      <p:to>
                                        <p:strVal val="visible"/>
                                      </p:to>
                                    </p:set>
                                    <p:animEffect transition="in" filter="fade">
                                      <p:cBhvr>
                                        <p:cTn id="14" dur="1000"/>
                                        <p:tgtEl>
                                          <p:spTgt spid="55299">
                                            <p:txEl>
                                              <p:pRg st="1" end="1"/>
                                            </p:txEl>
                                          </p:spTgt>
                                        </p:tgtEl>
                                      </p:cBhvr>
                                    </p:animEffect>
                                    <p:anim calcmode="lin" valueType="num">
                                      <p:cBhvr>
                                        <p:cTn id="15" dur="10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52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299">
                                            <p:txEl>
                                              <p:pRg st="2" end="2"/>
                                            </p:txEl>
                                          </p:spTgt>
                                        </p:tgtEl>
                                        <p:attrNameLst>
                                          <p:attrName>style.visibility</p:attrName>
                                        </p:attrNameLst>
                                      </p:cBhvr>
                                      <p:to>
                                        <p:strVal val="visible"/>
                                      </p:to>
                                    </p:set>
                                    <p:animEffect transition="in" filter="fade">
                                      <p:cBhvr>
                                        <p:cTn id="21" dur="1000"/>
                                        <p:tgtEl>
                                          <p:spTgt spid="55299">
                                            <p:txEl>
                                              <p:pRg st="2" end="2"/>
                                            </p:txEl>
                                          </p:spTgt>
                                        </p:tgtEl>
                                      </p:cBhvr>
                                    </p:animEffect>
                                    <p:anim calcmode="lin" valueType="num">
                                      <p:cBhvr>
                                        <p:cTn id="22" dur="10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52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5299">
                                            <p:txEl>
                                              <p:pRg st="3" end="3"/>
                                            </p:txEl>
                                          </p:spTgt>
                                        </p:tgtEl>
                                        <p:attrNameLst>
                                          <p:attrName>style.visibility</p:attrName>
                                        </p:attrNameLst>
                                      </p:cBhvr>
                                      <p:to>
                                        <p:strVal val="visible"/>
                                      </p:to>
                                    </p:set>
                                    <p:animEffect transition="in" filter="fade">
                                      <p:cBhvr>
                                        <p:cTn id="28" dur="1000"/>
                                        <p:tgtEl>
                                          <p:spTgt spid="55299">
                                            <p:txEl>
                                              <p:pRg st="3" end="3"/>
                                            </p:txEl>
                                          </p:spTgt>
                                        </p:tgtEl>
                                      </p:cBhvr>
                                    </p:animEffect>
                                    <p:anim calcmode="lin" valueType="num">
                                      <p:cBhvr>
                                        <p:cTn id="29" dur="10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52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5299">
                                            <p:txEl>
                                              <p:pRg st="4" end="4"/>
                                            </p:txEl>
                                          </p:spTgt>
                                        </p:tgtEl>
                                        <p:attrNameLst>
                                          <p:attrName>style.visibility</p:attrName>
                                        </p:attrNameLst>
                                      </p:cBhvr>
                                      <p:to>
                                        <p:strVal val="visible"/>
                                      </p:to>
                                    </p:set>
                                    <p:animEffect transition="in" filter="fade">
                                      <p:cBhvr>
                                        <p:cTn id="35" dur="1000"/>
                                        <p:tgtEl>
                                          <p:spTgt spid="55299">
                                            <p:txEl>
                                              <p:pRg st="4" end="4"/>
                                            </p:txEl>
                                          </p:spTgt>
                                        </p:tgtEl>
                                      </p:cBhvr>
                                    </p:animEffect>
                                    <p:anim calcmode="lin" valueType="num">
                                      <p:cBhvr>
                                        <p:cTn id="36" dur="10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52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5299">
                                            <p:txEl>
                                              <p:pRg st="5" end="5"/>
                                            </p:txEl>
                                          </p:spTgt>
                                        </p:tgtEl>
                                        <p:attrNameLst>
                                          <p:attrName>style.visibility</p:attrName>
                                        </p:attrNameLst>
                                      </p:cBhvr>
                                      <p:to>
                                        <p:strVal val="visible"/>
                                      </p:to>
                                    </p:set>
                                    <p:animEffect transition="in" filter="fade">
                                      <p:cBhvr>
                                        <p:cTn id="42" dur="1000"/>
                                        <p:tgtEl>
                                          <p:spTgt spid="55299">
                                            <p:txEl>
                                              <p:pRg st="5" end="5"/>
                                            </p:txEl>
                                          </p:spTgt>
                                        </p:tgtEl>
                                      </p:cBhvr>
                                    </p:animEffect>
                                    <p:anim calcmode="lin" valueType="num">
                                      <p:cBhvr>
                                        <p:cTn id="43" dur="10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52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5299">
                                            <p:txEl>
                                              <p:pRg st="6" end="6"/>
                                            </p:txEl>
                                          </p:spTgt>
                                        </p:tgtEl>
                                        <p:attrNameLst>
                                          <p:attrName>style.visibility</p:attrName>
                                        </p:attrNameLst>
                                      </p:cBhvr>
                                      <p:to>
                                        <p:strVal val="visible"/>
                                      </p:to>
                                    </p:set>
                                    <p:animEffect transition="in" filter="fade">
                                      <p:cBhvr>
                                        <p:cTn id="49" dur="1000"/>
                                        <p:tgtEl>
                                          <p:spTgt spid="55299">
                                            <p:txEl>
                                              <p:pRg st="6" end="6"/>
                                            </p:txEl>
                                          </p:spTgt>
                                        </p:tgtEl>
                                      </p:cBhvr>
                                    </p:animEffect>
                                    <p:anim calcmode="lin" valueType="num">
                                      <p:cBhvr>
                                        <p:cTn id="50" dur="1000" fill="hold"/>
                                        <p:tgtEl>
                                          <p:spTgt spid="5529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529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5299">
                                            <p:txEl>
                                              <p:pRg st="7" end="7"/>
                                            </p:txEl>
                                          </p:spTgt>
                                        </p:tgtEl>
                                        <p:attrNameLst>
                                          <p:attrName>style.visibility</p:attrName>
                                        </p:attrNameLst>
                                      </p:cBhvr>
                                      <p:to>
                                        <p:strVal val="visible"/>
                                      </p:to>
                                    </p:set>
                                    <p:animEffect transition="in" filter="fade">
                                      <p:cBhvr>
                                        <p:cTn id="56" dur="1000"/>
                                        <p:tgtEl>
                                          <p:spTgt spid="55299">
                                            <p:txEl>
                                              <p:pRg st="7" end="7"/>
                                            </p:txEl>
                                          </p:spTgt>
                                        </p:tgtEl>
                                      </p:cBhvr>
                                    </p:animEffect>
                                    <p:anim calcmode="lin" valueType="num">
                                      <p:cBhvr>
                                        <p:cTn id="57" dur="1000" fill="hold"/>
                                        <p:tgtEl>
                                          <p:spTgt spid="5529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529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5299">
                                            <p:txEl>
                                              <p:pRg st="8" end="8"/>
                                            </p:txEl>
                                          </p:spTgt>
                                        </p:tgtEl>
                                        <p:attrNameLst>
                                          <p:attrName>style.visibility</p:attrName>
                                        </p:attrNameLst>
                                      </p:cBhvr>
                                      <p:to>
                                        <p:strVal val="visible"/>
                                      </p:to>
                                    </p:set>
                                    <p:animEffect transition="in" filter="fade">
                                      <p:cBhvr>
                                        <p:cTn id="63" dur="1000"/>
                                        <p:tgtEl>
                                          <p:spTgt spid="55299">
                                            <p:txEl>
                                              <p:pRg st="8" end="8"/>
                                            </p:txEl>
                                          </p:spTgt>
                                        </p:tgtEl>
                                      </p:cBhvr>
                                    </p:animEffect>
                                    <p:anim calcmode="lin" valueType="num">
                                      <p:cBhvr>
                                        <p:cTn id="64" dur="1000" fill="hold"/>
                                        <p:tgtEl>
                                          <p:spTgt spid="55299">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529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5299">
                                            <p:txEl>
                                              <p:pRg st="9" end="9"/>
                                            </p:txEl>
                                          </p:spTgt>
                                        </p:tgtEl>
                                        <p:attrNameLst>
                                          <p:attrName>style.visibility</p:attrName>
                                        </p:attrNameLst>
                                      </p:cBhvr>
                                      <p:to>
                                        <p:strVal val="visible"/>
                                      </p:to>
                                    </p:set>
                                    <p:animEffect transition="in" filter="fade">
                                      <p:cBhvr>
                                        <p:cTn id="70" dur="1000"/>
                                        <p:tgtEl>
                                          <p:spTgt spid="55299">
                                            <p:txEl>
                                              <p:pRg st="9" end="9"/>
                                            </p:txEl>
                                          </p:spTgt>
                                        </p:tgtEl>
                                      </p:cBhvr>
                                    </p:animEffect>
                                    <p:anim calcmode="lin" valueType="num">
                                      <p:cBhvr>
                                        <p:cTn id="71" dur="1000" fill="hold"/>
                                        <p:tgtEl>
                                          <p:spTgt spid="55299">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5529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5299">
                                            <p:txEl>
                                              <p:pRg st="10" end="10"/>
                                            </p:txEl>
                                          </p:spTgt>
                                        </p:tgtEl>
                                        <p:attrNameLst>
                                          <p:attrName>style.visibility</p:attrName>
                                        </p:attrNameLst>
                                      </p:cBhvr>
                                      <p:to>
                                        <p:strVal val="visible"/>
                                      </p:to>
                                    </p:set>
                                    <p:animEffect transition="in" filter="fade">
                                      <p:cBhvr>
                                        <p:cTn id="77" dur="1000"/>
                                        <p:tgtEl>
                                          <p:spTgt spid="55299">
                                            <p:txEl>
                                              <p:pRg st="10" end="10"/>
                                            </p:txEl>
                                          </p:spTgt>
                                        </p:tgtEl>
                                      </p:cBhvr>
                                    </p:animEffect>
                                    <p:anim calcmode="lin" valueType="num">
                                      <p:cBhvr>
                                        <p:cTn id="78" dur="1000" fill="hold"/>
                                        <p:tgtEl>
                                          <p:spTgt spid="55299">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5529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p>
          <a:p>
            <a:endParaRPr lang="en-GB" dirty="0"/>
          </a:p>
          <a:p>
            <a:endParaRPr lang="en-GB" dirty="0"/>
          </a:p>
          <a:p>
            <a:endParaRPr lang="en-GB" dirty="0"/>
          </a:p>
          <a:p>
            <a:endParaRPr lang="en-GB" dirty="0"/>
          </a:p>
          <a:p>
            <a:r>
              <a:rPr lang="en-US" dirty="0"/>
              <a:t>Repeat the same input or series of inputs numerous times </a:t>
            </a:r>
            <a:endParaRPr lang="en-GB"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6" name="Date Placeholder 5"/>
          <p:cNvSpPr>
            <a:spLocks noGrp="1"/>
          </p:cNvSpPr>
          <p:nvPr>
            <p:ph type="dt" sz="half" idx="10"/>
          </p:nvPr>
        </p:nvSpPr>
        <p:spPr/>
        <p:txBody>
          <a:bodyPr/>
          <a:lstStyle/>
          <a:p>
            <a:r>
              <a:rPr lang="en-GB"/>
              <a:t>30/10/2014</a:t>
            </a:r>
            <a:endParaRPr lang="en-US"/>
          </a:p>
        </p:txBody>
      </p:sp>
      <p:pic>
        <p:nvPicPr>
          <p:cNvPr id="7" name="Picture 6">
            <a:extLst>
              <a:ext uri="{FF2B5EF4-FFF2-40B4-BE49-F238E27FC236}">
                <a16:creationId xmlns:a16="http://schemas.microsoft.com/office/drawing/2014/main" id="{E2FC9EDD-6A20-49AE-84AD-663A2C224823}"/>
              </a:ext>
            </a:extLst>
          </p:cNvPr>
          <p:cNvPicPr>
            <a:picLocks noChangeAspect="1"/>
          </p:cNvPicPr>
          <p:nvPr/>
        </p:nvPicPr>
        <p:blipFill>
          <a:blip r:embed="rId2"/>
          <a:stretch>
            <a:fillRect/>
          </a:stretch>
        </p:blipFill>
        <p:spPr>
          <a:xfrm>
            <a:off x="908269" y="3048680"/>
            <a:ext cx="3048425" cy="1629002"/>
          </a:xfrm>
          <a:prstGeom prst="rect">
            <a:avLst/>
          </a:prstGeom>
        </p:spPr>
      </p:pic>
      <p:pic>
        <p:nvPicPr>
          <p:cNvPr id="8" name="Picture 7">
            <a:extLst>
              <a:ext uri="{FF2B5EF4-FFF2-40B4-BE49-F238E27FC236}">
                <a16:creationId xmlns:a16="http://schemas.microsoft.com/office/drawing/2014/main" id="{EA2B65E0-3FE4-4CA5-954D-CE653B4D2CCA}"/>
              </a:ext>
            </a:extLst>
          </p:cNvPr>
          <p:cNvPicPr>
            <a:picLocks noChangeAspect="1"/>
          </p:cNvPicPr>
          <p:nvPr/>
        </p:nvPicPr>
        <p:blipFill>
          <a:blip r:embed="rId3"/>
          <a:stretch>
            <a:fillRect/>
          </a:stretch>
        </p:blipFill>
        <p:spPr>
          <a:xfrm>
            <a:off x="3977198" y="3386864"/>
            <a:ext cx="4182059" cy="952633"/>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a:xfrm>
            <a:off x="457200" y="1600200"/>
            <a:ext cx="8229600" cy="3167109"/>
          </a:xfrm>
        </p:spPr>
        <p:txBody>
          <a:bodyPr/>
          <a:lstStyle/>
          <a:p>
            <a:r>
              <a:rPr lang="en-US" dirty="0"/>
              <a:t>Force invalid outputs to be generated </a:t>
            </a:r>
          </a:p>
          <a:p>
            <a:endParaRPr lang="en-GB" dirty="0"/>
          </a:p>
          <a:p>
            <a:endParaRPr lang="en-GB" dirty="0"/>
          </a:p>
          <a:p>
            <a:endParaRPr lang="en-GB" dirty="0"/>
          </a:p>
          <a:p>
            <a:endParaRPr lang="en-GB" dirty="0"/>
          </a:p>
          <a:p>
            <a:r>
              <a:rPr lang="en-US" dirty="0"/>
              <a:t>Force computation results to be too large or too small.</a:t>
            </a:r>
            <a:endParaRPr lang="en-GB" dirty="0"/>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
        <p:nvSpPr>
          <p:cNvPr id="6" name="Date Placeholder 5"/>
          <p:cNvSpPr>
            <a:spLocks noGrp="1"/>
          </p:cNvSpPr>
          <p:nvPr>
            <p:ph type="dt" sz="half" idx="10"/>
          </p:nvPr>
        </p:nvSpPr>
        <p:spPr/>
        <p:txBody>
          <a:bodyPr/>
          <a:lstStyle/>
          <a:p>
            <a:r>
              <a:rPr lang="en-GB"/>
              <a:t>30/10/2014</a:t>
            </a:r>
            <a:endParaRPr lang="en-US"/>
          </a:p>
        </p:txBody>
      </p:sp>
      <p:pic>
        <p:nvPicPr>
          <p:cNvPr id="8" name="Picture 7">
            <a:extLst>
              <a:ext uri="{FF2B5EF4-FFF2-40B4-BE49-F238E27FC236}">
                <a16:creationId xmlns:a16="http://schemas.microsoft.com/office/drawing/2014/main" id="{6B07C817-F8AA-46DC-9C13-8E56637B2609}"/>
              </a:ext>
            </a:extLst>
          </p:cNvPr>
          <p:cNvPicPr>
            <a:picLocks noChangeAspect="1"/>
          </p:cNvPicPr>
          <p:nvPr/>
        </p:nvPicPr>
        <p:blipFill>
          <a:blip r:embed="rId2"/>
          <a:stretch>
            <a:fillRect/>
          </a:stretch>
        </p:blipFill>
        <p:spPr>
          <a:xfrm>
            <a:off x="913613" y="2041080"/>
            <a:ext cx="5639587" cy="609685"/>
          </a:xfrm>
          <a:prstGeom prst="rect">
            <a:avLst/>
          </a:prstGeom>
        </p:spPr>
      </p:pic>
      <p:pic>
        <p:nvPicPr>
          <p:cNvPr id="9" name="Picture 8">
            <a:extLst>
              <a:ext uri="{FF2B5EF4-FFF2-40B4-BE49-F238E27FC236}">
                <a16:creationId xmlns:a16="http://schemas.microsoft.com/office/drawing/2014/main" id="{B18876F5-71C4-48CD-907F-C4C7BF0B41AC}"/>
              </a:ext>
            </a:extLst>
          </p:cNvPr>
          <p:cNvPicPr>
            <a:picLocks noChangeAspect="1"/>
          </p:cNvPicPr>
          <p:nvPr/>
        </p:nvPicPr>
        <p:blipFill>
          <a:blip r:embed="rId3"/>
          <a:stretch>
            <a:fillRect/>
          </a:stretch>
        </p:blipFill>
        <p:spPr>
          <a:xfrm>
            <a:off x="913613" y="2659643"/>
            <a:ext cx="3877216" cy="657317"/>
          </a:xfrm>
          <a:prstGeom prst="rect">
            <a:avLst/>
          </a:prstGeom>
        </p:spPr>
      </p:pic>
      <p:pic>
        <p:nvPicPr>
          <p:cNvPr id="10" name="Picture 9">
            <a:extLst>
              <a:ext uri="{FF2B5EF4-FFF2-40B4-BE49-F238E27FC236}">
                <a16:creationId xmlns:a16="http://schemas.microsoft.com/office/drawing/2014/main" id="{EE0AD492-D527-4D87-8C0A-8C5E887CEB49}"/>
              </a:ext>
            </a:extLst>
          </p:cNvPr>
          <p:cNvPicPr>
            <a:picLocks noChangeAspect="1"/>
          </p:cNvPicPr>
          <p:nvPr/>
        </p:nvPicPr>
        <p:blipFill>
          <a:blip r:embed="rId4"/>
          <a:stretch>
            <a:fillRect/>
          </a:stretch>
        </p:blipFill>
        <p:spPr>
          <a:xfrm>
            <a:off x="913613" y="3429000"/>
            <a:ext cx="4553585" cy="600159"/>
          </a:xfrm>
          <a:prstGeom prst="rect">
            <a:avLst/>
          </a:prstGeom>
        </p:spPr>
      </p:pic>
      <p:sp>
        <p:nvSpPr>
          <p:cNvPr id="11" name="TextBox 10">
            <a:extLst>
              <a:ext uri="{FF2B5EF4-FFF2-40B4-BE49-F238E27FC236}">
                <a16:creationId xmlns:a16="http://schemas.microsoft.com/office/drawing/2014/main" id="{DC6D6A5E-9B5C-4736-86AA-5C3C9EA3E60C}"/>
              </a:ext>
            </a:extLst>
          </p:cNvPr>
          <p:cNvSpPr txBox="1"/>
          <p:nvPr/>
        </p:nvSpPr>
        <p:spPr>
          <a:xfrm>
            <a:off x="1393568" y="4776187"/>
            <a:ext cx="4412428" cy="861774"/>
          </a:xfrm>
          <a:prstGeom prst="rect">
            <a:avLst/>
          </a:prstGeom>
          <a:noFill/>
        </p:spPr>
        <p:txBody>
          <a:bodyPr wrap="square" rtlCol="0">
            <a:spAutoFit/>
          </a:bodyPr>
          <a:lstStyle/>
          <a:p>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a:t>
            </a:r>
          </a:p>
          <a:p>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b;</a:t>
            </a:r>
          </a:p>
          <a:p>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product = a * b;</a:t>
            </a:r>
          </a:p>
        </p:txBody>
      </p:sp>
    </p:spTree>
    <p:extLst>
      <p:ext uri="{BB962C8B-B14F-4D97-AF65-F5344CB8AC3E}">
        <p14:creationId xmlns:p14="http://schemas.microsoft.com/office/powerpoint/2010/main" val="254666496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000000"/>
                </a:solidFill>
              </a:rPr>
              <a:t>Parameter interfaces </a:t>
            </a:r>
            <a:r>
              <a:rPr lang="en-GB" dirty="0"/>
              <a:t>Data passed from one method or procedure to another.</a:t>
            </a:r>
          </a:p>
          <a:p>
            <a:pPr lvl="1"/>
            <a:r>
              <a:rPr lang="en-GB" dirty="0">
                <a:solidFill>
                  <a:srgbClr val="000000"/>
                </a:solidFill>
              </a:rPr>
              <a:t>Shared memory </a:t>
            </a:r>
            <a:r>
              <a:rPr lang="en-GB" dirty="0">
                <a:solidFill>
                  <a:schemeClr val="tx1"/>
                </a:solidFill>
              </a:rPr>
              <a:t>interfaces</a:t>
            </a:r>
            <a:r>
              <a:rPr lang="en-GB" dirty="0">
                <a:solidFill>
                  <a:srgbClr val="FF0000"/>
                </a:solidFill>
              </a:rPr>
              <a:t> </a:t>
            </a:r>
            <a:r>
              <a:rPr lang="en-GB" dirty="0"/>
              <a:t>Block of memory is shared between procedures or functions.</a:t>
            </a:r>
          </a:p>
          <a:p>
            <a:pPr lvl="1"/>
            <a:r>
              <a:rPr lang="en-GB" dirty="0">
                <a:solidFill>
                  <a:srgbClr val="000000"/>
                </a:solidFill>
              </a:rPr>
              <a:t>Procedural interfaces </a:t>
            </a:r>
            <a:r>
              <a:rPr lang="en-GB" dirty="0"/>
              <a:t>Sub-system encapsulates a set of procedures to be called by other sub-systems.</a:t>
            </a:r>
          </a:p>
          <a:p>
            <a:pPr lvl="1"/>
            <a:r>
              <a:rPr lang="en-GB" dirty="0">
                <a:solidFill>
                  <a:srgbClr val="000000"/>
                </a:solidFill>
              </a:rPr>
              <a:t>Message passing interfaces </a:t>
            </a:r>
            <a:r>
              <a:rPr lang="en-GB" dirty="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37</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a:t>
            </a:r>
            <a:r>
              <a:rPr lang="en-US" dirty="0" err="1"/>
              <a:t>behaviour</a:t>
            </a:r>
            <a:r>
              <a:rPr lang="en-US" dirty="0"/>
              <a:t> of a system.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a:t>
            </a:r>
          </a:p>
        </p:txBody>
      </p:sp>
      <p:sp>
        <p:nvSpPr>
          <p:cNvPr id="3" name="Content Placeholder 2"/>
          <p:cNvSpPr>
            <a:spLocks noGrp="1"/>
          </p:cNvSpPr>
          <p:nvPr>
            <p:ph idx="1"/>
          </p:nvPr>
        </p:nvSpPr>
        <p:spPr/>
        <p:txBody>
          <a:bodyPr/>
          <a:lstStyle/>
          <a:p>
            <a:r>
              <a:rPr lang="en-US" dirty="0"/>
              <a:t>An input of a request for a report should have an associated acknowledgement. A report should ultimately be returned from the request. </a:t>
            </a:r>
          </a:p>
          <a:p>
            <a:pPr lvl="1"/>
            <a:r>
              <a:rPr lang="en-US" dirty="0"/>
              <a:t>You should create summarized data that can be used to check that the report is correctly organized. </a:t>
            </a:r>
            <a:endParaRPr lang="en-GB" dirty="0"/>
          </a:p>
          <a:p>
            <a:r>
              <a:rPr lang="en-US" dirty="0"/>
              <a:t>An input request for a report to </a:t>
            </a:r>
            <a:r>
              <a:rPr lang="en-US" dirty="0" err="1"/>
              <a:t>WeatherStation</a:t>
            </a:r>
            <a:r>
              <a:rPr lang="en-US" dirty="0"/>
              <a:t> results in a summarized report being generated. </a:t>
            </a:r>
          </a:p>
          <a:p>
            <a:pPr lvl="1"/>
            <a:r>
              <a:rPr lang="en-US" dirty="0"/>
              <a:t>Can be tested 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t>Test-driven development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48</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solidFill>
                  <a:srgbClr val="000000"/>
                </a:solidFill>
              </a:rPr>
              <a:t>The first goal leads to validation testing</a:t>
            </a:r>
          </a:p>
          <a:p>
            <a:pPr lvl="1"/>
            <a:r>
              <a:rPr lang="en-US" dirty="0">
                <a:solidFill>
                  <a:srgbClr val="000000"/>
                </a:solidFill>
              </a:rPr>
              <a:t>You expect the system to perform correctly using a given set of test cases that reflect the system’s expected use. </a:t>
            </a:r>
          </a:p>
          <a:p>
            <a:r>
              <a:rPr lang="en-US" dirty="0">
                <a:solidFill>
                  <a:srgbClr val="000000"/>
                </a:solidFill>
              </a:rPr>
              <a:t>The second goal leads to defect testing</a:t>
            </a:r>
          </a:p>
          <a:p>
            <a:pPr lvl="1"/>
            <a:r>
              <a:rPr lang="en-US" dirty="0">
                <a:solidFill>
                  <a:srgbClr val="000000"/>
                </a:solidFill>
              </a:rPr>
              <a:t>The test cases are designed to expose defects. The test cases in defect testing can be deliberately obscure and need not reflect how the system is normally used.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Release testing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solidFill>
                  <a:srgbClr val="FF0000"/>
                </a:solidFill>
              </a:rPr>
              <a:t>Release testing is usually a black-box testing process where tests are only derived from the system specification. </a:t>
            </a:r>
            <a:endParaRPr lang="en-GB" dirty="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solidFill>
                  <a:srgbClr val="FF0000"/>
                </a:solidFill>
              </a:rPr>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a:p>
            <a:r>
              <a:rPr lang="en-US" dirty="0"/>
              <a:t>Mentcare system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a:t>
            </a:r>
            <a:r>
              <a:rPr lang="en-GB" dirty="0"/>
              <a:t>Mentcare system</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57</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solidFill>
                  <a:srgbClr val="FF0000"/>
                </a:solidFill>
              </a:rPr>
              <a:t>Stress testing is a form of performance testing where the system is deliberately overloaded to test its failure behavior.</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behavior is incorrect or not in conformance with its 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User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63</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a:t>
            </a:r>
            <a:r>
              <a:rPr lang="en-US" dirty="0">
                <a:solidFill>
                  <a:srgbClr val="FF0000"/>
                </a:solidFill>
              </a:rPr>
              <a:t>unit testing</a:t>
            </a:r>
            <a:r>
              <a:rPr lang="en-US" dirty="0"/>
              <a:t>, in which you test individual objects and methods, </a:t>
            </a:r>
            <a:r>
              <a:rPr lang="en-US" dirty="0">
                <a:solidFill>
                  <a:srgbClr val="FF0000"/>
                </a:solidFill>
              </a:rPr>
              <a:t>component testing </a:t>
            </a:r>
            <a:r>
              <a:rPr lang="en-US" dirty="0"/>
              <a:t>in which you test related groups of objects, and </a:t>
            </a:r>
            <a:r>
              <a:rPr lang="en-US" dirty="0">
                <a:solidFill>
                  <a:srgbClr val="FF0000"/>
                </a:solidFill>
              </a:rPr>
              <a:t>system testing</a:t>
            </a:r>
            <a:r>
              <a:rPr lang="en-US" dirty="0"/>
              <a:t>,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a:xfrm>
            <a:off x="457200" y="1600201"/>
            <a:ext cx="8229600" cy="3389050"/>
          </a:xfrm>
        </p:spPr>
        <p:txBody>
          <a:bodyPr/>
          <a:lstStyle/>
          <a:p>
            <a:r>
              <a:rPr lang="en-US" sz="2000" dirty="0"/>
              <a:t>Explain why testing can only detect the presence of errors, not their absence?</a:t>
            </a:r>
          </a:p>
          <a:p>
            <a:r>
              <a:rPr lang="en-US" sz="2000" dirty="0"/>
              <a:t>What are the 3 stages of development testing?</a:t>
            </a:r>
          </a:p>
          <a:p>
            <a:r>
              <a:rPr lang="en-US" sz="2000" dirty="0"/>
              <a:t>What is regression testing? Explain how the use of automated tests and a testing framework such as JUnit simplifies regression testing.</a:t>
            </a:r>
          </a:p>
          <a:p>
            <a:r>
              <a:rPr lang="en-US" sz="2000" dirty="0"/>
              <a:t>What do you understand by the term ‘stress testing’?</a:t>
            </a:r>
          </a:p>
          <a:p>
            <a:r>
              <a:rPr lang="en-US" sz="2000" dirty="0"/>
              <a:t>What are the 3 types of user testing?</a:t>
            </a:r>
          </a:p>
          <a:p>
            <a:endParaRPr lang="en-US" sz="20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22262422"/>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1270</TotalTime>
  <Words>4711</Words>
  <Application>Microsoft Office PowerPoint</Application>
  <PresentationFormat>On-screen Show (4:3)</PresentationFormat>
  <Paragraphs>525</Paragraphs>
  <Slides>68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Courier New</vt:lpstr>
      <vt:lpstr>Wingdings</vt:lpstr>
      <vt:lpstr>SE10 slides</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Guided testing example</vt:lpstr>
      <vt:lpstr>Guided testing example – cont’d</vt:lpstr>
      <vt:lpstr>General testing guidelines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lpstr>Review Questions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Zheng, Jianjun</cp:lastModifiedBy>
  <cp:revision>33</cp:revision>
  <dcterms:created xsi:type="dcterms:W3CDTF">2010-01-14T08:17:23Z</dcterms:created>
  <dcterms:modified xsi:type="dcterms:W3CDTF">2019-11-25T17:10:41Z</dcterms:modified>
</cp:coreProperties>
</file>