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2" r:id="rId3"/>
    <p:sldId id="257" r:id="rId4"/>
    <p:sldId id="283" r:id="rId5"/>
    <p:sldId id="260" r:id="rId6"/>
    <p:sldId id="295" r:id="rId7"/>
    <p:sldId id="261" r:id="rId8"/>
    <p:sldId id="262" r:id="rId9"/>
    <p:sldId id="298" r:id="rId10"/>
    <p:sldId id="284" r:id="rId11"/>
    <p:sldId id="285" r:id="rId12"/>
    <p:sldId id="272" r:id="rId13"/>
    <p:sldId id="273" r:id="rId14"/>
    <p:sldId id="297" r:id="rId15"/>
    <p:sldId id="274" r:id="rId16"/>
    <p:sldId id="267" r:id="rId17"/>
    <p:sldId id="268" r:id="rId18"/>
    <p:sldId id="269" r:id="rId19"/>
    <p:sldId id="275" r:id="rId20"/>
    <p:sldId id="276" r:id="rId21"/>
    <p:sldId id="296" r:id="rId22"/>
    <p:sldId id="286" r:id="rId23"/>
    <p:sldId id="287" r:id="rId24"/>
    <p:sldId id="288" r:id="rId25"/>
    <p:sldId id="289" r:id="rId26"/>
    <p:sldId id="277" r:id="rId27"/>
    <p:sldId id="290" r:id="rId28"/>
    <p:sldId id="291" r:id="rId29"/>
    <p:sldId id="292" r:id="rId30"/>
    <p:sldId id="293" r:id="rId31"/>
    <p:sldId id="27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3" autoAdjust="0"/>
    <p:restoredTop sz="90929"/>
  </p:normalViewPr>
  <p:slideViewPr>
    <p:cSldViewPr>
      <p:cViewPr varScale="1">
        <p:scale>
          <a:sx n="101" d="100"/>
          <a:sy n="101" d="100"/>
        </p:scale>
        <p:origin x="-21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6ECA85-8B0F-3F48-BAF1-2F9CF6B8C5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95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77A3-2713-44FD-B47B-2F5027802BB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E7CC6-8468-485B-9A3C-0FC7E80DA5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http://www.stat.yale.edu/Courses/1997-98/101/ranvar.htm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7CC6-8468-485B-9A3C-0FC7E80DA58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 userDrawn="1"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71600"/>
            <a:ext cx="7772400" cy="1112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B8DBD5D-D162-BC49-AB07-7D9E7323B4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AE852-8390-7E41-AE9D-5964109A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6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97C07-37F2-AA41-BED1-0B831AF45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1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70EF2-295B-7B4D-BB90-779900307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A81C3-3DB7-9C40-BCB3-870EB3B81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5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1430E-3835-6743-90D9-99CF7BBF1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5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72E8-6ECE-0F46-92F2-35EDE063B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7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EE1F1-75B8-504C-A024-C2F6790BDD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4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19152-3BA8-904E-AC88-1FF1D175CC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9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59F07-5E91-354B-BB2F-110CC9C51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02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B148-DE5E-6640-957A-D9564FAEA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62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6800" cy="6858001"/>
            <a:chOff x="0" y="-3"/>
            <a:chExt cx="672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2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AC5137A1-DC3F-2E4A-9785-A208AEBF1D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Graphical and Tabular Methods in Descriptive Statistics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1.2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frequency tables have three columns:</a:t>
            </a:r>
          </a:p>
          <a:p>
            <a:pPr lvl="1"/>
            <a:r>
              <a:rPr lang="en-US" dirty="0"/>
              <a:t>Categories or bins for the variable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Relative frequency</a:t>
            </a:r>
          </a:p>
        </p:txBody>
      </p:sp>
    </p:spTree>
    <p:extLst>
      <p:ext uri="{BB962C8B-B14F-4D97-AF65-F5344CB8AC3E}">
        <p14:creationId xmlns:p14="http://schemas.microsoft.com/office/powerpoint/2010/main" xmlns="" val="326943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Frequency:</a:t>
            </a:r>
          </a:p>
          <a:p>
            <a:pPr lvl="1"/>
            <a:r>
              <a:rPr lang="en-US" dirty="0"/>
              <a:t>The number of times a variable takes a value or falls within a range of values</a:t>
            </a:r>
          </a:p>
          <a:p>
            <a:r>
              <a:rPr lang="en-US" dirty="0"/>
              <a:t>Relative Frequency: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4703559"/>
              </p:ext>
            </p:extLst>
          </p:nvPr>
        </p:nvGraphicFramePr>
        <p:xfrm>
          <a:off x="1143000" y="4572000"/>
          <a:ext cx="7543800" cy="1050452"/>
        </p:xfrm>
        <a:graphic>
          <a:graphicData uri="http://schemas.openxmlformats.org/presentationml/2006/ole">
            <p:oleObj spid="_x0000_s1039" name="Equation" r:id="rId3" imgW="309024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557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for </a:t>
            </a:r>
            <a:r>
              <a:rPr lang="en-US" i="1" dirty="0"/>
              <a:t>Quantitative</a:t>
            </a:r>
            <a:r>
              <a:rPr lang="en-US" dirty="0"/>
              <a:t>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length </a:t>
            </a:r>
            <a:r>
              <a:rPr lang="en-US" b="1" i="1" dirty="0"/>
              <a:t>and</a:t>
            </a:r>
            <a:r>
              <a:rPr lang="en-US" dirty="0"/>
              <a:t> the width of the bars have specific meanings.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Length is proportional to count.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Width determined by data ranges.</a:t>
            </a:r>
          </a:p>
          <a:p>
            <a:pPr>
              <a:lnSpc>
                <a:spcPct val="90000"/>
              </a:lnSpc>
            </a:pPr>
            <a:r>
              <a:rPr lang="en-US" dirty="0"/>
              <a:t>The bars touch, indicating that all values of the variable are covered.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Make a Histogram</a:t>
            </a:r>
            <a:br>
              <a:rPr lang="en-US" sz="4000" dirty="0"/>
            </a:br>
            <a:r>
              <a:rPr lang="en-US" sz="4000" dirty="0"/>
              <a:t>(Continuous data)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/>
              <a:t>Divide the range of data into classes of </a:t>
            </a:r>
            <a:r>
              <a:rPr lang="en-US" b="1" dirty="0"/>
              <a:t>equal</a:t>
            </a:r>
            <a:r>
              <a:rPr lang="en-US" dirty="0"/>
              <a:t> width.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/>
              <a:t>Count the number of individuals in each class.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/>
              <a:t>Draw a bar for each class corresponding to the count.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228600"/>
            <a:ext cx="7772400" cy="1524000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80000"/>
            </a:pPr>
            <a:r>
              <a:rPr lang="en-US" dirty="0" err="1"/>
              <a:t>Note: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cs typeface="+mn-cs"/>
              </a:rPr>
              <a:t>To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+mn-cs"/>
              </a:rPr>
              <a:t> create a frequency histogram of (finite) discrete data</a:t>
            </a:r>
            <a:br>
              <a:rPr lang="en-US" sz="2400" b="1" dirty="0">
                <a:solidFill>
                  <a:srgbClr val="000000"/>
                </a:solidFill>
                <a:latin typeface="Arial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 the number, </a:t>
            </a:r>
            <a:r>
              <a:rPr lang="en-US" sz="2400" i="1" dirty="0"/>
              <a:t>n</a:t>
            </a:r>
            <a:r>
              <a:rPr lang="en-US" sz="2400" dirty="0"/>
              <a:t>, in the sample.</a:t>
            </a:r>
          </a:p>
          <a:p>
            <a:r>
              <a:rPr lang="en-US" sz="2400" dirty="0"/>
              <a:t>Determine the frequency,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, of each outcome </a:t>
            </a:r>
            <a:r>
              <a:rPr lang="en-US" sz="2400" i="1" dirty="0" err="1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Center a rectangle with base of length 1 at each observed outcome </a:t>
            </a:r>
            <a:r>
              <a:rPr lang="en-US" sz="2400" i="1" dirty="0" err="1"/>
              <a:t>i</a:t>
            </a:r>
            <a:r>
              <a:rPr lang="en-US" sz="2400" dirty="0"/>
              <a:t> and make the height of the rectangle equal to the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16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1507" name="Picture 3" descr="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790950" cy="434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T02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73" y="1371600"/>
            <a:ext cx="3068637" cy="433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for </a:t>
            </a:r>
            <a:r>
              <a:rPr lang="en-US" i="1" dirty="0"/>
              <a:t>Qualitative</a:t>
            </a:r>
            <a:r>
              <a:rPr lang="en-US" dirty="0"/>
              <a:t>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Consists of bars representing counts or percentages for particular </a:t>
            </a:r>
            <a:r>
              <a:rPr lang="en-US" b="1" dirty="0"/>
              <a:t>categories</a:t>
            </a:r>
            <a:r>
              <a:rPr lang="en-US" dirty="0"/>
              <a:t>.</a:t>
            </a:r>
          </a:p>
          <a:p>
            <a:r>
              <a:rPr lang="en-US" dirty="0"/>
              <a:t>The heights of the bars are proportional to the counts or percentages.</a:t>
            </a:r>
          </a:p>
          <a:p>
            <a:pPr lvl="1"/>
            <a:r>
              <a:rPr lang="en-US" dirty="0"/>
              <a:t>Widths have </a:t>
            </a:r>
            <a:r>
              <a:rPr lang="en-US" b="1" i="1" dirty="0"/>
              <a:t>no</a:t>
            </a:r>
            <a:r>
              <a:rPr lang="en-US" dirty="0"/>
              <a:t> meaning!</a:t>
            </a:r>
          </a:p>
          <a:p>
            <a:r>
              <a:rPr lang="en-US" dirty="0"/>
              <a:t>The bars do </a:t>
            </a:r>
            <a:r>
              <a:rPr lang="en-US" b="1" dirty="0"/>
              <a:t>not</a:t>
            </a:r>
            <a:r>
              <a:rPr lang="en-US" dirty="0"/>
              <a:t> touch.</a:t>
            </a:r>
          </a:p>
          <a:p>
            <a:pPr lvl="1"/>
            <a:r>
              <a:rPr lang="en-US" dirty="0"/>
              <a:t>This denotes the separation between categories.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SUV Example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table below lists the number of SUVs sold last week (by day) for a local dealership.</a:t>
            </a:r>
          </a:p>
          <a:p>
            <a:endParaRPr lang="en-US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946650" y="3238500"/>
            <a:ext cx="3663950" cy="3162300"/>
            <a:chOff x="1248" y="1584"/>
            <a:chExt cx="2976" cy="1632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248" y="1584"/>
              <a:ext cx="14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Arial" charset="0"/>
                </a:rPr>
                <a:t>            Day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736" y="1584"/>
              <a:ext cx="14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Arial" charset="0"/>
                </a:rPr>
                <a:t>Number Sold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248" y="177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800">
                  <a:latin typeface="Arial" charset="0"/>
                </a:rPr>
                <a:t>Monday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736" y="177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15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248" y="201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800">
                  <a:latin typeface="Arial" charset="0"/>
                </a:rPr>
                <a:t>Tuesday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736" y="201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23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248" y="225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800">
                  <a:latin typeface="Arial" charset="0"/>
                </a:rPr>
                <a:t>Wednesday</a:t>
              </a: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736" y="225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35</a:t>
              </a: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1248" y="249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800">
                  <a:latin typeface="Arial" charset="0"/>
                </a:rPr>
                <a:t>Thursday</a:t>
              </a: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736" y="249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11</a:t>
              </a: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248" y="273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800">
                  <a:latin typeface="Arial" charset="0"/>
                </a:rPr>
                <a:t>Friday</a:t>
              </a: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736" y="273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12</a:t>
              </a: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248" y="297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800">
                  <a:latin typeface="Arial" charset="0"/>
                </a:rPr>
                <a:t>Saturday</a:t>
              </a: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36" y="2976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42</a:t>
              </a:r>
            </a:p>
          </p:txBody>
        </p:sp>
      </p:grpSp>
      <p:pic>
        <p:nvPicPr>
          <p:cNvPr id="15379" name="Picture 19" descr="MCj038875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1763"/>
            <a:ext cx="2868613" cy="1811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SUV Example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75993" y="1676400"/>
            <a:ext cx="9220407" cy="5119688"/>
            <a:chOff x="197" y="672"/>
            <a:chExt cx="5189" cy="3216"/>
          </a:xfrm>
        </p:grpSpPr>
        <p:graphicFrame>
          <p:nvGraphicFramePr>
            <p:cNvPr id="16388" name="Object 4"/>
            <p:cNvGraphicFramePr>
              <a:graphicFrameLocks/>
            </p:cNvGraphicFramePr>
            <p:nvPr/>
          </p:nvGraphicFramePr>
          <p:xfrm>
            <a:off x="720" y="1008"/>
            <a:ext cx="4666" cy="2880"/>
          </p:xfrm>
          <a:graphic>
            <a:graphicData uri="http://schemas.openxmlformats.org/presentationml/2006/ole">
              <p:oleObj spid="_x0000_s16407" name="Chart" r:id="rId3" imgW="3538080" imgH="2358720" progId="Excel.Chart.8">
                <p:embed followColorScheme="full"/>
              </p:oleObj>
            </a:graphicData>
          </a:graphic>
        </p:graphicFrame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867" y="672"/>
              <a:ext cx="164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SUVs Sold Last Week</a:t>
              </a: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197" y="2055"/>
              <a:ext cx="681" cy="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charset="0"/>
                </a:rPr>
                <a:t>Frequency</a:t>
              </a:r>
              <a:endParaRPr lang="en-US" sz="12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Stem-and-Leaf Plots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a histogram turned sideways.</a:t>
            </a:r>
          </a:p>
          <a:p>
            <a:r>
              <a:rPr lang="en-US" dirty="0"/>
              <a:t>Instead of bars, we list the individual values.</a:t>
            </a:r>
          </a:p>
          <a:p>
            <a:r>
              <a:rPr lang="en-US" dirty="0"/>
              <a:t>Typically used for quick analysis and/or for small data 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and Tables</a:t>
            </a:r>
          </a:p>
          <a:p>
            <a:r>
              <a:rPr lang="en-US" dirty="0"/>
              <a:t>Numerical Summaries</a:t>
            </a:r>
          </a:p>
          <a:p>
            <a:pPr lvl="1"/>
            <a:r>
              <a:rPr lang="en-US" dirty="0"/>
              <a:t>Sections 1.3 and 1.4</a:t>
            </a:r>
          </a:p>
        </p:txBody>
      </p:sp>
    </p:spTree>
    <p:extLst>
      <p:ext uri="{BB962C8B-B14F-4D97-AF65-F5344CB8AC3E}">
        <p14:creationId xmlns:p14="http://schemas.microsoft.com/office/powerpoint/2010/main" xmlns="" val="87325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Stem-and-Leaf Plot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sz="2800" dirty="0"/>
              <a:t>Sort the data in increasing order.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sz="2800" dirty="0"/>
              <a:t>Separate each observation into the </a:t>
            </a:r>
            <a:r>
              <a:rPr lang="en-US" sz="2800" b="1" dirty="0">
                <a:solidFill>
                  <a:schemeClr val="accent2"/>
                </a:solidFill>
              </a:rPr>
              <a:t>stem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leaf</a:t>
            </a:r>
            <a:r>
              <a:rPr lang="en-US" sz="2800" dirty="0"/>
              <a:t>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sz="2800" dirty="0"/>
              <a:t>Write stems in a column in increasing order.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sz="2800" dirty="0"/>
              <a:t>Draw a vertical line to the right of the stems.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sz="2800" dirty="0"/>
              <a:t>Place each leaf to the right of its stem, in increasing order out from the stem.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sz="2800" dirty="0"/>
              <a:t>Somewhere indicate units for stems and leaves.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3" y="1828800"/>
            <a:ext cx="6976628" cy="42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92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3750"/>
            <a:ext cx="8229600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Standard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38800" y="51816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xmlns="" val="247189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histograms.</a:t>
            </a:r>
          </a:p>
          <a:p>
            <a:r>
              <a:rPr lang="en-US" dirty="0"/>
              <a:t>Each individual data value is represented with a dot.</a:t>
            </a:r>
          </a:p>
          <a:p>
            <a:r>
              <a:rPr lang="en-US" dirty="0"/>
              <a:t>Typically used for smaller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878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 descr="T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0294"/>
          <a:stretch>
            <a:fillRect/>
          </a:stretch>
        </p:blipFill>
        <p:spPr bwMode="auto">
          <a:xfrm>
            <a:off x="1912938" y="1800225"/>
            <a:ext cx="5402262" cy="460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61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MT02_p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97150"/>
            <a:ext cx="9144000" cy="2979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820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Look For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Look for the </a:t>
            </a:r>
            <a:r>
              <a:rPr lang="en-US" b="1" dirty="0"/>
              <a:t>overall pattern</a:t>
            </a:r>
            <a:r>
              <a:rPr lang="en-US" dirty="0"/>
              <a:t> and for any striking </a:t>
            </a:r>
            <a:r>
              <a:rPr lang="en-US" b="1" dirty="0"/>
              <a:t>deviations </a:t>
            </a:r>
            <a:r>
              <a:rPr lang="en-US" dirty="0"/>
              <a:t>from that pattern.</a:t>
            </a:r>
          </a:p>
          <a:p>
            <a:pPr>
              <a:lnSpc>
                <a:spcPct val="90000"/>
              </a:lnSpc>
            </a:pPr>
            <a:r>
              <a:rPr lang="en-US" dirty="0"/>
              <a:t>Describe the overall pattern by its </a:t>
            </a:r>
            <a:r>
              <a:rPr lang="en-US" b="1" dirty="0"/>
              <a:t>shape</a:t>
            </a:r>
            <a:r>
              <a:rPr lang="en-US" dirty="0"/>
              <a:t>, </a:t>
            </a:r>
            <a:r>
              <a:rPr lang="en-US" b="1" dirty="0"/>
              <a:t>center</a:t>
            </a:r>
            <a:r>
              <a:rPr lang="en-US" dirty="0"/>
              <a:t>, and </a:t>
            </a:r>
            <a:r>
              <a:rPr lang="en-US" b="1" dirty="0"/>
              <a:t>spread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Gaps in the distribution.</a:t>
            </a:r>
          </a:p>
          <a:p>
            <a:pPr>
              <a:lnSpc>
                <a:spcPct val="90000"/>
              </a:lnSpc>
            </a:pPr>
            <a:r>
              <a:rPr lang="en-US" dirty="0"/>
              <a:t>Outliers: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Important kind of deviation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values that fall outside the overall pattern.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Modality</a:t>
            </a:r>
          </a:p>
          <a:p>
            <a:r>
              <a:rPr lang="en-US" dirty="0"/>
              <a:t>Symmetry or </a:t>
            </a:r>
            <a:r>
              <a:rPr lang="en-US" dirty="0" err="1"/>
              <a:t>Skewness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90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Unimodal</a:t>
            </a:r>
            <a:endParaRPr lang="en-US" dirty="0"/>
          </a:p>
          <a:p>
            <a:pPr lvl="1"/>
            <a:r>
              <a:rPr lang="en-US" dirty="0"/>
              <a:t>Has one peak</a:t>
            </a:r>
          </a:p>
          <a:p>
            <a:r>
              <a:rPr lang="en-US" dirty="0"/>
              <a:t>Bimodal</a:t>
            </a:r>
          </a:p>
          <a:p>
            <a:pPr lvl="1"/>
            <a:r>
              <a:rPr lang="en-US" dirty="0"/>
              <a:t>Has two peaks</a:t>
            </a:r>
          </a:p>
          <a:p>
            <a:r>
              <a:rPr lang="en-US" dirty="0"/>
              <a:t>Multimodal</a:t>
            </a:r>
          </a:p>
          <a:p>
            <a:pPr lvl="1"/>
            <a:r>
              <a:rPr lang="en-US" dirty="0"/>
              <a:t>Has more than two peaks</a:t>
            </a:r>
          </a:p>
        </p:txBody>
      </p:sp>
    </p:spTree>
    <p:extLst>
      <p:ext uri="{BB962C8B-B14F-4D97-AF65-F5344CB8AC3E}">
        <p14:creationId xmlns:p14="http://schemas.microsoft.com/office/powerpoint/2010/main" xmlns="" val="1281999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Unimodal</a:t>
            </a:r>
            <a:r>
              <a:rPr lang="en-US" dirty="0"/>
              <a:t> Distribution</a:t>
            </a:r>
          </a:p>
        </p:txBody>
      </p:sp>
      <p:pic>
        <p:nvPicPr>
          <p:cNvPr id="4" name="Picture 4" descr=" skew2.gif                                                      00AD8652Macintosh HD                   BAA3B8B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6477000" cy="3598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175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 data?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amount of data collected is overwhelming.</a:t>
            </a:r>
          </a:p>
          <a:p>
            <a:r>
              <a:rPr lang="en-US"/>
              <a:t>How do we make sense of all of this information?</a:t>
            </a:r>
          </a:p>
          <a:p>
            <a:pPr lvl="1"/>
            <a:r>
              <a:rPr lang="en-US"/>
              <a:t>Graphs can organize and display data in helpful ways.</a:t>
            </a:r>
          </a:p>
          <a:p>
            <a:pPr lvl="1"/>
            <a:r>
              <a:rPr lang="en-US"/>
              <a:t>We can summarize key features of the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Bimodal Distribution</a:t>
            </a:r>
          </a:p>
        </p:txBody>
      </p:sp>
      <p:pic>
        <p:nvPicPr>
          <p:cNvPr id="4" name="Picture 3" descr="bimodal.gif                                                    00AD8652Macintosh HD                   BAA3B8B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492375"/>
            <a:ext cx="6364287" cy="3324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4263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Symmetry and Skewness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Symmetric Distributions</a:t>
            </a:r>
          </a:p>
          <a:p>
            <a:pPr lvl="1"/>
            <a:r>
              <a:rPr lang="en-US" sz="2400" dirty="0"/>
              <a:t>The left and right sides of the distribution are approximately mirror images.</a:t>
            </a:r>
          </a:p>
          <a:p>
            <a:r>
              <a:rPr lang="en-US" sz="2800" dirty="0"/>
              <a:t>Positively Skewed</a:t>
            </a:r>
          </a:p>
          <a:p>
            <a:pPr lvl="1"/>
            <a:r>
              <a:rPr lang="en-US" sz="2400" b="1" dirty="0"/>
              <a:t>Right</a:t>
            </a:r>
            <a:r>
              <a:rPr lang="en-US" sz="2400" dirty="0"/>
              <a:t> tail extends much further out than the left.</a:t>
            </a:r>
          </a:p>
          <a:p>
            <a:r>
              <a:rPr lang="en-US" sz="2800" dirty="0"/>
              <a:t>Negatively Skewed</a:t>
            </a:r>
          </a:p>
          <a:p>
            <a:pPr lvl="1"/>
            <a:r>
              <a:rPr lang="en-US" sz="2400" b="1" dirty="0"/>
              <a:t>Left</a:t>
            </a:r>
            <a:r>
              <a:rPr lang="en-US" sz="2400" dirty="0"/>
              <a:t> tail extends much further out than the right.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Visual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</a:t>
            </a:r>
          </a:p>
          <a:p>
            <a:r>
              <a:rPr lang="en-US" dirty="0"/>
              <a:t>Tally Sheets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Stem-and-Leaf Plots</a:t>
            </a:r>
          </a:p>
          <a:p>
            <a:r>
              <a:rPr lang="en-US" dirty="0"/>
              <a:t>Dot Plots</a:t>
            </a:r>
          </a:p>
          <a:p>
            <a:r>
              <a:rPr lang="en-US" dirty="0"/>
              <a:t>Pie Charts</a:t>
            </a:r>
          </a:p>
          <a:p>
            <a:r>
              <a:rPr lang="en-US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xmlns="" val="16215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Takes numeric values for which arithmetic operations make sense.</a:t>
            </a:r>
          </a:p>
          <a:p>
            <a:pPr lvl="1"/>
            <a:r>
              <a:rPr lang="en-US" dirty="0"/>
              <a:t>Usually recorded in a </a:t>
            </a:r>
            <a:r>
              <a:rPr lang="en-US" dirty="0">
                <a:solidFill>
                  <a:srgbClr val="92D050"/>
                </a:solidFill>
              </a:rPr>
              <a:t>unit</a:t>
            </a:r>
            <a:r>
              <a:rPr lang="en-US" dirty="0"/>
              <a:t> of measurement.</a:t>
            </a:r>
          </a:p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Places an individual into one of several groups, classifications, or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Discrete:</a:t>
            </a:r>
          </a:p>
          <a:p>
            <a:pPr lvl="1"/>
            <a:r>
              <a:rPr lang="en-US" dirty="0"/>
              <a:t>Set of possible values is either </a:t>
            </a:r>
            <a:r>
              <a:rPr lang="en-US" dirty="0">
                <a:solidFill>
                  <a:srgbClr val="92D050"/>
                </a:solidFill>
              </a:rPr>
              <a:t>finite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can be </a:t>
            </a:r>
            <a:r>
              <a:rPr lang="en-US" dirty="0">
                <a:solidFill>
                  <a:srgbClr val="92D050"/>
                </a:solidFill>
              </a:rPr>
              <a:t>listed</a:t>
            </a:r>
            <a:r>
              <a:rPr lang="en-US" dirty="0"/>
              <a:t> in an infinite sequence.</a:t>
            </a:r>
          </a:p>
          <a:p>
            <a:r>
              <a:rPr lang="en-US" dirty="0"/>
              <a:t>Continuous:</a:t>
            </a:r>
          </a:p>
          <a:p>
            <a:pPr lvl="1"/>
            <a:r>
              <a:rPr lang="en-US" dirty="0"/>
              <a:t>The possible values consist of an entire interval on the number line.</a:t>
            </a:r>
          </a:p>
        </p:txBody>
      </p:sp>
    </p:spTree>
    <p:extLst>
      <p:ext uri="{BB962C8B-B14F-4D97-AF65-F5344CB8AC3E}">
        <p14:creationId xmlns:p14="http://schemas.microsoft.com/office/powerpoint/2010/main" xmlns="" val="7663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or Qualitative?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Scores on an examination.</a:t>
            </a:r>
          </a:p>
          <a:p>
            <a:endParaRPr lang="en-US"/>
          </a:p>
          <a:p>
            <a:r>
              <a:rPr lang="en-US"/>
              <a:t>Letter grade received for a course.</a:t>
            </a:r>
          </a:p>
          <a:p>
            <a:endParaRPr lang="en-US"/>
          </a:p>
          <a:p>
            <a:r>
              <a:rPr lang="en-US"/>
              <a:t>Chapters in this textbook.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 Variable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Distributions tell us what values variables take and </a:t>
            </a:r>
            <a:r>
              <a:rPr lang="en-US" sz="2800" dirty="0">
                <a:solidFill>
                  <a:srgbClr val="92D050"/>
                </a:solidFill>
              </a:rPr>
              <a:t>how often </a:t>
            </a:r>
            <a:r>
              <a:rPr lang="en-US" sz="2800" dirty="0"/>
              <a:t>they take these values.</a:t>
            </a:r>
            <a:endParaRPr lang="en-US" sz="2400" dirty="0"/>
          </a:p>
          <a:p>
            <a:r>
              <a:rPr lang="en-US" sz="2800" dirty="0"/>
              <a:t>Quantitative:</a:t>
            </a:r>
          </a:p>
          <a:p>
            <a:pPr lvl="1"/>
            <a:r>
              <a:rPr lang="en-US" sz="2400" dirty="0"/>
              <a:t>Tells what values the variable takes and how often it takes these values.</a:t>
            </a:r>
          </a:p>
          <a:p>
            <a:r>
              <a:rPr lang="en-US" sz="2800" dirty="0"/>
              <a:t>Qualitative:</a:t>
            </a:r>
          </a:p>
          <a:p>
            <a:pPr lvl="1"/>
            <a:r>
              <a:rPr lang="en-US" sz="2400" dirty="0"/>
              <a:t>Lists the categories and gives either the count or the proportion of individuals in 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</a:t>
            </a:r>
            <a:r>
              <a:rPr lang="en-US" dirty="0" smtClean="0"/>
              <a:t>a variable X can take the values 1, 2, 3, or 4. 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distribution associated </a:t>
            </a:r>
            <a:r>
              <a:rPr lang="en-US" dirty="0" smtClean="0"/>
              <a:t>with each outcome are described by the following table: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Outcome 		1 	2	 3	 </a:t>
            </a:r>
            <a:r>
              <a:rPr lang="en-US" dirty="0" smtClean="0"/>
              <a:t>4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distribution</a:t>
            </a:r>
            <a:r>
              <a:rPr lang="en-US" dirty="0" smtClean="0"/>
              <a:t>	1 	3 	 4 	 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's Tie">
  <a:themeElements>
    <a:clrScheme name="Dad'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ad'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X:Templates:Presentations:Designs:Dad's Tie</Template>
  <TotalTime>809</TotalTime>
  <Words>762</Words>
  <Application>Microsoft Office PowerPoint</Application>
  <PresentationFormat>On-screen Show (4:3)</PresentationFormat>
  <Paragraphs>144</Paragraphs>
  <Slides>31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Dad's Tie</vt:lpstr>
      <vt:lpstr>Equation</vt:lpstr>
      <vt:lpstr>Chart</vt:lpstr>
      <vt:lpstr>Graphical and Tabular Methods in Descriptive Statistics</vt:lpstr>
      <vt:lpstr>Descriptive Statistics</vt:lpstr>
      <vt:lpstr>Why graph data?</vt:lpstr>
      <vt:lpstr>Common Visual Methods</vt:lpstr>
      <vt:lpstr>Two Types of Variables</vt:lpstr>
      <vt:lpstr>Quantitative Variables</vt:lpstr>
      <vt:lpstr>Quantitative or Qualitative?</vt:lpstr>
      <vt:lpstr>Distribution of a Variable</vt:lpstr>
      <vt:lpstr>Example </vt:lpstr>
      <vt:lpstr>Frequency Tables</vt:lpstr>
      <vt:lpstr>Frequency Tables</vt:lpstr>
      <vt:lpstr>Histograms for Quantitative Data</vt:lpstr>
      <vt:lpstr>How to Make a Histogram (Continuous data)</vt:lpstr>
      <vt:lpstr>Note:To create a frequency histogram of (finite) discrete data </vt:lpstr>
      <vt:lpstr>Example</vt:lpstr>
      <vt:lpstr>Histograms for Qualitative Data</vt:lpstr>
      <vt:lpstr>SUV Example </vt:lpstr>
      <vt:lpstr>SUV Example</vt:lpstr>
      <vt:lpstr>Stem-and-Leaf Plots</vt:lpstr>
      <vt:lpstr>Making a Stem-and-Leaf Plot</vt:lpstr>
      <vt:lpstr>Example</vt:lpstr>
      <vt:lpstr>Example</vt:lpstr>
      <vt:lpstr>Dot Plots</vt:lpstr>
      <vt:lpstr>Example</vt:lpstr>
      <vt:lpstr>Example</vt:lpstr>
      <vt:lpstr>What to Look For</vt:lpstr>
      <vt:lpstr>Shape</vt:lpstr>
      <vt:lpstr>Modality</vt:lpstr>
      <vt:lpstr>A Unimodal Distribution</vt:lpstr>
      <vt:lpstr>A Bimodal Distribution</vt:lpstr>
      <vt:lpstr>Symmetry and Skewness</vt:lpstr>
    </vt:vector>
  </TitlesOfParts>
  <Company>FSU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Data Graphically</dc:title>
  <dc:creator>Leif Ellingson</dc:creator>
  <cp:lastModifiedBy>Halima</cp:lastModifiedBy>
  <cp:revision>33</cp:revision>
  <dcterms:created xsi:type="dcterms:W3CDTF">2009-12-16T17:26:52Z</dcterms:created>
  <dcterms:modified xsi:type="dcterms:W3CDTF">2018-08-28T04:54:29Z</dcterms:modified>
</cp:coreProperties>
</file>