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7"/>
  </p:notesMasterIdLst>
  <p:sldIdLst>
    <p:sldId id="256" r:id="rId2"/>
    <p:sldId id="265" r:id="rId3"/>
    <p:sldId id="257" r:id="rId4"/>
    <p:sldId id="258" r:id="rId5"/>
    <p:sldId id="281" r:id="rId6"/>
    <p:sldId id="259" r:id="rId7"/>
    <p:sldId id="260" r:id="rId8"/>
    <p:sldId id="287" r:id="rId9"/>
    <p:sldId id="262" r:id="rId10"/>
    <p:sldId id="263" r:id="rId11"/>
    <p:sldId id="288" r:id="rId12"/>
    <p:sldId id="289" r:id="rId13"/>
    <p:sldId id="290" r:id="rId14"/>
    <p:sldId id="282" r:id="rId15"/>
    <p:sldId id="264" r:id="rId16"/>
    <p:sldId id="275" r:id="rId17"/>
    <p:sldId id="283" r:id="rId18"/>
    <p:sldId id="284" r:id="rId19"/>
    <p:sldId id="268" r:id="rId20"/>
    <p:sldId id="269" r:id="rId21"/>
    <p:sldId id="270" r:id="rId22"/>
    <p:sldId id="272" r:id="rId23"/>
    <p:sldId id="285" r:id="rId24"/>
    <p:sldId id="286" r:id="rId25"/>
    <p:sldId id="291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3" d="100"/>
          <a:sy n="83" d="100"/>
        </p:scale>
        <p:origin x="90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11C59F-3CDB-D240-8A22-9D11255187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98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94B23-FD16-4048-9CFF-1B76E6AFF548}" type="slidenum">
              <a:rPr lang="en-US"/>
              <a:pPr/>
              <a:t>2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DA62D6-C6FE-324B-97A2-8E9279D7376D}" type="slidenum">
              <a:rPr lang="en-US"/>
              <a:pPr/>
              <a:t>15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1C59F-3CDB-D240-8A22-9D112551870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2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C81962-C98F-DA45-953B-47392ECA2AD8}" type="slidenum">
              <a:rPr lang="en-US"/>
              <a:pPr/>
              <a:t>20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will be an example of this in a few slides.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1C59F-3CDB-D240-8A22-9D112551870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6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1C59F-3CDB-D240-8A22-9D112551870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7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4100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latin typeface="Times New Roman" charset="0"/>
              </a:endParaRPr>
            </a:p>
          </p:txBody>
        </p:sp>
        <p:grpSp>
          <p:nvGrpSpPr>
            <p:cNvPr id="4101" name="Group 5"/>
            <p:cNvGrpSpPr>
              <a:grpSpLocks/>
            </p:cNvGrpSpPr>
            <p:nvPr userDrawn="1"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102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05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06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07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09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10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11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>
                  <a:latin typeface="Times New Roman" charset="0"/>
                </a:endParaRPr>
              </a:p>
            </p:txBody>
          </p:sp>
        </p:grpSp>
      </p:grp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9D217E9-D52F-1444-8227-3C54DBA086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8BC6D7-71B7-F342-9BB1-EEAFF75C304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6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E7598C-CB86-FC42-A47F-D2911454BE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E01E83-5ED9-9044-B87A-6CC54082892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4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99219C-508B-4243-9EB3-BE06AA3A5BA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1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2365CE-1145-A54B-A8FF-54401C6A113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8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4889EE-800F-D145-9D86-AE649CD49F5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5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0768AD-9223-3D42-92BC-B11216148C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4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6BDC73-9A25-5C44-B527-B683F03C94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2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7AC614-6189-AB40-B0F2-40535C88E61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9FAECA-A08A-A746-AB22-4308BF5DF96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8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j-lt"/>
              </a:defRPr>
            </a:lvl1pPr>
          </a:lstStyle>
          <a:p>
            <a:fld id="{047820FC-BB18-F540-87A9-32B7A7B650FE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18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308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308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18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308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180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308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000">
          <a:solidFill>
            <a:schemeClr val="tx1"/>
          </a:solidFill>
          <a:latin typeface="+mj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>
          <a:solidFill>
            <a:schemeClr val="tx1"/>
          </a:solidFill>
          <a:latin typeface="+mj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Measures of Location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 3342</a:t>
            </a:r>
          </a:p>
          <a:p>
            <a:r>
              <a:rPr lang="en-US" dirty="0"/>
              <a:t>Section 1.3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Housing Price Example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2057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Times New Roman" charset="0"/>
              </a:rPr>
              <a:t>{house prices} = {144; 98; 204; 177; 155; 316; 100; 177; 177; 170}</a:t>
            </a:r>
            <a:endParaRPr lang="en-US">
              <a:latin typeface="Times New Roman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33400" y="3392488"/>
            <a:ext cx="81534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Times New Roman" charset="0"/>
              </a:rPr>
              <a:t>Ordered:</a:t>
            </a:r>
            <a:r>
              <a:rPr lang="en-US">
                <a:latin typeface="Times New Roman" charset="0"/>
              </a:rPr>
              <a:t>  </a:t>
            </a:r>
          </a:p>
          <a:p>
            <a:pPr algn="ctr">
              <a:spcBef>
                <a:spcPct val="50000"/>
              </a:spcBef>
            </a:pPr>
            <a:r>
              <a:rPr lang="en-US" b="1">
                <a:latin typeface="Times New Roman" charset="0"/>
              </a:rPr>
              <a:t>$98; 100; 144; 155; 170; 177; 177; 177; 204; 316</a:t>
            </a:r>
            <a:endParaRPr lang="en-US">
              <a:latin typeface="Times New Roman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943225" y="4992688"/>
            <a:ext cx="3429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Middle Values</a:t>
            </a:r>
            <a:endParaRPr 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4205288" y="4397375"/>
            <a:ext cx="228600" cy="685800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4848225" y="4397375"/>
            <a:ext cx="228600" cy="685800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0" y="2590800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Times New Roman" charset="0"/>
              </a:rPr>
              <a:t>NOTE: </a:t>
            </a:r>
            <a:r>
              <a:rPr lang="en-US" b="1" i="1">
                <a:latin typeface="Times New Roman" charset="0"/>
              </a:rPr>
              <a:t>n</a:t>
            </a:r>
            <a:r>
              <a:rPr lang="en-US" b="1">
                <a:latin typeface="Times New Roman" charset="0"/>
              </a:rPr>
              <a:t> is </a:t>
            </a:r>
            <a:r>
              <a:rPr lang="en-US" sz="3000" b="1">
                <a:solidFill>
                  <a:schemeClr val="accent1"/>
                </a:solidFill>
                <a:latin typeface="Times New Roman" charset="0"/>
              </a:rPr>
              <a:t>even</a:t>
            </a:r>
            <a:endParaRPr lang="en-US">
              <a:latin typeface="Times New Roman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93850" y="5427980"/>
            <a:ext cx="5867400" cy="1317308"/>
            <a:chOff x="1593850" y="5427980"/>
            <a:chExt cx="5867400" cy="1317308"/>
          </a:xfrm>
        </p:grpSpPr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1593850" y="5434013"/>
              <a:ext cx="5867400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2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</a:rPr>
                <a:t>   </a:t>
              </a:r>
              <a:r>
                <a:rPr lang="en-US" sz="3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</a:rPr>
                <a:t>= (170 + 177)/2 </a:t>
              </a:r>
            </a:p>
            <a:p>
              <a:pPr algn="ctr">
                <a:spcBef>
                  <a:spcPct val="50000"/>
                </a:spcBef>
              </a:pPr>
              <a:r>
                <a:rPr lang="en-US" sz="3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</a:rPr>
                <a:t>= 173.5</a:t>
              </a: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991796"/>
                </p:ext>
              </p:extLst>
            </p:nvPr>
          </p:nvGraphicFramePr>
          <p:xfrm>
            <a:off x="2819400" y="5427980"/>
            <a:ext cx="368300" cy="515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7" name="Equation" r:id="rId3" imgW="127000" imgH="177800" progId="Equation.3">
                    <p:embed/>
                  </p:oleObj>
                </mc:Choice>
                <mc:Fallback>
                  <p:oleObj name="Equation" r:id="rId3" imgW="1270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19400" y="5427980"/>
                          <a:ext cx="368300" cy="5156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0245" grpId="0" autoUpdateAnimBg="0"/>
      <p:bldP spid="10247" grpId="0" animBg="1"/>
      <p:bldP spid="10248" grpId="0" animBg="1"/>
      <p:bldP spid="1024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878" y="360611"/>
            <a:ext cx="8229600" cy="1143000"/>
          </a:xfrm>
        </p:spPr>
        <p:txBody>
          <a:bodyPr/>
          <a:lstStyle/>
          <a:p>
            <a:r>
              <a:rPr lang="en-US" dirty="0"/>
              <a:t>Example2 (using formula)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1" y="1485468"/>
            <a:ext cx="8739682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71" y="4267200"/>
            <a:ext cx="8849414" cy="138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2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Example2 (using formula)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2" y="2362200"/>
            <a:ext cx="89596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51" y="304800"/>
            <a:ext cx="8229600" cy="1143000"/>
          </a:xfrm>
        </p:spPr>
        <p:txBody>
          <a:bodyPr/>
          <a:lstStyle/>
          <a:p>
            <a:r>
              <a:rPr lang="en-US" dirty="0"/>
              <a:t>Example3(using formula)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600200"/>
            <a:ext cx="891990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1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 of a population is denoted by </a:t>
            </a:r>
          </a:p>
          <a:p>
            <a:pPr lvl="1"/>
            <a:r>
              <a:rPr lang="en-US" dirty="0"/>
              <a:t>Discussed in more depth in Ch. 3 and 4</a:t>
            </a:r>
          </a:p>
          <a:p>
            <a:r>
              <a:rPr lang="en-US" dirty="0"/>
              <a:t>The median of a population is denoted by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28123"/>
              </p:ext>
            </p:extLst>
          </p:nvPr>
        </p:nvGraphicFramePr>
        <p:xfrm>
          <a:off x="6992938" y="2111375"/>
          <a:ext cx="4048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name="Equation" r:id="rId3" imgW="139700" imgH="165100" progId="Equation.3">
                  <p:embed/>
                </p:oleObj>
              </mc:Choice>
              <mc:Fallback>
                <p:oleObj name="Equation" r:id="rId3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92938" y="2111375"/>
                        <a:ext cx="404812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005232"/>
              </p:ext>
            </p:extLst>
          </p:nvPr>
        </p:nvGraphicFramePr>
        <p:xfrm>
          <a:off x="7291388" y="2916238"/>
          <a:ext cx="404812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5" name="Equation" r:id="rId5" imgW="139700" imgH="203200" progId="Equation.3">
                  <p:embed/>
                </p:oleObj>
              </mc:Choice>
              <mc:Fallback>
                <p:oleObj name="Equation" r:id="rId5" imgW="139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91388" y="2916238"/>
                        <a:ext cx="404812" cy="58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288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 vs. Median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mean is GREATLY affected by outliers.</a:t>
            </a:r>
          </a:p>
          <a:p>
            <a:r>
              <a:rPr lang="en-US"/>
              <a:t>The median is NOT affected by outliers.</a:t>
            </a:r>
          </a:p>
          <a:p>
            <a:r>
              <a:rPr lang="en-US"/>
              <a:t>If the mean and median are (almost) equal, then the distribution is (approximately) symmetric.</a:t>
            </a:r>
          </a:p>
          <a:p>
            <a:r>
              <a:rPr lang="en-US"/>
              <a:t>If mean &lt; median, distribution is left skewed.</a:t>
            </a:r>
          </a:p>
          <a:p>
            <a:r>
              <a:rPr lang="en-US"/>
              <a:t>If mean &gt; median, distribution is right skewed.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Skewness</a:t>
            </a:r>
          </a:p>
        </p:txBody>
      </p:sp>
      <p:pic>
        <p:nvPicPr>
          <p:cNvPr id="29700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08275"/>
            <a:ext cx="2438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09600" y="4537075"/>
            <a:ext cx="198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charset="0"/>
              </a:rPr>
              <a:t>     </a:t>
            </a:r>
            <a:r>
              <a:rPr lang="en-US" sz="1400" b="1">
                <a:latin typeface="Times New Roman" charset="0"/>
              </a:rPr>
              <a:t>Median Mean</a:t>
            </a:r>
            <a:endParaRPr lang="en-US">
              <a:latin typeface="Times New Roman" charset="0"/>
            </a:endParaRP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1295400" y="3241675"/>
            <a:ext cx="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1600200" y="4003675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04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52800" y="2784475"/>
          <a:ext cx="22860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name="Bitmap Image" r:id="rId4" imgW="2390855" imgH="1619205" progId="Paint.Picture">
                  <p:embed/>
                </p:oleObj>
              </mc:Choice>
              <mc:Fallback>
                <p:oleObj name="Bitmap Image" r:id="rId4" imgW="2390855" imgH="1619205" progId="Paint.Picture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784475"/>
                        <a:ext cx="22860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4419600" y="4079875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4876800" y="3546475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4038600" y="4537075"/>
            <a:ext cx="1752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imes New Roman" charset="0"/>
              </a:rPr>
              <a:t>Mean  Median </a:t>
            </a:r>
            <a:endParaRPr lang="en-US" b="1">
              <a:latin typeface="Times New Roman" charset="0"/>
            </a:endParaRPr>
          </a:p>
        </p:txBody>
      </p:sp>
      <p:pic>
        <p:nvPicPr>
          <p:cNvPr id="29708" name="Picture 12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667000"/>
            <a:ext cx="2819400" cy="202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6858000" y="4613275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imes New Roman" charset="0"/>
              </a:rPr>
              <a:t>Mean = Median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7467600" y="2905125"/>
            <a:ext cx="0" cy="16319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6248400" y="5375275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Times New Roman" charset="0"/>
              </a:rPr>
              <a:t>Symmetric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533400" y="5334000"/>
            <a:ext cx="2362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Times New Roman" charset="0"/>
              </a:rPr>
              <a:t>Right-Skewed</a:t>
            </a:r>
            <a:endParaRPr lang="en-US">
              <a:latin typeface="Times New Roman" charset="0"/>
            </a:endParaRP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3429000" y="5375275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Times New Roman" charset="0"/>
              </a:rPr>
              <a:t>Left-Skewed</a:t>
            </a:r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Trimmed 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a percentage of the highest and lowest values and calculate the mean from what remains.</a:t>
            </a:r>
          </a:p>
          <a:p>
            <a:r>
              <a:rPr lang="en-US" dirty="0"/>
              <a:t>More resistant to outliers than the mean.</a:t>
            </a:r>
          </a:p>
          <a:p>
            <a:r>
              <a:rPr lang="en-US" dirty="0"/>
              <a:t>Less resistant to outliers than the median.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97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11163" y="1981200"/>
            <a:ext cx="835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Times New Roman" charset="0"/>
              </a:rPr>
              <a:t>	{house prices} = {$144; 98; 204; 177; 155; 316; 100}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400" y="3048000"/>
            <a:ext cx="8305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Times New Roman" charset="0"/>
              </a:rPr>
              <a:t>Ordered:</a:t>
            </a:r>
            <a:r>
              <a:rPr lang="en-US" dirty="0">
                <a:latin typeface="Times New Roman" charset="0"/>
              </a:rPr>
              <a:t>  </a:t>
            </a:r>
          </a:p>
          <a:p>
            <a:pPr algn="ctr">
              <a:spcBef>
                <a:spcPct val="50000"/>
              </a:spcBef>
            </a:pPr>
            <a:r>
              <a:rPr lang="en-US" b="1" dirty="0">
                <a:latin typeface="Times New Roman" charset="0"/>
              </a:rPr>
              <a:t>$98;  100;  144;  155;  177;  204;  316</a:t>
            </a:r>
            <a:endParaRPr lang="en-US" dirty="0">
              <a:latin typeface="Times New Roman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11163" y="2514600"/>
            <a:ext cx="835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Times New Roman" charset="0"/>
              </a:rPr>
              <a:t>Mean = 170.6		Median = 155 </a:t>
            </a:r>
            <a:endParaRPr lang="en-US" dirty="0">
              <a:latin typeface="Times New Roman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209800" y="3657600"/>
            <a:ext cx="685800" cy="381000"/>
          </a:xfrm>
          <a:prstGeom prst="line">
            <a:avLst/>
          </a:prstGeom>
          <a:ln w="28575" cmpd="sng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>
            <a:off x="6477000" y="3657600"/>
            <a:ext cx="685800" cy="381000"/>
          </a:xfrm>
          <a:prstGeom prst="line">
            <a:avLst/>
          </a:prstGeom>
          <a:ln w="28575" cmpd="sng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4567535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charset="0"/>
              </a:rPr>
              <a:t>14.3% Trimmed Mean = 156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5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Quartiles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dirty="0"/>
              <a:t>Quartiles divide the data into four equal-sized groups.</a:t>
            </a:r>
          </a:p>
          <a:p>
            <a:r>
              <a:rPr lang="en-US" dirty="0"/>
              <a:t>25% of the data are less than Q</a:t>
            </a:r>
            <a:r>
              <a:rPr lang="en-US" baseline="-25000" dirty="0"/>
              <a:t>1</a:t>
            </a:r>
            <a:r>
              <a:rPr lang="en-US" dirty="0"/>
              <a:t>, the first quartile.</a:t>
            </a:r>
          </a:p>
          <a:p>
            <a:r>
              <a:rPr lang="en-US" dirty="0"/>
              <a:t>The second quartile is the median    .</a:t>
            </a:r>
          </a:p>
          <a:p>
            <a:r>
              <a:rPr lang="en-US" dirty="0"/>
              <a:t>75% of the data are less than Q</a:t>
            </a:r>
            <a:r>
              <a:rPr lang="en-US" baseline="-25000" dirty="0"/>
              <a:t>3</a:t>
            </a:r>
            <a:r>
              <a:rPr lang="en-US" dirty="0"/>
              <a:t>, the third quartile.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479574"/>
              </p:ext>
            </p:extLst>
          </p:nvPr>
        </p:nvGraphicFramePr>
        <p:xfrm>
          <a:off x="6096000" y="3522980"/>
          <a:ext cx="368300" cy="51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Equation" r:id="rId4" imgW="127000" imgH="177800" progId="Equation.3">
                  <p:embed/>
                </p:oleObj>
              </mc:Choice>
              <mc:Fallback>
                <p:oleObj name="Equation" r:id="rId4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3522980"/>
                        <a:ext cx="368300" cy="515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and Variability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get a </a:t>
            </a:r>
            <a:r>
              <a:rPr lang="en-US" b="1" i="1" dirty="0"/>
              <a:t>useful</a:t>
            </a:r>
            <a:r>
              <a:rPr lang="en-US" dirty="0"/>
              <a:t> numerical description of a distribution, we need to have both some measure of </a:t>
            </a:r>
            <a:r>
              <a:rPr lang="en-US" b="1" dirty="0"/>
              <a:t>location (</a:t>
            </a:r>
            <a:r>
              <a:rPr lang="en-US" dirty="0"/>
              <a:t>or</a:t>
            </a:r>
            <a:r>
              <a:rPr lang="en-US" b="1" dirty="0"/>
              <a:t> center) </a:t>
            </a:r>
            <a:r>
              <a:rPr lang="en-US" dirty="0"/>
              <a:t>and some measure of </a:t>
            </a:r>
            <a:r>
              <a:rPr lang="en-US" b="1" dirty="0"/>
              <a:t>variability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Quartiles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SzPct val="100000"/>
              <a:buFont typeface="Times" charset="0"/>
              <a:buAutoNum type="arabicPeriod"/>
            </a:pPr>
            <a:r>
              <a:rPr lang="en-US"/>
              <a:t>Arrange data in ascending order.</a:t>
            </a:r>
          </a:p>
          <a:p>
            <a:pPr marL="571500" indent="-571500">
              <a:buSzPct val="100000"/>
              <a:buFont typeface="Times" charset="0"/>
              <a:buAutoNum type="arabicPeriod"/>
            </a:pPr>
            <a:r>
              <a:rPr lang="en-US"/>
              <a:t>Locate the median.</a:t>
            </a:r>
          </a:p>
          <a:p>
            <a:pPr marL="571500" indent="-571500">
              <a:buSzPct val="100000"/>
              <a:buFont typeface="Times" charset="0"/>
              <a:buAutoNum type="arabicPeriod"/>
            </a:pPr>
            <a:r>
              <a:rPr lang="en-US"/>
              <a:t>Q</a:t>
            </a:r>
            <a:r>
              <a:rPr lang="en-US" baseline="-25000"/>
              <a:t>1</a:t>
            </a:r>
            <a:r>
              <a:rPr lang="en-US"/>
              <a:t> is the median of all data to the left of the overall median.</a:t>
            </a:r>
          </a:p>
          <a:p>
            <a:pPr marL="571500" indent="-571500">
              <a:buSzPct val="100000"/>
              <a:buFont typeface="Times" charset="0"/>
              <a:buAutoNum type="arabicPeriod"/>
            </a:pPr>
            <a:r>
              <a:rPr lang="en-US"/>
              <a:t>Q</a:t>
            </a:r>
            <a:r>
              <a:rPr lang="en-US" baseline="-25000"/>
              <a:t>3</a:t>
            </a:r>
            <a:r>
              <a:rPr lang="en-US"/>
              <a:t> is the median of all data to the right of the overall median.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Five-Number Summary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28600" y="2514600"/>
            <a:ext cx="8610600" cy="8382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0"/>
              <a:buNone/>
            </a:pPr>
            <a:r>
              <a:rPr lang="en-US" sz="4200" dirty="0">
                <a:latin typeface="Times New Roman" charset="0"/>
              </a:rPr>
              <a:t>Minimum, Q</a:t>
            </a:r>
            <a:r>
              <a:rPr lang="en-US" sz="4200" baseline="-25000" dirty="0">
                <a:latin typeface="Times New Roman" charset="0"/>
              </a:rPr>
              <a:t>1</a:t>
            </a:r>
            <a:r>
              <a:rPr lang="en-US" sz="4200" dirty="0">
                <a:latin typeface="Times New Roman" charset="0"/>
              </a:rPr>
              <a:t>,     , Q</a:t>
            </a:r>
            <a:r>
              <a:rPr lang="en-US" sz="4200" baseline="-25000" dirty="0">
                <a:latin typeface="Times New Roman" charset="0"/>
              </a:rPr>
              <a:t>3</a:t>
            </a:r>
            <a:r>
              <a:rPr lang="en-US" sz="4200" dirty="0">
                <a:latin typeface="Times New Roman" charset="0"/>
              </a:rPr>
              <a:t>, Maximum</a:t>
            </a:r>
            <a:endParaRPr lang="en-US" sz="3000" dirty="0">
              <a:latin typeface="Times New Roman" charset="0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229600" cy="1828800"/>
          </a:xfrm>
        </p:spPr>
        <p:txBody>
          <a:bodyPr/>
          <a:lstStyle/>
          <a:p>
            <a:r>
              <a:rPr lang="en-US" dirty="0"/>
              <a:t>A quick summary of both center </a:t>
            </a:r>
            <a:r>
              <a:rPr lang="en-US" b="1" dirty="0"/>
              <a:t>and</a:t>
            </a:r>
            <a:r>
              <a:rPr lang="en-US" dirty="0"/>
              <a:t> variability.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166941"/>
              </p:ext>
            </p:extLst>
          </p:nvPr>
        </p:nvGraphicFramePr>
        <p:xfrm>
          <a:off x="4191000" y="2618740"/>
          <a:ext cx="457200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Equation" r:id="rId3" imgW="127000" imgH="177800" progId="Equation.3">
                  <p:embed/>
                </p:oleObj>
              </mc:Choice>
              <mc:Fallback>
                <p:oleObj name="Equation" r:id="rId3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1000" y="2618740"/>
                        <a:ext cx="457200" cy="64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686800" cy="1143000"/>
          </a:xfrm>
        </p:spPr>
        <p:txBody>
          <a:bodyPr/>
          <a:lstStyle/>
          <a:p>
            <a:r>
              <a:rPr lang="en-US" dirty="0"/>
              <a:t>Example: Quartiles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238125" y="1676400"/>
            <a:ext cx="8634413" cy="804863"/>
            <a:chOff x="150" y="1056"/>
            <a:chExt cx="5439" cy="507"/>
          </a:xfrm>
        </p:grpSpPr>
        <p:sp>
          <p:nvSpPr>
            <p:cNvPr id="25604" name="Rectangle 4"/>
            <p:cNvSpPr>
              <a:spLocks noChangeArrowheads="1"/>
            </p:cNvSpPr>
            <p:nvPr/>
          </p:nvSpPr>
          <p:spPr bwMode="auto">
            <a:xfrm>
              <a:off x="161" y="1056"/>
              <a:ext cx="5428" cy="507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charset="0"/>
                <a:buNone/>
              </a:pPr>
              <a:r>
                <a:rPr lang="en-US" sz="210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charset="0"/>
                </a:rPr>
                <a:t>Original:</a:t>
              </a:r>
              <a:r>
                <a:rPr lang="en-US" sz="3000">
                  <a:latin typeface="Times New Roman" charset="0"/>
                </a:rPr>
                <a:t>  </a:t>
              </a:r>
            </a:p>
            <a:p>
              <a:pPr marL="342900" indent="-342900" eaLnBrk="1" hangingPunct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charset="0"/>
                <a:buNone/>
              </a:pPr>
              <a:endParaRPr lang="en-US" sz="3000">
                <a:latin typeface="Times New Roman" charset="0"/>
              </a:endParaRPr>
            </a:p>
          </p:txBody>
        </p:sp>
        <p:pic>
          <p:nvPicPr>
            <p:cNvPr id="2560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" y="1343"/>
              <a:ext cx="5262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25606" name="Group 6"/>
          <p:cNvGrpSpPr>
            <a:grpSpLocks/>
          </p:cNvGrpSpPr>
          <p:nvPr/>
        </p:nvGrpSpPr>
        <p:grpSpPr bwMode="auto">
          <a:xfrm>
            <a:off x="276225" y="2743200"/>
            <a:ext cx="8609013" cy="779463"/>
            <a:chOff x="174" y="1728"/>
            <a:chExt cx="5423" cy="491"/>
          </a:xfrm>
        </p:grpSpPr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174" y="1728"/>
              <a:ext cx="5423" cy="491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charset="0"/>
                <a:buNone/>
              </a:pPr>
              <a:r>
                <a:rPr lang="en-US" sz="210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charset="0"/>
                </a:rPr>
                <a:t>Sorted:</a:t>
              </a:r>
              <a:r>
                <a:rPr lang="en-US" sz="3000">
                  <a:latin typeface="Times New Roman" charset="0"/>
                </a:rPr>
                <a:t>  </a:t>
              </a:r>
            </a:p>
            <a:p>
              <a:pPr marL="342900" indent="-342900" eaLnBrk="1" hangingPunct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charset="0"/>
                <a:buNone/>
              </a:pPr>
              <a:endParaRPr lang="en-US" sz="3000">
                <a:latin typeface="Times New Roman" charset="0"/>
              </a:endParaRPr>
            </a:p>
          </p:txBody>
        </p:sp>
        <p:pic>
          <p:nvPicPr>
            <p:cNvPr id="25608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" y="1977"/>
              <a:ext cx="5262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25609" name="AutoShape 9"/>
          <p:cNvSpPr>
            <a:spLocks noChangeArrowheads="1"/>
          </p:cNvSpPr>
          <p:nvPr/>
        </p:nvSpPr>
        <p:spPr bwMode="auto">
          <a:xfrm>
            <a:off x="4440238" y="3421063"/>
            <a:ext cx="284162" cy="604837"/>
          </a:xfrm>
          <a:prstGeom prst="upArrow">
            <a:avLst>
              <a:gd name="adj1" fmla="val 50000"/>
              <a:gd name="adj2" fmla="val 5321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306389" y="3660775"/>
            <a:ext cx="3979862" cy="779462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0"/>
              <a:buNone/>
            </a:pPr>
            <a:r>
              <a:rPr lang="en-US" sz="2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To the left of the median: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0"/>
              <a:buNone/>
            </a:pPr>
            <a:r>
              <a:rPr lang="en-US" sz="2000" dirty="0">
                <a:latin typeface="Times New Roman" charset="0"/>
              </a:rPr>
              <a:t> -12    -5.2    -1.7    -1.5    -1     1 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0"/>
              <a:buNone/>
            </a:pPr>
            <a:endParaRPr lang="en-US" sz="3000" dirty="0">
              <a:latin typeface="Times New Roman" charset="0"/>
            </a:endParaRP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4946650" y="3581401"/>
            <a:ext cx="3911600" cy="858838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0"/>
              <a:buNone/>
            </a:pPr>
            <a:r>
              <a:rPr lang="en-US" sz="2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To the right of the median:</a:t>
            </a:r>
            <a:r>
              <a:rPr lang="en-US" sz="3000" dirty="0">
                <a:latin typeface="Times New Roman" charset="0"/>
              </a:rPr>
              <a:t> 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0"/>
              <a:buNone/>
            </a:pPr>
            <a:r>
              <a:rPr lang="en-US" sz="2000" dirty="0">
                <a:latin typeface="Times New Roman" charset="0"/>
              </a:rPr>
              <a:t>  3.2     3.5     3.7     4.9     6     7</a:t>
            </a:r>
          </a:p>
        </p:txBody>
      </p:sp>
      <p:sp>
        <p:nvSpPr>
          <p:cNvPr id="25617" name="AutoShape 17"/>
          <p:cNvSpPr>
            <a:spLocks noChangeArrowheads="1"/>
          </p:cNvSpPr>
          <p:nvPr/>
        </p:nvSpPr>
        <p:spPr bwMode="auto">
          <a:xfrm>
            <a:off x="2096293" y="4403725"/>
            <a:ext cx="284163" cy="604837"/>
          </a:xfrm>
          <a:prstGeom prst="upArrow">
            <a:avLst>
              <a:gd name="adj1" fmla="val 50000"/>
              <a:gd name="adj2" fmla="val 5321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AutoShape 18"/>
          <p:cNvSpPr>
            <a:spLocks noChangeArrowheads="1"/>
          </p:cNvSpPr>
          <p:nvPr/>
        </p:nvSpPr>
        <p:spPr bwMode="auto">
          <a:xfrm>
            <a:off x="6760368" y="4360482"/>
            <a:ext cx="284163" cy="604838"/>
          </a:xfrm>
          <a:prstGeom prst="upArrow">
            <a:avLst>
              <a:gd name="adj1" fmla="val 50000"/>
              <a:gd name="adj2" fmla="val 5321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539750" y="4876800"/>
            <a:ext cx="3397250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  <a:latin typeface="Times New Roman" charset="0"/>
              </a:rPr>
              <a:t>Q</a:t>
            </a:r>
            <a:r>
              <a:rPr lang="en-US" baseline="-25000" dirty="0">
                <a:solidFill>
                  <a:schemeClr val="accent1"/>
                </a:solidFill>
                <a:latin typeface="Times New Roman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Times New Roman" charset="0"/>
              </a:rPr>
              <a:t>= (-1.7+-1.5)/2= -1.6</a:t>
            </a:r>
            <a:endParaRPr lang="en-US" dirty="0">
              <a:latin typeface="Times New Roman" charset="0"/>
            </a:endParaRP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5326063" y="4876800"/>
            <a:ext cx="3074987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  <a:latin typeface="Times New Roman" charset="0"/>
              </a:rPr>
              <a:t>Q</a:t>
            </a:r>
            <a:r>
              <a:rPr lang="en-US" baseline="-25000" dirty="0">
                <a:solidFill>
                  <a:schemeClr val="accent1"/>
                </a:solidFill>
                <a:latin typeface="Times New Roman" charset="0"/>
              </a:rPr>
              <a:t>3</a:t>
            </a:r>
            <a:r>
              <a:rPr lang="en-US" dirty="0">
                <a:solidFill>
                  <a:schemeClr val="accent1"/>
                </a:solidFill>
                <a:latin typeface="Times New Roman" charset="0"/>
              </a:rPr>
              <a:t>= (3.7+4.9)/2 = 4.3</a:t>
            </a: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206375" y="5445125"/>
            <a:ext cx="8732838" cy="1230313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0"/>
              <a:buNone/>
            </a:pPr>
            <a:r>
              <a:rPr lang="en-US" sz="2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Five-Number Summary:</a:t>
            </a:r>
            <a:r>
              <a:rPr lang="en-US" sz="3000" dirty="0">
                <a:latin typeface="Times New Roman" charset="0"/>
              </a:rPr>
              <a:t>  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0"/>
              <a:buNone/>
            </a:pPr>
            <a:r>
              <a:rPr lang="en-US" sz="3000" dirty="0">
                <a:latin typeface="Times New Roman" charset="0"/>
              </a:rPr>
              <a:t>-12,   -1.6,   1.4,   4.3,   7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641591"/>
              </p:ext>
            </p:extLst>
          </p:nvPr>
        </p:nvGraphicFramePr>
        <p:xfrm>
          <a:off x="4419600" y="4038600"/>
          <a:ext cx="368300" cy="51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Equation" r:id="rId6" imgW="127000" imgH="177800" progId="Equation.3">
                  <p:embed/>
                </p:oleObj>
              </mc:Choice>
              <mc:Fallback>
                <p:oleObj name="Equation" r:id="rId6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19600" y="4038600"/>
                        <a:ext cx="368300" cy="515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 animBg="1"/>
      <p:bldP spid="25617" grpId="0" animBg="1"/>
      <p:bldP spid="25618" grpId="0" animBg="1"/>
      <p:bldP spid="25619" grpId="0" animBg="1" autoUpdateAnimBg="0"/>
      <p:bldP spid="25620" grpId="0" animBg="1" autoUpdateAnimBg="0"/>
      <p:bldP spid="25621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for Qualitative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sample proportion is the ratio of successes to number of observations: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population proportion is </a:t>
            </a:r>
            <a:r>
              <a:rPr lang="en-US" i="1" dirty="0"/>
              <a:t>p</a:t>
            </a:r>
            <a:r>
              <a:rPr lang="en-US" dirty="0"/>
              <a:t>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761989"/>
              </p:ext>
            </p:extLst>
          </p:nvPr>
        </p:nvGraphicFramePr>
        <p:xfrm>
          <a:off x="2667000" y="3124200"/>
          <a:ext cx="346233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8" name="Equation" r:id="rId4" imgW="1231900" imgH="393700" progId="Equation.3">
                  <p:embed/>
                </p:oleObj>
              </mc:Choice>
              <mc:Fallback>
                <p:oleObj name="Equation" r:id="rId4" imgW="1231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124200"/>
                        <a:ext cx="3462338" cy="1104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148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3200" dirty="0"/>
              <a:t>A department wants to know what proportion of their 400 returning students have laptops.</a:t>
            </a:r>
          </a:p>
          <a:p>
            <a:pPr marL="609600" indent="-609600">
              <a:lnSpc>
                <a:spcPct val="90000"/>
              </a:lnSpc>
            </a:pPr>
            <a:r>
              <a:rPr lang="en-US" sz="3200" dirty="0"/>
              <a:t>They poll 40 of these students.</a:t>
            </a:r>
          </a:p>
          <a:p>
            <a:pPr marL="609600" indent="-609600">
              <a:lnSpc>
                <a:spcPct val="90000"/>
              </a:lnSpc>
            </a:pPr>
            <a:r>
              <a:rPr lang="en-US" sz="3200" dirty="0"/>
              <a:t>28 of them said yes.</a:t>
            </a:r>
          </a:p>
          <a:p>
            <a:pPr marL="609600" indent="-609600">
              <a:lnSpc>
                <a:spcPct val="90000"/>
              </a:lnSpc>
            </a:pPr>
            <a:endParaRPr lang="en-US" sz="3200" dirty="0"/>
          </a:p>
          <a:p>
            <a:r>
              <a:rPr lang="en-US" dirty="0"/>
              <a:t>What is the sample proportion of returning students that have laptops?</a:t>
            </a:r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70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04" y="1676400"/>
            <a:ext cx="8888391" cy="220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38600"/>
            <a:ext cx="8280356" cy="258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8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Provide some notion of what value the distribution is grouped around.</a:t>
            </a:r>
          </a:p>
          <a:p>
            <a:r>
              <a:rPr lang="en-US"/>
              <a:t>The most common measures are the </a:t>
            </a:r>
            <a:r>
              <a:rPr lang="en-US" b="1"/>
              <a:t>mean</a:t>
            </a:r>
            <a:r>
              <a:rPr lang="en-US"/>
              <a:t> and </a:t>
            </a:r>
            <a:r>
              <a:rPr lang="en-US" b="1"/>
              <a:t>median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Sample Mean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1447800"/>
          </a:xfrm>
        </p:spPr>
        <p:txBody>
          <a:bodyPr/>
          <a:lstStyle/>
          <a:p>
            <a:r>
              <a:rPr lang="en-US" dirty="0"/>
              <a:t>Also called the arithmetic </a:t>
            </a:r>
            <a:r>
              <a:rPr lang="en-US" b="1" dirty="0"/>
              <a:t>average</a:t>
            </a:r>
            <a:r>
              <a:rPr lang="en-US" dirty="0"/>
              <a:t>.</a:t>
            </a:r>
          </a:p>
          <a:p>
            <a:r>
              <a:rPr lang="en-US" dirty="0"/>
              <a:t>Represents the </a:t>
            </a:r>
            <a:r>
              <a:rPr lang="en-US" b="1" i="1" dirty="0"/>
              <a:t>balance point</a:t>
            </a:r>
            <a:r>
              <a:rPr lang="en-US" dirty="0"/>
              <a:t> for a sample of </a:t>
            </a:r>
            <a:r>
              <a:rPr lang="en-US" i="1" dirty="0"/>
              <a:t>quantitative </a:t>
            </a:r>
            <a:r>
              <a:rPr lang="en-US" dirty="0"/>
              <a:t>data.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033981"/>
              </p:ext>
            </p:extLst>
          </p:nvPr>
        </p:nvGraphicFramePr>
        <p:xfrm>
          <a:off x="4502150" y="334645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3" imgW="139680" imgH="164880" progId="Equation.3">
                  <p:embed/>
                </p:oleObj>
              </mc:Choice>
              <mc:Fallback>
                <p:oleObj name="Equation" r:id="rId3" imgW="13968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2150" y="3346450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25" y="3733800"/>
            <a:ext cx="882805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Mean as Balance Point</a:t>
            </a:r>
          </a:p>
        </p:txBody>
      </p:sp>
      <p:pic>
        <p:nvPicPr>
          <p:cNvPr id="4" name="Picture 7" descr="figure-01-17.JPG                                               0002469E&#10;production                     B8414D3D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593013" cy="373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09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Housing Price Example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541338" y="2649538"/>
            <a:ext cx="831373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Times New Roman" charset="0"/>
              </a:rPr>
              <a:t>{House Prices} = {144; 98; 204; 177; 155; 316; 100}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Times New Roman" charset="0"/>
              </a:rPr>
              <a:t>Compute the sample mean:</a:t>
            </a:r>
            <a:endParaRPr lang="en-US" dirty="0">
              <a:latin typeface="Times New Roman" charset="0"/>
            </a:endParaRP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198563" y="3829050"/>
          <a:ext cx="669448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3" imgW="2565796" imgH="394097" progId="Equation.3">
                  <p:embed/>
                </p:oleObj>
              </mc:Choice>
              <mc:Fallback>
                <p:oleObj name="Equation" r:id="rId3" imgW="2565796" imgH="39409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3829050"/>
                        <a:ext cx="669448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2352675" y="5045075"/>
          <a:ext cx="2827338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5" imgW="952500" imgH="368300" progId="Equation.3">
                  <p:embed/>
                </p:oleObj>
              </mc:Choice>
              <mc:Fallback>
                <p:oleObj name="Equation" r:id="rId5" imgW="9525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5045075"/>
                        <a:ext cx="2827338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533400" y="2133600"/>
            <a:ext cx="8313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chemeClr val="accent1"/>
                </a:solidFill>
                <a:latin typeface="Times New Roman" charset="0"/>
              </a:rPr>
              <a:t>All Values Given in Thousands of Dollars</a:t>
            </a:r>
            <a:endParaRPr lang="en-US" sz="2800" dirty="0">
              <a:solidFill>
                <a:schemeClr val="accent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Sample Median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median     is the </a:t>
            </a:r>
            <a:r>
              <a:rPr lang="en-US" b="1" dirty="0"/>
              <a:t>midpoint</a:t>
            </a:r>
            <a:r>
              <a:rPr lang="en-US" dirty="0"/>
              <a:t> of a distribution.</a:t>
            </a:r>
          </a:p>
          <a:p>
            <a:r>
              <a:rPr lang="en-US" dirty="0"/>
              <a:t>It is the number such that half the observations are smaller and the other half are larger.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151596"/>
              </p:ext>
            </p:extLst>
          </p:nvPr>
        </p:nvGraphicFramePr>
        <p:xfrm>
          <a:off x="2755900" y="1981200"/>
          <a:ext cx="368300" cy="51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Equation" r:id="rId3" imgW="127000" imgH="177800" progId="Equation.3">
                  <p:embed/>
                </p:oleObj>
              </mc:Choice>
              <mc:Fallback>
                <p:oleObj name="Equation" r:id="rId3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5900" y="1981200"/>
                        <a:ext cx="368300" cy="515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the Median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2514600"/>
          </a:xfrm>
        </p:spPr>
        <p:txBody>
          <a:bodyPr/>
          <a:lstStyle/>
          <a:p>
            <a:pPr marL="571500" indent="-571500">
              <a:buSzTx/>
              <a:buFont typeface="Times" charset="0"/>
              <a:buAutoNum type="arabicPeriod"/>
            </a:pPr>
            <a:r>
              <a:rPr lang="en-US" dirty="0"/>
              <a:t>Arrange the observations in order from smallest to largest.</a:t>
            </a:r>
          </a:p>
          <a:p>
            <a:pPr marL="571500" indent="-571500">
              <a:buSzTx/>
              <a:buFont typeface="Times" charset="0"/>
              <a:buAutoNum type="arabicPeriod"/>
            </a:pPr>
            <a:r>
              <a:rPr lang="en-US" dirty="0"/>
              <a:t>If </a:t>
            </a:r>
            <a:r>
              <a:rPr lang="en-US" i="1" dirty="0"/>
              <a:t>n</a:t>
            </a:r>
            <a:r>
              <a:rPr lang="en-US" dirty="0"/>
              <a:t> is odd,     is the center observation.</a:t>
            </a:r>
          </a:p>
          <a:p>
            <a:pPr marL="571500" indent="-571500">
              <a:buSzTx/>
              <a:buFont typeface="Times" charset="0"/>
              <a:buAutoNum type="arabicPeriod"/>
            </a:pPr>
            <a:r>
              <a:rPr lang="en-US" dirty="0"/>
              <a:t>If </a:t>
            </a:r>
            <a:r>
              <a:rPr lang="en-US" i="1" dirty="0"/>
              <a:t>n</a:t>
            </a:r>
            <a:r>
              <a:rPr lang="en-US" dirty="0"/>
              <a:t> is even,    is the mean of the two centered observations.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819400" y="2971800"/>
          <a:ext cx="368300" cy="51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2" name="Equation" r:id="rId3" imgW="127000" imgH="177800" progId="Equation.3">
                  <p:embed/>
                </p:oleObj>
              </mc:Choice>
              <mc:Fallback>
                <p:oleObj name="Equation" r:id="rId3" imgW="127000" imgH="1778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2971800"/>
                        <a:ext cx="368300" cy="515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895600" y="3505200"/>
          <a:ext cx="368300" cy="51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3" name="Equation" r:id="rId5" imgW="127000" imgH="177800" progId="Equation.3">
                  <p:embed/>
                </p:oleObj>
              </mc:Choice>
              <mc:Fallback>
                <p:oleObj name="Equation" r:id="rId5" imgW="127000" imgH="1778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3505200"/>
                        <a:ext cx="368300" cy="515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82" y="4554220"/>
            <a:ext cx="8926036" cy="156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03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Housing Price Example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11163" y="1981200"/>
            <a:ext cx="835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Times New Roman" charset="0"/>
              </a:rPr>
              <a:t>	{house prices} = {$144; 98; 204; 177; 155; 316; 100}</a:t>
            </a:r>
            <a:endParaRPr lang="en-US" dirty="0">
              <a:latin typeface="Times New Roman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33400" y="3505200"/>
            <a:ext cx="8305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Times New Roman" charset="0"/>
              </a:rPr>
              <a:t>Ordered:</a:t>
            </a:r>
            <a:r>
              <a:rPr lang="en-US" dirty="0">
                <a:latin typeface="Times New Roman" charset="0"/>
              </a:rPr>
              <a:t>  </a:t>
            </a:r>
          </a:p>
          <a:p>
            <a:pPr algn="ctr">
              <a:spcBef>
                <a:spcPct val="50000"/>
              </a:spcBef>
            </a:pPr>
            <a:r>
              <a:rPr lang="en-US" b="1" dirty="0">
                <a:latin typeface="Times New Roman" charset="0"/>
              </a:rPr>
              <a:t>$98;  100;  144;  155;  177;  204;  316</a:t>
            </a:r>
            <a:endParaRPr lang="en-US" dirty="0">
              <a:latin typeface="Times New Roman" charset="0"/>
            </a:endParaRP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4546600" y="4495800"/>
            <a:ext cx="304800" cy="685800"/>
          </a:xfrm>
          <a:prstGeom prst="up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11163" y="2667000"/>
            <a:ext cx="83518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Times New Roman" charset="0"/>
              </a:rPr>
              <a:t>NOTE: </a:t>
            </a:r>
            <a:r>
              <a:rPr lang="en-US" b="1" i="1">
                <a:latin typeface="Times New Roman" charset="0"/>
              </a:rPr>
              <a:t>n</a:t>
            </a:r>
            <a:r>
              <a:rPr lang="en-US" b="1">
                <a:latin typeface="Times New Roman" charset="0"/>
              </a:rPr>
              <a:t> is </a:t>
            </a:r>
            <a:r>
              <a:rPr lang="en-US" sz="3000" b="1">
                <a:solidFill>
                  <a:schemeClr val="accent1"/>
                </a:solidFill>
                <a:latin typeface="Times New Roman" charset="0"/>
              </a:rPr>
              <a:t>odd</a:t>
            </a:r>
            <a:endParaRPr lang="en-US">
              <a:latin typeface="Times New Roman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22600" y="5181600"/>
            <a:ext cx="3429000" cy="1311275"/>
            <a:chOff x="3022600" y="5181600"/>
            <a:chExt cx="3429000" cy="1311275"/>
          </a:xfrm>
        </p:grpSpPr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3022600" y="5181600"/>
              <a:ext cx="3429000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2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</a:rPr>
                <a:t>Middle Value</a:t>
              </a:r>
            </a:p>
            <a:p>
              <a:pPr algn="ctr">
                <a:spcBef>
                  <a:spcPct val="50000"/>
                </a:spcBef>
              </a:pPr>
              <a:r>
                <a:rPr lang="en-US" sz="32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</a:rPr>
                <a:t>  = 155</a:t>
              </a: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0890326"/>
                </p:ext>
              </p:extLst>
            </p:nvPr>
          </p:nvGraphicFramePr>
          <p:xfrm>
            <a:off x="3886200" y="5943600"/>
            <a:ext cx="368300" cy="515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3" name="Equation" r:id="rId3" imgW="127000" imgH="177800" progId="Equation.3">
                    <p:embed/>
                  </p:oleObj>
                </mc:Choice>
                <mc:Fallback>
                  <p:oleObj name="Equation" r:id="rId3" imgW="1270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86200" y="5943600"/>
                          <a:ext cx="368300" cy="5156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9222" grpId="0" animBg="1"/>
      <p:bldP spid="9223" grpId="0" autoUpdateAnimBg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0080"/>
      </a:accent1>
      <a:accent2>
        <a:srgbClr val="9999CC"/>
      </a:accent2>
      <a:accent3>
        <a:srgbClr val="FFFFFF"/>
      </a:accent3>
      <a:accent4>
        <a:srgbClr val="000000"/>
      </a:accent4>
      <a:accent5>
        <a:srgbClr val="AAAAC0"/>
      </a:accent5>
      <a:accent6>
        <a:srgbClr val="8A8AB9"/>
      </a:accent6>
      <a:hlink>
        <a:srgbClr val="CCCCE6"/>
      </a:hlink>
      <a:folHlink>
        <a:srgbClr val="B2B2B2"/>
      </a:folHlink>
    </a:clrScheme>
    <a:fontScheme name="Pixel">
      <a:majorFont>
        <a:latin typeface="Arial Black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Pixel 1">
        <a:dk1>
          <a:srgbClr val="666699"/>
        </a:dk1>
        <a:lt1>
          <a:srgbClr val="FFFFFF"/>
        </a:lt1>
        <a:dk2>
          <a:srgbClr val="000066"/>
        </a:dk2>
        <a:lt2>
          <a:srgbClr val="FFFFFF"/>
        </a:lt2>
        <a:accent1>
          <a:srgbClr val="0066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2DE7"/>
        </a:accent6>
        <a:hlink>
          <a:srgbClr val="0000C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0000"/>
        </a:dk1>
        <a:lt1>
          <a:srgbClr val="FFFFFF"/>
        </a:lt1>
        <a:dk2>
          <a:srgbClr val="334B49"/>
        </a:dk2>
        <a:lt2>
          <a:srgbClr val="FFFFFF"/>
        </a:lt2>
        <a:accent1>
          <a:srgbClr val="009999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ACACA"/>
        </a:accent5>
        <a:accent6>
          <a:srgbClr val="007373"/>
        </a:accent6>
        <a:hlink>
          <a:srgbClr val="006666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9900"/>
        </a:accent1>
        <a:accent2>
          <a:srgbClr val="FCB138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4A032"/>
        </a:accent6>
        <a:hlink>
          <a:srgbClr val="FCC66E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440044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B0AAB0"/>
        </a:accent5>
        <a:accent6>
          <a:srgbClr val="6D0466"/>
        </a:accent6>
        <a:hlink>
          <a:srgbClr val="9F839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5">
        <a:dk1>
          <a:srgbClr val="000000"/>
        </a:dk1>
        <a:lt1>
          <a:srgbClr val="FFFFFF"/>
        </a:lt1>
        <a:dk2>
          <a:srgbClr val="FFFFFF"/>
        </a:dk2>
        <a:lt2>
          <a:srgbClr val="666699"/>
        </a:lt2>
        <a:accent1>
          <a:srgbClr val="779F92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BDCDC7"/>
        </a:accent5>
        <a:accent6>
          <a:srgbClr val="8EB0C3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6">
        <a:dk1>
          <a:srgbClr val="6A0000"/>
        </a:dk1>
        <a:lt1>
          <a:srgbClr val="FFFFFF"/>
        </a:lt1>
        <a:dk2>
          <a:srgbClr val="FFFFFF"/>
        </a:dk2>
        <a:lt2>
          <a:srgbClr val="666699"/>
        </a:lt2>
        <a:accent1>
          <a:srgbClr val="CC3300"/>
        </a:accent1>
        <a:accent2>
          <a:srgbClr val="CC6600"/>
        </a:accent2>
        <a:accent3>
          <a:srgbClr val="FFFFFF"/>
        </a:accent3>
        <a:accent4>
          <a:srgbClr val="590000"/>
        </a:accent4>
        <a:accent5>
          <a:srgbClr val="E2ADAA"/>
        </a:accent5>
        <a:accent6>
          <a:srgbClr val="B95C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7">
        <a:dk1>
          <a:srgbClr val="4F4F77"/>
        </a:dk1>
        <a:lt1>
          <a:srgbClr val="FFFFFF"/>
        </a:lt1>
        <a:dk2>
          <a:srgbClr val="4A7911"/>
        </a:dk2>
        <a:lt2>
          <a:srgbClr val="FFFFFF"/>
        </a:lt2>
        <a:accent1>
          <a:srgbClr val="336600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ADB8AA"/>
        </a:accent5>
        <a:accent6>
          <a:srgbClr val="5C8A00"/>
        </a:accent6>
        <a:hlink>
          <a:srgbClr val="99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FFFFFF"/>
        </a:dk2>
        <a:lt2>
          <a:srgbClr val="4F4F77"/>
        </a:lt2>
        <a:accent1>
          <a:srgbClr val="3366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ADB8AA"/>
        </a:accent5>
        <a:accent6>
          <a:srgbClr val="5C8A00"/>
        </a:accent6>
        <a:hlink>
          <a:srgbClr val="99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8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8080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0C0"/>
        </a:accent5>
        <a:accent6>
          <a:srgbClr val="008A8A"/>
        </a:accent6>
        <a:hlink>
          <a:srgbClr val="70CAC6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10">
        <a:dk1>
          <a:srgbClr val="4F4F77"/>
        </a:dk1>
        <a:lt1>
          <a:srgbClr val="FFFFFF"/>
        </a:lt1>
        <a:dk2>
          <a:srgbClr val="330000"/>
        </a:dk2>
        <a:lt2>
          <a:srgbClr val="FFFFFF"/>
        </a:lt2>
        <a:accent1>
          <a:srgbClr val="822504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C1ACAA"/>
        </a:accent5>
        <a:accent6>
          <a:srgbClr val="8F2505"/>
        </a:accent6>
        <a:hlink>
          <a:srgbClr val="7C0704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11">
        <a:dk1>
          <a:srgbClr val="333333"/>
        </a:dk1>
        <a:lt1>
          <a:srgbClr val="FFFFFF"/>
        </a:lt1>
        <a:dk2>
          <a:srgbClr val="333399"/>
        </a:dk2>
        <a:lt2>
          <a:srgbClr val="FFFFFF"/>
        </a:lt2>
        <a:accent1>
          <a:srgbClr val="006699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B8CA"/>
        </a:accent5>
        <a:accent6>
          <a:srgbClr val="02799E"/>
        </a:accent6>
        <a:hlink>
          <a:srgbClr val="6699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0080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AAAC0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X:Templates:Presentations:Designs:Pixel</Template>
  <TotalTime>886</TotalTime>
  <Words>730</Words>
  <Application>Microsoft Office PowerPoint</Application>
  <PresentationFormat>On-screen Show (4:3)</PresentationFormat>
  <Paragraphs>113</Paragraphs>
  <Slides>25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ＭＳ Ｐゴシック</vt:lpstr>
      <vt:lpstr>Arial</vt:lpstr>
      <vt:lpstr>Arial Black</vt:lpstr>
      <vt:lpstr>Times</vt:lpstr>
      <vt:lpstr>Times New Roman</vt:lpstr>
      <vt:lpstr>Wingdings</vt:lpstr>
      <vt:lpstr>Pixel</vt:lpstr>
      <vt:lpstr>Equation</vt:lpstr>
      <vt:lpstr>Bitmap Image</vt:lpstr>
      <vt:lpstr>Measures of Location</vt:lpstr>
      <vt:lpstr>Location and Variability</vt:lpstr>
      <vt:lpstr>Measures of Center</vt:lpstr>
      <vt:lpstr>The Sample Mean</vt:lpstr>
      <vt:lpstr>The Mean as Balance Point</vt:lpstr>
      <vt:lpstr>Housing Price Example</vt:lpstr>
      <vt:lpstr>The Sample Median</vt:lpstr>
      <vt:lpstr>Calculating the Median</vt:lpstr>
      <vt:lpstr>Housing Price Example</vt:lpstr>
      <vt:lpstr>Another Housing Price Example</vt:lpstr>
      <vt:lpstr>Example2 (using formula)</vt:lpstr>
      <vt:lpstr>Example2 (using formula)</vt:lpstr>
      <vt:lpstr>Example3(using formula)</vt:lpstr>
      <vt:lpstr>Population Analogues</vt:lpstr>
      <vt:lpstr>Mean vs. Median</vt:lpstr>
      <vt:lpstr>Skewness</vt:lpstr>
      <vt:lpstr>Trimmed Means</vt:lpstr>
      <vt:lpstr>Example</vt:lpstr>
      <vt:lpstr>Quartiles</vt:lpstr>
      <vt:lpstr>Calculating Quartiles</vt:lpstr>
      <vt:lpstr>The Five-Number Summary</vt:lpstr>
      <vt:lpstr>Example: Quartiles</vt:lpstr>
      <vt:lpstr>Location for Qualitative Data</vt:lpstr>
      <vt:lpstr>Example</vt:lpstr>
      <vt:lpstr>Example</vt:lpstr>
    </vt:vector>
  </TitlesOfParts>
  <Company>FSU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Summarizing Data Numerically</dc:title>
  <dc:creator>Leif Ellingson</dc:creator>
  <cp:lastModifiedBy>Belhad, Ahmed</cp:lastModifiedBy>
  <cp:revision>37</cp:revision>
  <dcterms:created xsi:type="dcterms:W3CDTF">2009-12-16T19:56:54Z</dcterms:created>
  <dcterms:modified xsi:type="dcterms:W3CDTF">2017-09-12T14:55:12Z</dcterms:modified>
</cp:coreProperties>
</file>