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7"/>
  </p:notesMasterIdLst>
  <p:sldIdLst>
    <p:sldId id="266" r:id="rId2"/>
    <p:sldId id="256" r:id="rId3"/>
    <p:sldId id="267" r:id="rId4"/>
    <p:sldId id="283" r:id="rId5"/>
    <p:sldId id="284" r:id="rId6"/>
    <p:sldId id="285" r:id="rId7"/>
    <p:sldId id="276" r:id="rId8"/>
    <p:sldId id="277" r:id="rId9"/>
    <p:sldId id="286" r:id="rId10"/>
    <p:sldId id="278" r:id="rId11"/>
    <p:sldId id="281" r:id="rId12"/>
    <p:sldId id="279" r:id="rId13"/>
    <p:sldId id="287" r:id="rId14"/>
    <p:sldId id="288" r:id="rId15"/>
    <p:sldId id="269" r:id="rId16"/>
    <p:sldId id="270" r:id="rId17"/>
    <p:sldId id="271" r:id="rId18"/>
    <p:sldId id="272" r:id="rId19"/>
    <p:sldId id="273" r:id="rId20"/>
    <p:sldId id="274" r:id="rId21"/>
    <p:sldId id="282" r:id="rId22"/>
    <p:sldId id="289" r:id="rId23"/>
    <p:sldId id="290" r:id="rId24"/>
    <p:sldId id="291" r:id="rId25"/>
    <p:sldId id="280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105" d="100"/>
          <a:sy n="105" d="100"/>
        </p:scale>
        <p:origin x="67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8770AB1-91FA-A74E-AC48-32EC7CB8C4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832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6E9AFE-9FCB-5C4F-8013-16689C9A48BE}" type="slidenum">
              <a:rPr lang="en-US"/>
              <a:pPr/>
              <a:t>1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means are the same, but the spreads are  very different.</a:t>
            </a:r>
          </a:p>
        </p:txBody>
      </p:sp>
    </p:spTree>
    <p:extLst>
      <p:ext uri="{BB962C8B-B14F-4D97-AF65-F5344CB8AC3E}">
        <p14:creationId xmlns:p14="http://schemas.microsoft.com/office/powerpoint/2010/main" val="3266936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70AB1-91FA-A74E-AC48-32EC7CB8C4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31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70AB1-91FA-A74E-AC48-32EC7CB8C46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09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70AB1-91FA-A74E-AC48-32EC7CB8C46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7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70AB1-91FA-A74E-AC48-32EC7CB8C46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37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70AB1-91FA-A74E-AC48-32EC7CB8C46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51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160E35-E232-8B4B-8B9D-6C3E59592415}" type="slidenum">
              <a:rPr lang="en-US"/>
              <a:pPr/>
              <a:t>15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 will be an example of this in a few slides.</a:t>
            </a:r>
          </a:p>
        </p:txBody>
      </p:sp>
    </p:spTree>
    <p:extLst>
      <p:ext uri="{BB962C8B-B14F-4D97-AF65-F5344CB8AC3E}">
        <p14:creationId xmlns:p14="http://schemas.microsoft.com/office/powerpoint/2010/main" val="98719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70AB1-91FA-A74E-AC48-32EC7CB8C46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40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70AB1-91FA-A74E-AC48-32EC7CB8C46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79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70AB1-91FA-A74E-AC48-32EC7CB8C46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05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70AB1-91FA-A74E-AC48-32EC7CB8C46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32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70AB1-91FA-A74E-AC48-32EC7CB8C4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64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5D8329-EA26-F64F-8277-6CC114C143D9}" type="slidenum">
              <a:rPr lang="en-US"/>
              <a:pPr/>
              <a:t>20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Mention the (not) optional section in the book about using IQR to check for suspected outliers.</a:t>
            </a:r>
          </a:p>
        </p:txBody>
      </p:sp>
    </p:spTree>
    <p:extLst>
      <p:ext uri="{BB962C8B-B14F-4D97-AF65-F5344CB8AC3E}">
        <p14:creationId xmlns:p14="http://schemas.microsoft.com/office/powerpoint/2010/main" val="32626691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70AB1-91FA-A74E-AC48-32EC7CB8C46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40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70AB1-91FA-A74E-AC48-32EC7CB8C46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64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70AB1-91FA-A74E-AC48-32EC7CB8C4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3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70AB1-91FA-A74E-AC48-32EC7CB8C4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15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70AB1-91FA-A74E-AC48-32EC7CB8C4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78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70AB1-91FA-A74E-AC48-32EC7CB8C4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77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70AB1-91FA-A74E-AC48-32EC7CB8C4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70AB1-91FA-A74E-AC48-32EC7CB8C4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56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70AB1-91FA-A74E-AC48-32EC7CB8C4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83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5701-3257-5045-B5F1-FECB1C7618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3591-D425-5745-8BCE-5DD04A1495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C305-C233-D840-BED9-EC7CE9F04A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81170-1D43-DE4B-BCA6-216B06DEC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359F-2D11-5E40-B14B-4832EBBD0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DE1B-6348-6046-B1A9-9AE819414E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4557-6EE6-EE40-AE03-C31E0EF2B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A73E-1AB8-D74F-B984-EDA5ADF181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944F-EBBC-764C-A6E3-FC8872A732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8C00-74E6-284B-AB13-8B79C0997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B7ED-888B-EF49-962F-87BC353163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6299-2075-C242-8F87-0C47BEA24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EA6CDE1B-6348-6046-B1A9-9AE819414E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 descr="Pink tissue paper"/>
          <p:cNvSpPr txBox="1">
            <a:spLocks noChangeArrowheads="1"/>
          </p:cNvSpPr>
          <p:nvPr/>
        </p:nvSpPr>
        <p:spPr bwMode="auto">
          <a:xfrm>
            <a:off x="3581400" y="2058988"/>
            <a:ext cx="53340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n-US" b="1">
                <a:solidFill>
                  <a:srgbClr val="000000"/>
                </a:solidFill>
                <a:latin typeface="Arial" charset="0"/>
              </a:rPr>
              <a:t>Big Bank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 (wait times):</a:t>
            </a:r>
          </a:p>
          <a:p>
            <a:pPr eaLnBrk="1" hangingPunct="1"/>
            <a:r>
              <a:rPr lang="en-US">
                <a:solidFill>
                  <a:srgbClr val="000000"/>
                </a:solidFill>
                <a:latin typeface="Arial" charset="0"/>
              </a:rPr>
              <a:t>4.1	5.2	5.6	6.2	6.7	7.2 7.7	7.7	8.5	9.3	11.0</a:t>
            </a:r>
          </a:p>
          <a:p>
            <a:pPr eaLnBrk="1" hangingPunct="1"/>
            <a:endParaRPr lang="en-US">
              <a:solidFill>
                <a:srgbClr val="000000"/>
              </a:solidFill>
              <a:latin typeface="Arial" charset="0"/>
            </a:endParaRPr>
          </a:p>
          <a:p>
            <a:pPr eaLnBrk="1" hangingPunct="1"/>
            <a:endParaRPr lang="en-US">
              <a:solidFill>
                <a:srgbClr val="000000"/>
              </a:solidFill>
              <a:latin typeface="Arial" charset="0"/>
            </a:endParaRPr>
          </a:p>
          <a:p>
            <a:pPr eaLnBrk="1" hangingPunct="1"/>
            <a:endParaRPr lang="en-US">
              <a:solidFill>
                <a:srgbClr val="000000"/>
              </a:solidFill>
              <a:latin typeface="Arial" charset="0"/>
            </a:endParaRPr>
          </a:p>
          <a:p>
            <a:pPr eaLnBrk="1" hangingPunct="1"/>
            <a:endParaRPr lang="en-US">
              <a:solidFill>
                <a:srgbClr val="000000"/>
              </a:solidFill>
              <a:latin typeface="Arial" charset="0"/>
            </a:endParaRPr>
          </a:p>
          <a:p>
            <a:pPr eaLnBrk="1" hangingPunct="1"/>
            <a:endParaRPr lang="en-US">
              <a:solidFill>
                <a:srgbClr val="000000"/>
              </a:solidFill>
              <a:latin typeface="Arial" charset="0"/>
            </a:endParaRPr>
          </a:p>
          <a:p>
            <a:pPr eaLnBrk="1" hangingPunct="1"/>
            <a:r>
              <a:rPr lang="en-US" b="1">
                <a:solidFill>
                  <a:srgbClr val="000000"/>
                </a:solidFill>
                <a:latin typeface="Arial" charset="0"/>
              </a:rPr>
              <a:t>Best Bank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 (wait times):</a:t>
            </a:r>
          </a:p>
          <a:p>
            <a:pPr eaLnBrk="1" hangingPunct="1"/>
            <a:r>
              <a:rPr lang="en-US">
                <a:solidFill>
                  <a:srgbClr val="000000"/>
                </a:solidFill>
                <a:latin typeface="Arial" charset="0"/>
              </a:rPr>
              <a:t>6.6	6.7	6.7	6.9	7.1	7.2 7.3	7.4	7.7	7.8	7.8</a:t>
            </a:r>
          </a:p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16388" name="Picture 4" descr="F06_0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2924175" cy="52371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Importance of Spread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 Facts About s</a:t>
            </a:r>
            <a:r>
              <a:rPr lang="en-US" baseline="30000"/>
              <a:t>2</a:t>
            </a:r>
            <a:r>
              <a:rPr lang="en-US"/>
              <a:t> and 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4582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Both variance and standard deviation will </a:t>
            </a:r>
            <a:r>
              <a:rPr lang="en-US" b="1"/>
              <a:t>ALWAYS</a:t>
            </a:r>
            <a:r>
              <a:rPr lang="en-US"/>
              <a:t> be non-negative values.</a:t>
            </a:r>
          </a:p>
          <a:p>
            <a:pPr lvl="1">
              <a:lnSpc>
                <a:spcPct val="90000"/>
              </a:lnSpc>
            </a:pPr>
            <a:r>
              <a:rPr lang="en-US"/>
              <a:t>s=0 means that all observations have the same value.</a:t>
            </a:r>
          </a:p>
          <a:p>
            <a:pPr>
              <a:lnSpc>
                <a:spcPct val="90000"/>
              </a:lnSpc>
            </a:pPr>
            <a:r>
              <a:rPr lang="en-US"/>
              <a:t>The units of </a:t>
            </a:r>
            <a:r>
              <a:rPr lang="en-US" b="1"/>
              <a:t>variance</a:t>
            </a:r>
            <a:r>
              <a:rPr lang="en-US"/>
              <a:t> are the square of the units of the data.</a:t>
            </a:r>
          </a:p>
          <a:p>
            <a:pPr>
              <a:lnSpc>
                <a:spcPct val="90000"/>
              </a:lnSpc>
            </a:pPr>
            <a:r>
              <a:rPr lang="en-US"/>
              <a:t>The units of </a:t>
            </a:r>
            <a:r>
              <a:rPr lang="en-US" b="1"/>
              <a:t>standard deviation</a:t>
            </a:r>
            <a:r>
              <a:rPr lang="en-US"/>
              <a:t> are the units of the data.</a:t>
            </a:r>
          </a:p>
          <a:p>
            <a:pPr>
              <a:lnSpc>
                <a:spcPct val="90000"/>
              </a:lnSpc>
            </a:pPr>
            <a:r>
              <a:rPr lang="en-US"/>
              <a:t>Both are </a:t>
            </a:r>
            <a:r>
              <a:rPr lang="en-US" b="1"/>
              <a:t>HEAVILY</a:t>
            </a:r>
            <a:r>
              <a:rPr lang="en-US"/>
              <a:t> affected by outliers.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dirty="0"/>
              <a:t>,…, 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 be a sample and </a:t>
            </a:r>
            <a:r>
              <a:rPr lang="en-US" i="1" dirty="0"/>
              <a:t>c</a:t>
            </a:r>
            <a:r>
              <a:rPr lang="en-US" dirty="0"/>
              <a:t> be a non-zero constant.</a:t>
            </a:r>
          </a:p>
          <a:p>
            <a:r>
              <a:rPr lang="en-US" dirty="0"/>
              <a:t>If </a:t>
            </a:r>
            <a:r>
              <a:rPr lang="en-US" i="1" dirty="0"/>
              <a:t>y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 x</a:t>
            </a:r>
            <a:r>
              <a:rPr lang="en-US" i="1" baseline="-25000" dirty="0"/>
              <a:t>1</a:t>
            </a:r>
            <a:r>
              <a:rPr lang="en-US" i="1" dirty="0"/>
              <a:t>+c, …, </a:t>
            </a:r>
            <a:r>
              <a:rPr lang="en-US" i="1" dirty="0" err="1"/>
              <a:t>y</a:t>
            </a:r>
            <a:r>
              <a:rPr lang="en-US" i="1" baseline="-25000" dirty="0" err="1"/>
              <a:t>n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 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i="1" dirty="0" err="1"/>
              <a:t>+c</a:t>
            </a:r>
            <a:r>
              <a:rPr lang="en-US" dirty="0"/>
              <a:t>, then </a:t>
            </a:r>
            <a:r>
              <a:rPr lang="en-US" i="1" dirty="0" err="1"/>
              <a:t>s</a:t>
            </a:r>
            <a:r>
              <a:rPr lang="en-US" i="1" baseline="-25000" dirty="0" err="1"/>
              <a:t>y</a:t>
            </a:r>
            <a:r>
              <a:rPr lang="en-US" i="1" dirty="0"/>
              <a:t>=</a:t>
            </a:r>
            <a:r>
              <a:rPr lang="en-US" i="1" dirty="0" err="1"/>
              <a:t>s</a:t>
            </a:r>
            <a:r>
              <a:rPr lang="en-US" i="1" baseline="-25000" dirty="0" err="1"/>
              <a:t>x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i="1" dirty="0"/>
              <a:t>y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 cx</a:t>
            </a:r>
            <a:r>
              <a:rPr lang="en-US" i="1" baseline="-25000" dirty="0"/>
              <a:t>1</a:t>
            </a:r>
            <a:r>
              <a:rPr lang="en-US" i="1" dirty="0"/>
              <a:t>, …, </a:t>
            </a:r>
            <a:r>
              <a:rPr lang="en-US" i="1" dirty="0" err="1"/>
              <a:t>y</a:t>
            </a:r>
            <a:r>
              <a:rPr lang="en-US" i="1" baseline="-25000" dirty="0" err="1"/>
              <a:t>n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 </a:t>
            </a:r>
            <a:r>
              <a:rPr lang="en-US" i="1" dirty="0" err="1"/>
              <a:t>cx</a:t>
            </a:r>
            <a:r>
              <a:rPr lang="en-US" i="1" baseline="-25000" dirty="0" err="1"/>
              <a:t>n</a:t>
            </a:r>
            <a:r>
              <a:rPr lang="en-US" dirty="0"/>
              <a:t>, then </a:t>
            </a:r>
            <a:r>
              <a:rPr lang="en-US" i="1" dirty="0" err="1"/>
              <a:t>s</a:t>
            </a:r>
            <a:r>
              <a:rPr lang="en-US" i="1" baseline="-25000" dirty="0" err="1"/>
              <a:t>y</a:t>
            </a:r>
            <a:r>
              <a:rPr lang="en-US" i="1" dirty="0"/>
              <a:t>=</a:t>
            </a:r>
            <a:r>
              <a:rPr lang="en-US" dirty="0"/>
              <a:t>|</a:t>
            </a:r>
            <a:r>
              <a:rPr lang="en-US" i="1" dirty="0" err="1"/>
              <a:t>c</a:t>
            </a:r>
            <a:r>
              <a:rPr lang="en-US" dirty="0" err="1"/>
              <a:t>|</a:t>
            </a:r>
            <a:r>
              <a:rPr lang="en-US" i="1" dirty="0" err="1"/>
              <a:t>s</a:t>
            </a:r>
            <a:r>
              <a:rPr lang="en-US" i="1" baseline="-25000" dirty="0" err="1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1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1854200" y="1679575"/>
            <a:ext cx="1096963" cy="3013075"/>
            <a:chOff x="1125" y="1062"/>
            <a:chExt cx="691" cy="1898"/>
          </a:xfrm>
          <a:solidFill>
            <a:srgbClr val="FFFFFF"/>
          </a:solidFill>
        </p:grpSpPr>
        <p:grpSp>
          <p:nvGrpSpPr>
            <p:cNvPr id="35844" name="Group 4"/>
            <p:cNvGrpSpPr>
              <a:grpSpLocks/>
            </p:cNvGrpSpPr>
            <p:nvPr/>
          </p:nvGrpSpPr>
          <p:grpSpPr bwMode="auto">
            <a:xfrm>
              <a:off x="1125" y="1062"/>
              <a:ext cx="691" cy="1898"/>
              <a:chOff x="1125" y="1062"/>
              <a:chExt cx="691" cy="1898"/>
            </a:xfrm>
            <a:grpFill/>
          </p:grpSpPr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127" y="1062"/>
                <a:ext cx="689" cy="189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6" name="Rectangle 6"/>
              <p:cNvSpPr>
                <a:spLocks noChangeArrowheads="1"/>
              </p:cNvSpPr>
              <p:nvPr/>
            </p:nvSpPr>
            <p:spPr bwMode="auto">
              <a:xfrm>
                <a:off x="1125" y="1360"/>
                <a:ext cx="689" cy="159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35847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" y="1435"/>
              <a:ext cx="544" cy="140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35848" name="Text Box 8"/>
            <p:cNvSpPr txBox="1">
              <a:spLocks noChangeArrowheads="1"/>
            </p:cNvSpPr>
            <p:nvPr/>
          </p:nvSpPr>
          <p:spPr bwMode="auto">
            <a:xfrm>
              <a:off x="1378" y="1062"/>
              <a:ext cx="212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>
                  <a:latin typeface="Times New Roman" charset="0"/>
                </a:rPr>
                <a:t>x</a:t>
              </a:r>
              <a:endParaRPr lang="en-US">
                <a:latin typeface="Times New Roman" charset="0"/>
              </a:endParaRPr>
            </a:p>
          </p:txBody>
        </p:sp>
      </p:grpSp>
      <p:grpSp>
        <p:nvGrpSpPr>
          <p:cNvPr id="35855" name="Group 15"/>
          <p:cNvGrpSpPr>
            <a:grpSpLocks/>
          </p:cNvGrpSpPr>
          <p:nvPr/>
        </p:nvGrpSpPr>
        <p:grpSpPr bwMode="auto">
          <a:xfrm>
            <a:off x="3371850" y="1677988"/>
            <a:ext cx="1096963" cy="3014662"/>
            <a:chOff x="2073" y="1084"/>
            <a:chExt cx="691" cy="1899"/>
          </a:xfrm>
          <a:solidFill>
            <a:srgbClr val="FFFFFF"/>
          </a:solidFill>
        </p:grpSpPr>
        <p:grpSp>
          <p:nvGrpSpPr>
            <p:cNvPr id="35856" name="Group 16"/>
            <p:cNvGrpSpPr>
              <a:grpSpLocks/>
            </p:cNvGrpSpPr>
            <p:nvPr/>
          </p:nvGrpSpPr>
          <p:grpSpPr bwMode="auto">
            <a:xfrm>
              <a:off x="2073" y="1085"/>
              <a:ext cx="691" cy="1898"/>
              <a:chOff x="1125" y="1062"/>
              <a:chExt cx="691" cy="1898"/>
            </a:xfrm>
            <a:grpFill/>
          </p:grpSpPr>
          <p:sp>
            <p:nvSpPr>
              <p:cNvPr id="35857" name="Rectangle 17"/>
              <p:cNvSpPr>
                <a:spLocks noChangeArrowheads="1"/>
              </p:cNvSpPr>
              <p:nvPr/>
            </p:nvSpPr>
            <p:spPr bwMode="auto">
              <a:xfrm>
                <a:off x="1127" y="1062"/>
                <a:ext cx="689" cy="189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58" name="Rectangle 18"/>
              <p:cNvSpPr>
                <a:spLocks noChangeArrowheads="1"/>
              </p:cNvSpPr>
              <p:nvPr/>
            </p:nvSpPr>
            <p:spPr bwMode="auto">
              <a:xfrm>
                <a:off x="1125" y="1360"/>
                <a:ext cx="689" cy="159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59" name="Group 19"/>
            <p:cNvGrpSpPr>
              <a:grpSpLocks/>
            </p:cNvGrpSpPr>
            <p:nvPr/>
          </p:nvGrpSpPr>
          <p:grpSpPr bwMode="auto">
            <a:xfrm>
              <a:off x="2196" y="1084"/>
              <a:ext cx="446" cy="288"/>
              <a:chOff x="3299" y="1611"/>
              <a:chExt cx="446" cy="288"/>
            </a:xfrm>
            <a:grpFill/>
          </p:grpSpPr>
          <p:sp>
            <p:nvSpPr>
              <p:cNvPr id="35860" name="Text Box 20"/>
              <p:cNvSpPr txBox="1">
                <a:spLocks noChangeArrowheads="1"/>
              </p:cNvSpPr>
              <p:nvPr/>
            </p:nvSpPr>
            <p:spPr bwMode="auto">
              <a:xfrm>
                <a:off x="3299" y="1611"/>
                <a:ext cx="446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Times New Roman" charset="0"/>
                  </a:rPr>
                  <a:t>x - x</a:t>
                </a:r>
                <a:endParaRPr lang="en-US">
                  <a:latin typeface="Times New Roman" charset="0"/>
                </a:endParaRPr>
              </a:p>
            </p:txBody>
          </p:sp>
          <p:sp>
            <p:nvSpPr>
              <p:cNvPr id="35861" name="Line 21"/>
              <p:cNvSpPr>
                <a:spLocks noChangeShapeType="1"/>
              </p:cNvSpPr>
              <p:nvPr/>
            </p:nvSpPr>
            <p:spPr bwMode="auto">
              <a:xfrm>
                <a:off x="3592" y="1703"/>
                <a:ext cx="106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pic>
        <p:nvPicPr>
          <p:cNvPr id="35862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8" y="2284413"/>
            <a:ext cx="1184275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35863" name="Group 23"/>
          <p:cNvGrpSpPr>
            <a:grpSpLocks/>
          </p:cNvGrpSpPr>
          <p:nvPr/>
        </p:nvGrpSpPr>
        <p:grpSpPr bwMode="auto">
          <a:xfrm>
            <a:off x="4802188" y="1676400"/>
            <a:ext cx="1914525" cy="3022600"/>
            <a:chOff x="2982" y="1035"/>
            <a:chExt cx="1206" cy="1904"/>
          </a:xfrm>
          <a:solidFill>
            <a:srgbClr val="FFFFFF"/>
          </a:solidFill>
        </p:grpSpPr>
        <p:sp>
          <p:nvSpPr>
            <p:cNvPr id="35864" name="Rectangle 24"/>
            <p:cNvSpPr>
              <a:spLocks noChangeArrowheads="1"/>
            </p:cNvSpPr>
            <p:nvPr/>
          </p:nvSpPr>
          <p:spPr bwMode="auto">
            <a:xfrm>
              <a:off x="2982" y="1035"/>
              <a:ext cx="1204" cy="189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5" name="Rectangle 25"/>
            <p:cNvSpPr>
              <a:spLocks noChangeArrowheads="1"/>
            </p:cNvSpPr>
            <p:nvPr/>
          </p:nvSpPr>
          <p:spPr bwMode="auto">
            <a:xfrm>
              <a:off x="2984" y="1341"/>
              <a:ext cx="1204" cy="159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866" name="Group 26"/>
            <p:cNvGrpSpPr>
              <a:grpSpLocks/>
            </p:cNvGrpSpPr>
            <p:nvPr/>
          </p:nvGrpSpPr>
          <p:grpSpPr bwMode="auto">
            <a:xfrm>
              <a:off x="3265" y="1042"/>
              <a:ext cx="638" cy="288"/>
              <a:chOff x="2983" y="1042"/>
              <a:chExt cx="638" cy="288"/>
            </a:xfrm>
            <a:grpFill/>
          </p:grpSpPr>
          <p:sp>
            <p:nvSpPr>
              <p:cNvPr id="35867" name="Text Box 27"/>
              <p:cNvSpPr txBox="1">
                <a:spLocks noChangeArrowheads="1"/>
              </p:cNvSpPr>
              <p:nvPr/>
            </p:nvSpPr>
            <p:spPr bwMode="auto">
              <a:xfrm>
                <a:off x="2983" y="1042"/>
                <a:ext cx="638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imes New Roman" charset="0"/>
                  </a:rPr>
                  <a:t>(</a:t>
                </a:r>
                <a:r>
                  <a:rPr lang="en-US" i="1">
                    <a:latin typeface="Times New Roman" charset="0"/>
                  </a:rPr>
                  <a:t>x - x</a:t>
                </a:r>
                <a:r>
                  <a:rPr lang="en-US">
                    <a:latin typeface="Times New Roman" charset="0"/>
                  </a:rPr>
                  <a:t>)</a:t>
                </a:r>
                <a:r>
                  <a:rPr lang="en-US" baseline="30000">
                    <a:latin typeface="Times New Roman" charset="0"/>
                  </a:rPr>
                  <a:t>2</a:t>
                </a:r>
                <a:endParaRPr lang="en-US">
                  <a:latin typeface="Times New Roman" charset="0"/>
                </a:endParaRPr>
              </a:p>
            </p:txBody>
          </p:sp>
          <p:sp>
            <p:nvSpPr>
              <p:cNvPr id="35868" name="Line 28"/>
              <p:cNvSpPr>
                <a:spLocks noChangeShapeType="1"/>
              </p:cNvSpPr>
              <p:nvPr/>
            </p:nvSpPr>
            <p:spPr bwMode="auto">
              <a:xfrm>
                <a:off x="3340" y="1134"/>
                <a:ext cx="106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pic>
        <p:nvPicPr>
          <p:cNvPr id="35869" name="Picture 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838" y="2286000"/>
            <a:ext cx="17653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35870" name="Group 30"/>
          <p:cNvGrpSpPr>
            <a:grpSpLocks/>
          </p:cNvGrpSpPr>
          <p:nvPr/>
        </p:nvGrpSpPr>
        <p:grpSpPr bwMode="auto">
          <a:xfrm>
            <a:off x="4445000" y="4808538"/>
            <a:ext cx="2497138" cy="457200"/>
            <a:chOff x="2871" y="3032"/>
            <a:chExt cx="1467" cy="288"/>
          </a:xfrm>
          <a:solidFill>
            <a:srgbClr val="FFFFFF"/>
          </a:solidFill>
        </p:grpSpPr>
        <p:sp>
          <p:nvSpPr>
            <p:cNvPr id="35871" name="Rectangle 31"/>
            <p:cNvSpPr>
              <a:spLocks noChangeArrowheads="1"/>
            </p:cNvSpPr>
            <p:nvPr/>
          </p:nvSpPr>
          <p:spPr bwMode="auto">
            <a:xfrm>
              <a:off x="2886" y="3040"/>
              <a:ext cx="1387" cy="26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2" name="Text Box 32"/>
            <p:cNvSpPr txBox="1">
              <a:spLocks noChangeArrowheads="1"/>
            </p:cNvSpPr>
            <p:nvPr/>
          </p:nvSpPr>
          <p:spPr bwMode="auto">
            <a:xfrm>
              <a:off x="2871" y="3032"/>
              <a:ext cx="1467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Sum = </a:t>
              </a:r>
              <a:r>
                <a:rPr lang="en-US">
                  <a:latin typeface="Arial" charset="0"/>
                </a:rPr>
                <a:t>602833.5</a:t>
              </a:r>
              <a:endParaRPr lang="en-US">
                <a:latin typeface="Times New Roman" charset="0"/>
              </a:endParaRPr>
            </a:p>
          </p:txBody>
        </p:sp>
      </p:grpSp>
      <p:grpSp>
        <p:nvGrpSpPr>
          <p:cNvPr id="35873" name="Group 33"/>
          <p:cNvGrpSpPr>
            <a:grpSpLocks/>
          </p:cNvGrpSpPr>
          <p:nvPr/>
        </p:nvGrpSpPr>
        <p:grpSpPr bwMode="auto">
          <a:xfrm>
            <a:off x="3686175" y="5400675"/>
            <a:ext cx="4619625" cy="481013"/>
            <a:chOff x="2279" y="3397"/>
            <a:chExt cx="2910" cy="303"/>
          </a:xfrm>
          <a:solidFill>
            <a:srgbClr val="FFFFFF"/>
          </a:solidFill>
        </p:grpSpPr>
        <p:sp>
          <p:nvSpPr>
            <p:cNvPr id="35874" name="Rectangle 34"/>
            <p:cNvSpPr>
              <a:spLocks noChangeArrowheads="1"/>
            </p:cNvSpPr>
            <p:nvPr/>
          </p:nvSpPr>
          <p:spPr bwMode="auto">
            <a:xfrm>
              <a:off x="2279" y="3397"/>
              <a:ext cx="2821" cy="2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5" name="Text Box 35"/>
            <p:cNvSpPr txBox="1">
              <a:spLocks noChangeArrowheads="1"/>
            </p:cNvSpPr>
            <p:nvPr/>
          </p:nvSpPr>
          <p:spPr bwMode="auto">
            <a:xfrm>
              <a:off x="2295" y="3404"/>
              <a:ext cx="2894" cy="29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s</a:t>
              </a:r>
              <a:r>
                <a:rPr lang="en-US" baseline="30000">
                  <a:latin typeface="Arial" charset="0"/>
                </a:rPr>
                <a:t>2</a:t>
              </a:r>
              <a:r>
                <a:rPr lang="en-US">
                  <a:latin typeface="Arial" charset="0"/>
                </a:rPr>
                <a:t> = 602833.5/ (6-1) = 120566.7</a:t>
              </a:r>
              <a:endParaRPr lang="en-US">
                <a:latin typeface="Times New Roman" charset="0"/>
              </a:endParaRPr>
            </a:p>
          </p:txBody>
        </p:sp>
      </p:grpSp>
      <p:grpSp>
        <p:nvGrpSpPr>
          <p:cNvPr id="35876" name="Group 36"/>
          <p:cNvGrpSpPr>
            <a:grpSpLocks/>
          </p:cNvGrpSpPr>
          <p:nvPr/>
        </p:nvGrpSpPr>
        <p:grpSpPr bwMode="auto">
          <a:xfrm>
            <a:off x="3668713" y="6018213"/>
            <a:ext cx="1687512" cy="488950"/>
            <a:chOff x="2268" y="3786"/>
            <a:chExt cx="1063" cy="308"/>
          </a:xfrm>
          <a:solidFill>
            <a:srgbClr val="FFFFFF"/>
          </a:solidFill>
        </p:grpSpPr>
        <p:sp>
          <p:nvSpPr>
            <p:cNvPr id="35877" name="Rectangle 37"/>
            <p:cNvSpPr>
              <a:spLocks noChangeArrowheads="1"/>
            </p:cNvSpPr>
            <p:nvPr/>
          </p:nvSpPr>
          <p:spPr bwMode="auto">
            <a:xfrm>
              <a:off x="2270" y="3786"/>
              <a:ext cx="957" cy="30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8" name="Text Box 38"/>
            <p:cNvSpPr txBox="1">
              <a:spLocks noChangeArrowheads="1"/>
            </p:cNvSpPr>
            <p:nvPr/>
          </p:nvSpPr>
          <p:spPr bwMode="auto">
            <a:xfrm>
              <a:off x="2268" y="3792"/>
              <a:ext cx="1063" cy="29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s = 347.2</a:t>
              </a:r>
              <a:endParaRPr lang="en-US">
                <a:latin typeface="Times New Roman" charset="0"/>
              </a:endParaRPr>
            </a:p>
          </p:txBody>
        </p:sp>
      </p:grpSp>
      <p:grpSp>
        <p:nvGrpSpPr>
          <p:cNvPr id="35880" name="Group 40"/>
          <p:cNvGrpSpPr>
            <a:grpSpLocks/>
          </p:cNvGrpSpPr>
          <p:nvPr/>
        </p:nvGrpSpPr>
        <p:grpSpPr bwMode="auto">
          <a:xfrm>
            <a:off x="1547813" y="4752975"/>
            <a:ext cx="1520825" cy="457200"/>
            <a:chOff x="975" y="2994"/>
            <a:chExt cx="958" cy="288"/>
          </a:xfrm>
          <a:solidFill>
            <a:srgbClr val="FFFFFF"/>
          </a:solidFill>
        </p:grpSpPr>
        <p:grpSp>
          <p:nvGrpSpPr>
            <p:cNvPr id="35849" name="Group 9"/>
            <p:cNvGrpSpPr>
              <a:grpSpLocks/>
            </p:cNvGrpSpPr>
            <p:nvPr/>
          </p:nvGrpSpPr>
          <p:grpSpPr bwMode="auto">
            <a:xfrm>
              <a:off x="975" y="2994"/>
              <a:ext cx="958" cy="288"/>
              <a:chOff x="851" y="3175"/>
              <a:chExt cx="958" cy="288"/>
            </a:xfrm>
            <a:grpFill/>
          </p:grpSpPr>
          <p:sp>
            <p:nvSpPr>
              <p:cNvPr id="35850" name="Rectangle 10"/>
              <p:cNvSpPr>
                <a:spLocks noChangeArrowheads="1"/>
              </p:cNvSpPr>
              <p:nvPr/>
            </p:nvSpPr>
            <p:spPr bwMode="auto">
              <a:xfrm>
                <a:off x="851" y="3211"/>
                <a:ext cx="958" cy="21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35851" name="Picture 11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8" y="3199"/>
                <a:ext cx="714" cy="24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35852" name="Group 12"/>
              <p:cNvGrpSpPr>
                <a:grpSpLocks/>
              </p:cNvGrpSpPr>
              <p:nvPr/>
            </p:nvGrpSpPr>
            <p:grpSpPr bwMode="auto">
              <a:xfrm>
                <a:off x="875" y="3175"/>
                <a:ext cx="201" cy="288"/>
                <a:chOff x="2861" y="3126"/>
                <a:chExt cx="201" cy="305"/>
              </a:xfrm>
              <a:grpFill/>
            </p:grpSpPr>
            <p:sp>
              <p:nvSpPr>
                <p:cNvPr id="3585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861" y="3126"/>
                  <a:ext cx="201" cy="305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i="1">
                      <a:latin typeface="Times New Roman" charset="0"/>
                    </a:rPr>
                    <a:t>x</a:t>
                  </a:r>
                  <a:endParaRPr lang="en-US">
                    <a:latin typeface="Times New Roman" charset="0"/>
                  </a:endParaRPr>
                </a:p>
              </p:txBody>
            </p:sp>
            <p:sp>
              <p:nvSpPr>
                <p:cNvPr id="35854" name="Line 14"/>
                <p:cNvSpPr>
                  <a:spLocks noChangeShapeType="1"/>
                </p:cNvSpPr>
                <p:nvPr/>
              </p:nvSpPr>
              <p:spPr bwMode="auto">
                <a:xfrm>
                  <a:off x="2911" y="3219"/>
                  <a:ext cx="114" cy="0"/>
                </a:xfrm>
                <a:prstGeom prst="line">
                  <a:avLst/>
                </a:prstGeom>
                <a:grp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5879" name="Line 39"/>
            <p:cNvSpPr>
              <a:spLocks noChangeShapeType="1"/>
            </p:cNvSpPr>
            <p:nvPr/>
          </p:nvSpPr>
          <p:spPr bwMode="auto">
            <a:xfrm>
              <a:off x="1056" y="3072"/>
              <a:ext cx="48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828800"/>
            <a:ext cx="8805600" cy="9425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" y="1905000"/>
            <a:ext cx="15240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48" y="3048000"/>
            <a:ext cx="8771851" cy="291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8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20760"/>
            <a:ext cx="8967072" cy="316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Calculating Quartiles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SzPct val="100000"/>
              <a:buFont typeface="Times" charset="0"/>
              <a:buAutoNum type="arabicPeriod"/>
            </a:pPr>
            <a:r>
              <a:rPr lang="en-US" dirty="0"/>
              <a:t>Arrange data in ascending order.</a:t>
            </a:r>
          </a:p>
          <a:p>
            <a:pPr marL="571500" indent="-571500">
              <a:buSzPct val="100000"/>
              <a:buFont typeface="Times" charset="0"/>
              <a:buAutoNum type="arabicPeriod"/>
            </a:pPr>
            <a:r>
              <a:rPr lang="en-US" dirty="0"/>
              <a:t>Locate the median.</a:t>
            </a:r>
          </a:p>
          <a:p>
            <a:pPr marL="571500" indent="-571500">
              <a:buSzPct val="100000"/>
              <a:buFont typeface="Times" charset="0"/>
              <a:buAutoNum type="arabicPeriod"/>
            </a:pPr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 is the median of all data at or to the left of the overall median.</a:t>
            </a:r>
          </a:p>
          <a:p>
            <a:pPr marL="571500" indent="-571500">
              <a:buSzPct val="100000"/>
              <a:buFont typeface="Times" charset="0"/>
              <a:buAutoNum type="arabicPeriod"/>
            </a:pPr>
            <a:r>
              <a:rPr lang="en-US" dirty="0"/>
              <a:t>Q</a:t>
            </a:r>
            <a:r>
              <a:rPr lang="en-US" baseline="-25000" dirty="0"/>
              <a:t>3</a:t>
            </a:r>
            <a:r>
              <a:rPr lang="en-US" dirty="0"/>
              <a:t> is the median of all data </a:t>
            </a:r>
            <a:r>
              <a:rPr lang="en-US"/>
              <a:t>at or to </a:t>
            </a:r>
            <a:r>
              <a:rPr lang="en-US" dirty="0"/>
              <a:t>the right of the overall median.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Five-Number Summary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3886200"/>
            <a:ext cx="8229600" cy="1828800"/>
          </a:xfrm>
        </p:spPr>
        <p:txBody>
          <a:bodyPr/>
          <a:lstStyle/>
          <a:p>
            <a:r>
              <a:rPr lang="en-US"/>
              <a:t>A quick summary of both center </a:t>
            </a:r>
            <a:r>
              <a:rPr lang="en-US" b="1"/>
              <a:t>and</a:t>
            </a:r>
            <a:r>
              <a:rPr lang="en-US"/>
              <a:t> spread.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28600" y="2514600"/>
            <a:ext cx="8610600" cy="8382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0"/>
              <a:buNone/>
            </a:pPr>
            <a:r>
              <a:rPr lang="en-US" sz="4200" dirty="0">
                <a:latin typeface="Times New Roman" charset="0"/>
              </a:rPr>
              <a:t>Minimum, Q</a:t>
            </a:r>
            <a:r>
              <a:rPr lang="en-US" sz="4200" baseline="-25000" dirty="0">
                <a:latin typeface="Times New Roman" charset="0"/>
              </a:rPr>
              <a:t>1</a:t>
            </a:r>
            <a:r>
              <a:rPr lang="en-US" sz="4200" dirty="0">
                <a:latin typeface="Times New Roman" charset="0"/>
              </a:rPr>
              <a:t>,    , Q</a:t>
            </a:r>
            <a:r>
              <a:rPr lang="en-US" sz="4200" baseline="-25000" dirty="0">
                <a:latin typeface="Times New Roman" charset="0"/>
              </a:rPr>
              <a:t>3</a:t>
            </a:r>
            <a:r>
              <a:rPr lang="en-US" sz="4200" dirty="0">
                <a:latin typeface="Times New Roman" charset="0"/>
              </a:rPr>
              <a:t>, Maximum</a:t>
            </a:r>
            <a:endParaRPr lang="en-US" sz="3000" dirty="0">
              <a:latin typeface="Times New Roman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610266"/>
              </p:ext>
            </p:extLst>
          </p:nvPr>
        </p:nvGraphicFramePr>
        <p:xfrm>
          <a:off x="4191000" y="2590800"/>
          <a:ext cx="457200" cy="64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Equation" r:id="rId4" imgW="127000" imgH="177800" progId="Equation.3">
                  <p:embed/>
                </p:oleObj>
              </mc:Choice>
              <mc:Fallback>
                <p:oleObj name="Equation" r:id="rId4" imgW="127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91000" y="2590800"/>
                        <a:ext cx="457200" cy="64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Box Plots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685800" y="2357438"/>
            <a:ext cx="4746625" cy="17399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0"/>
              <a:buNone/>
            </a:pPr>
            <a:r>
              <a:rPr lang="en-US" sz="3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Graphical Displays of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0"/>
              <a:buNone/>
            </a:pPr>
            <a:r>
              <a:rPr lang="en-US" sz="3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Five-Number Summaries</a:t>
            </a:r>
            <a:r>
              <a:rPr lang="en-US" sz="3000" dirty="0">
                <a:latin typeface="Times New Roman" charset="0"/>
              </a:rPr>
              <a:t> 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73150" y="4419600"/>
            <a:ext cx="4724400" cy="1751013"/>
            <a:chOff x="1073150" y="4419600"/>
            <a:chExt cx="4724400" cy="1751013"/>
          </a:xfrm>
        </p:grpSpPr>
        <p:grpSp>
          <p:nvGrpSpPr>
            <p:cNvPr id="24592" name="Group 16"/>
            <p:cNvGrpSpPr>
              <a:grpSpLocks/>
            </p:cNvGrpSpPr>
            <p:nvPr/>
          </p:nvGrpSpPr>
          <p:grpSpPr bwMode="auto">
            <a:xfrm>
              <a:off x="1073150" y="4522788"/>
              <a:ext cx="4724400" cy="914400"/>
              <a:chOff x="679" y="2849"/>
              <a:chExt cx="2976" cy="576"/>
            </a:xfrm>
          </p:grpSpPr>
          <p:grpSp>
            <p:nvGrpSpPr>
              <p:cNvPr id="24593" name="Group 17"/>
              <p:cNvGrpSpPr>
                <a:grpSpLocks/>
              </p:cNvGrpSpPr>
              <p:nvPr/>
            </p:nvGrpSpPr>
            <p:grpSpPr bwMode="auto">
              <a:xfrm rot="21600000">
                <a:off x="823" y="3089"/>
                <a:ext cx="2640" cy="336"/>
                <a:chOff x="1104" y="3264"/>
                <a:chExt cx="2640" cy="336"/>
              </a:xfrm>
            </p:grpSpPr>
            <p:sp>
              <p:nvSpPr>
                <p:cNvPr id="24594" name="Line 18"/>
                <p:cNvSpPr>
                  <a:spLocks noChangeShapeType="1"/>
                </p:cNvSpPr>
                <p:nvPr/>
              </p:nvSpPr>
              <p:spPr bwMode="auto">
                <a:xfrm>
                  <a:off x="1104" y="3456"/>
                  <a:ext cx="26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595" name="Rectangle 19"/>
                <p:cNvSpPr>
                  <a:spLocks noChangeArrowheads="1"/>
                </p:cNvSpPr>
                <p:nvPr/>
              </p:nvSpPr>
              <p:spPr bwMode="auto">
                <a:xfrm>
                  <a:off x="2736" y="3264"/>
                  <a:ext cx="432" cy="336"/>
                </a:xfrm>
                <a:prstGeom prst="rect">
                  <a:avLst/>
                </a:prstGeom>
                <a:solidFill>
                  <a:srgbClr val="33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596" name="Rectangle 20"/>
                <p:cNvSpPr>
                  <a:spLocks noChangeArrowheads="1"/>
                </p:cNvSpPr>
                <p:nvPr/>
              </p:nvSpPr>
              <p:spPr bwMode="auto">
                <a:xfrm>
                  <a:off x="1920" y="3264"/>
                  <a:ext cx="816" cy="336"/>
                </a:xfrm>
                <a:prstGeom prst="rect">
                  <a:avLst/>
                </a:prstGeom>
                <a:solidFill>
                  <a:srgbClr val="33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597" name="Line 21"/>
                <p:cNvSpPr>
                  <a:spLocks noChangeShapeType="1"/>
                </p:cNvSpPr>
                <p:nvPr/>
              </p:nvSpPr>
              <p:spPr bwMode="auto">
                <a:xfrm>
                  <a:off x="1104" y="3408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598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3408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599" name="Text Box 23"/>
              <p:cNvSpPr txBox="1">
                <a:spLocks noChangeArrowheads="1"/>
              </p:cNvSpPr>
              <p:nvPr/>
            </p:nvSpPr>
            <p:spPr bwMode="auto">
              <a:xfrm rot="21600000">
                <a:off x="679" y="2850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latin typeface="Times New Roman" charset="0"/>
                  </a:rPr>
                  <a:t>Min</a:t>
                </a:r>
              </a:p>
            </p:txBody>
          </p:sp>
          <p:sp>
            <p:nvSpPr>
              <p:cNvPr id="24600" name="Text Box 24"/>
              <p:cNvSpPr txBox="1">
                <a:spLocks noChangeArrowheads="1"/>
              </p:cNvSpPr>
              <p:nvPr/>
            </p:nvSpPr>
            <p:spPr bwMode="auto">
              <a:xfrm rot="21600000">
                <a:off x="1495" y="285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latin typeface="Times New Roman" charset="0"/>
                  </a:rPr>
                  <a:t>Q</a:t>
                </a:r>
                <a:r>
                  <a:rPr lang="en-US" sz="1800" baseline="-25000">
                    <a:latin typeface="Times New Roman" charset="0"/>
                  </a:rPr>
                  <a:t>1</a:t>
                </a:r>
                <a:endParaRPr lang="en-US" sz="1800">
                  <a:latin typeface="Times New Roman" charset="0"/>
                </a:endParaRPr>
              </a:p>
            </p:txBody>
          </p:sp>
          <p:sp>
            <p:nvSpPr>
              <p:cNvPr id="24601" name="Text Box 25"/>
              <p:cNvSpPr txBox="1">
                <a:spLocks noChangeArrowheads="1"/>
              </p:cNvSpPr>
              <p:nvPr/>
            </p:nvSpPr>
            <p:spPr bwMode="auto">
              <a:xfrm rot="21600000">
                <a:off x="2743" y="2849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latin typeface="Times New Roman" charset="0"/>
                  </a:rPr>
                  <a:t>Q</a:t>
                </a:r>
                <a:r>
                  <a:rPr lang="en-US" sz="1800" baseline="-25000">
                    <a:latin typeface="Times New Roman" charset="0"/>
                  </a:rPr>
                  <a:t>3</a:t>
                </a:r>
                <a:endParaRPr lang="en-US" sz="1800">
                  <a:latin typeface="Times New Roman" charset="0"/>
                </a:endParaRPr>
              </a:p>
            </p:txBody>
          </p:sp>
          <p:sp>
            <p:nvSpPr>
              <p:cNvPr id="24603" name="Text Box 27"/>
              <p:cNvSpPr txBox="1">
                <a:spLocks noChangeArrowheads="1"/>
              </p:cNvSpPr>
              <p:nvPr/>
            </p:nvSpPr>
            <p:spPr bwMode="auto">
              <a:xfrm rot="21600000">
                <a:off x="3271" y="2849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latin typeface="Times New Roman" charset="0"/>
                  </a:rPr>
                  <a:t>Max</a:t>
                </a:r>
              </a:p>
            </p:txBody>
          </p:sp>
        </p:grpSp>
        <p:sp>
          <p:nvSpPr>
            <p:cNvPr id="24604" name="Text Box 28"/>
            <p:cNvSpPr txBox="1">
              <a:spLocks noChangeArrowheads="1"/>
            </p:cNvSpPr>
            <p:nvPr/>
          </p:nvSpPr>
          <p:spPr bwMode="auto">
            <a:xfrm>
              <a:off x="2439988" y="5713413"/>
              <a:ext cx="27130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Times New Roman" charset="0"/>
                </a:rPr>
                <a:t>(Horizontal Display)</a:t>
              </a:r>
            </a:p>
          </p:txBody>
        </p:sp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912333"/>
                </p:ext>
              </p:extLst>
            </p:nvPr>
          </p:nvGraphicFramePr>
          <p:xfrm>
            <a:off x="3733800" y="4419600"/>
            <a:ext cx="292100" cy="4089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52" name="Equation" r:id="rId4" imgW="127000" imgH="177800" progId="Equation.3">
                    <p:embed/>
                  </p:oleObj>
                </mc:Choice>
                <mc:Fallback>
                  <p:oleObj name="Equation" r:id="rId4" imgW="127000" imgH="177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733800" y="4419600"/>
                          <a:ext cx="292100" cy="4089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6408738" y="1619250"/>
            <a:ext cx="2730500" cy="4481513"/>
            <a:chOff x="6408738" y="1619250"/>
            <a:chExt cx="2730500" cy="4481513"/>
          </a:xfrm>
        </p:grpSpPr>
        <p:grpSp>
          <p:nvGrpSpPr>
            <p:cNvPr id="24580" name="Group 4"/>
            <p:cNvGrpSpPr>
              <a:grpSpLocks/>
            </p:cNvGrpSpPr>
            <p:nvPr/>
          </p:nvGrpSpPr>
          <p:grpSpPr bwMode="auto">
            <a:xfrm>
              <a:off x="6408738" y="1619250"/>
              <a:ext cx="1035050" cy="4481513"/>
              <a:chOff x="4040" y="1020"/>
              <a:chExt cx="652" cy="2823"/>
            </a:xfrm>
          </p:grpSpPr>
          <p:grpSp>
            <p:nvGrpSpPr>
              <p:cNvPr id="24581" name="Group 5"/>
              <p:cNvGrpSpPr>
                <a:grpSpLocks/>
              </p:cNvGrpSpPr>
              <p:nvPr/>
            </p:nvGrpSpPr>
            <p:grpSpPr bwMode="auto">
              <a:xfrm rot="16200000">
                <a:off x="3204" y="2288"/>
                <a:ext cx="2640" cy="336"/>
                <a:chOff x="1104" y="3264"/>
                <a:chExt cx="2640" cy="336"/>
              </a:xfrm>
            </p:grpSpPr>
            <p:sp>
              <p:nvSpPr>
                <p:cNvPr id="24582" name="Line 6"/>
                <p:cNvSpPr>
                  <a:spLocks noChangeShapeType="1"/>
                </p:cNvSpPr>
                <p:nvPr/>
              </p:nvSpPr>
              <p:spPr bwMode="auto">
                <a:xfrm>
                  <a:off x="1104" y="3456"/>
                  <a:ext cx="26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583" name="Rectangle 7"/>
                <p:cNvSpPr>
                  <a:spLocks noChangeArrowheads="1"/>
                </p:cNvSpPr>
                <p:nvPr/>
              </p:nvSpPr>
              <p:spPr bwMode="auto">
                <a:xfrm>
                  <a:off x="2736" y="3264"/>
                  <a:ext cx="432" cy="336"/>
                </a:xfrm>
                <a:prstGeom prst="rect">
                  <a:avLst/>
                </a:prstGeom>
                <a:solidFill>
                  <a:srgbClr val="33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584" name="Rectangle 8"/>
                <p:cNvSpPr>
                  <a:spLocks noChangeArrowheads="1"/>
                </p:cNvSpPr>
                <p:nvPr/>
              </p:nvSpPr>
              <p:spPr bwMode="auto">
                <a:xfrm>
                  <a:off x="1920" y="3264"/>
                  <a:ext cx="816" cy="336"/>
                </a:xfrm>
                <a:prstGeom prst="rect">
                  <a:avLst/>
                </a:prstGeom>
                <a:solidFill>
                  <a:srgbClr val="33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585" name="Line 9"/>
                <p:cNvSpPr>
                  <a:spLocks noChangeShapeType="1"/>
                </p:cNvSpPr>
                <p:nvPr/>
              </p:nvSpPr>
              <p:spPr bwMode="auto">
                <a:xfrm>
                  <a:off x="1104" y="3408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586" name="Line 10"/>
                <p:cNvSpPr>
                  <a:spLocks noChangeShapeType="1"/>
                </p:cNvSpPr>
                <p:nvPr/>
              </p:nvSpPr>
              <p:spPr bwMode="auto">
                <a:xfrm>
                  <a:off x="3744" y="3408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587" name="Text Box 11"/>
              <p:cNvSpPr txBox="1">
                <a:spLocks noChangeArrowheads="1"/>
              </p:cNvSpPr>
              <p:nvPr/>
            </p:nvSpPr>
            <p:spPr bwMode="auto">
              <a:xfrm rot="21600000">
                <a:off x="4040" y="3612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latin typeface="Times New Roman" charset="0"/>
                  </a:rPr>
                  <a:t>Min</a:t>
                </a:r>
              </a:p>
            </p:txBody>
          </p:sp>
          <p:sp>
            <p:nvSpPr>
              <p:cNvPr id="24588" name="Text Box 12"/>
              <p:cNvSpPr txBox="1">
                <a:spLocks noChangeArrowheads="1"/>
              </p:cNvSpPr>
              <p:nvPr/>
            </p:nvSpPr>
            <p:spPr bwMode="auto">
              <a:xfrm rot="21600000">
                <a:off x="4088" y="2844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latin typeface="Times New Roman" charset="0"/>
                  </a:rPr>
                  <a:t>Q</a:t>
                </a:r>
                <a:r>
                  <a:rPr lang="en-US" sz="1800" baseline="-25000">
                    <a:latin typeface="Times New Roman" charset="0"/>
                  </a:rPr>
                  <a:t>1</a:t>
                </a:r>
                <a:endParaRPr lang="en-US" sz="1800">
                  <a:latin typeface="Times New Roman" charset="0"/>
                </a:endParaRPr>
              </a:p>
            </p:txBody>
          </p:sp>
          <p:sp>
            <p:nvSpPr>
              <p:cNvPr id="24589" name="Text Box 13"/>
              <p:cNvSpPr txBox="1">
                <a:spLocks noChangeArrowheads="1"/>
              </p:cNvSpPr>
              <p:nvPr/>
            </p:nvSpPr>
            <p:spPr bwMode="auto">
              <a:xfrm rot="21600000">
                <a:off x="4088" y="1596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latin typeface="Times New Roman" charset="0"/>
                  </a:rPr>
                  <a:t>Q</a:t>
                </a:r>
                <a:r>
                  <a:rPr lang="en-US" sz="1800" baseline="-25000">
                    <a:latin typeface="Times New Roman" charset="0"/>
                  </a:rPr>
                  <a:t>3</a:t>
                </a:r>
                <a:endParaRPr lang="en-US" sz="1800">
                  <a:latin typeface="Times New Roman" charset="0"/>
                </a:endParaRPr>
              </a:p>
            </p:txBody>
          </p:sp>
          <p:sp>
            <p:nvSpPr>
              <p:cNvPr id="24591" name="Text Box 15"/>
              <p:cNvSpPr txBox="1">
                <a:spLocks noChangeArrowheads="1"/>
              </p:cNvSpPr>
              <p:nvPr/>
            </p:nvSpPr>
            <p:spPr bwMode="auto">
              <a:xfrm rot="21600000">
                <a:off x="4040" y="1020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latin typeface="Times New Roman" charset="0"/>
                  </a:rPr>
                  <a:t>Max</a:t>
                </a:r>
              </a:p>
            </p:txBody>
          </p:sp>
        </p:grpSp>
        <p:sp>
          <p:nvSpPr>
            <p:cNvPr id="24605" name="Text Box 29"/>
            <p:cNvSpPr txBox="1">
              <a:spLocks noChangeArrowheads="1"/>
            </p:cNvSpPr>
            <p:nvPr/>
          </p:nvSpPr>
          <p:spPr bwMode="auto">
            <a:xfrm>
              <a:off x="7635875" y="3278188"/>
              <a:ext cx="1503363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  <a:latin typeface="Times New Roman" charset="0"/>
                </a:rPr>
                <a:t>(Vertical Display)</a:t>
              </a:r>
            </a:p>
          </p:txBody>
        </p:sp>
        <p:graphicFrame>
          <p:nvGraphicFramePr>
            <p:cNvPr id="33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3005534"/>
                </p:ext>
              </p:extLst>
            </p:nvPr>
          </p:nvGraphicFramePr>
          <p:xfrm>
            <a:off x="6477000" y="3124200"/>
            <a:ext cx="313871" cy="439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53" name="Equation" r:id="rId6" imgW="127000" imgH="177800" progId="Equation.3">
                    <p:embed/>
                  </p:oleObj>
                </mc:Choice>
                <mc:Fallback>
                  <p:oleObj name="Equation" r:id="rId6" imgW="127000" imgH="177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477000" y="3124200"/>
                          <a:ext cx="313871" cy="4394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686800" cy="1143000"/>
          </a:xfrm>
        </p:spPr>
        <p:txBody>
          <a:bodyPr/>
          <a:lstStyle/>
          <a:p>
            <a:r>
              <a:rPr lang="en-US" dirty="0"/>
              <a:t>Example: Quartiles</a:t>
            </a:r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238125" y="1905000"/>
            <a:ext cx="8634413" cy="804863"/>
            <a:chOff x="150" y="1056"/>
            <a:chExt cx="5439" cy="507"/>
          </a:xfrm>
          <a:solidFill>
            <a:srgbClr val="FFFFFF"/>
          </a:solidFill>
        </p:grpSpPr>
        <p:sp>
          <p:nvSpPr>
            <p:cNvPr id="25604" name="Rectangle 4"/>
            <p:cNvSpPr>
              <a:spLocks noChangeArrowheads="1"/>
            </p:cNvSpPr>
            <p:nvPr/>
          </p:nvSpPr>
          <p:spPr bwMode="auto">
            <a:xfrm>
              <a:off x="161" y="1056"/>
              <a:ext cx="5428" cy="507"/>
            </a:xfrm>
            <a:prstGeom prst="rect">
              <a:avLst/>
            </a:prstGeom>
            <a:grpFill/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charset="0"/>
                <a:buNone/>
              </a:pPr>
              <a:r>
                <a:rPr lang="en-US" sz="210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charset="0"/>
                </a:rPr>
                <a:t>Original:</a:t>
              </a:r>
              <a:r>
                <a:rPr lang="en-US" sz="3000">
                  <a:latin typeface="Times New Roman" charset="0"/>
                </a:rPr>
                <a:t>  </a:t>
              </a:r>
            </a:p>
            <a:p>
              <a:pPr marL="342900" indent="-342900" eaLnBrk="1" hangingPunct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charset="0"/>
                <a:buNone/>
              </a:pPr>
              <a:endParaRPr lang="en-US" sz="3000">
                <a:latin typeface="Times New Roman" charset="0"/>
              </a:endParaRPr>
            </a:p>
          </p:txBody>
        </p:sp>
        <p:pic>
          <p:nvPicPr>
            <p:cNvPr id="2560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" y="1343"/>
              <a:ext cx="5262" cy="18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25606" name="Group 6"/>
          <p:cNvGrpSpPr>
            <a:grpSpLocks/>
          </p:cNvGrpSpPr>
          <p:nvPr/>
        </p:nvGrpSpPr>
        <p:grpSpPr bwMode="auto">
          <a:xfrm>
            <a:off x="276225" y="2971800"/>
            <a:ext cx="8609013" cy="779463"/>
            <a:chOff x="174" y="1728"/>
            <a:chExt cx="5423" cy="491"/>
          </a:xfrm>
          <a:solidFill>
            <a:srgbClr val="FFFFFF"/>
          </a:solidFill>
        </p:grpSpPr>
        <p:sp>
          <p:nvSpPr>
            <p:cNvPr id="25607" name="Rectangle 7"/>
            <p:cNvSpPr>
              <a:spLocks noChangeArrowheads="1"/>
            </p:cNvSpPr>
            <p:nvPr/>
          </p:nvSpPr>
          <p:spPr bwMode="auto">
            <a:xfrm>
              <a:off x="174" y="1728"/>
              <a:ext cx="5423" cy="491"/>
            </a:xfrm>
            <a:prstGeom prst="rect">
              <a:avLst/>
            </a:prstGeom>
            <a:grpFill/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charset="0"/>
                <a:buNone/>
              </a:pPr>
              <a:r>
                <a:rPr lang="en-US" sz="210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charset="0"/>
                </a:rPr>
                <a:t>Sorted:</a:t>
              </a:r>
              <a:r>
                <a:rPr lang="en-US" sz="3000">
                  <a:latin typeface="Times New Roman" charset="0"/>
                </a:rPr>
                <a:t>  </a:t>
              </a:r>
            </a:p>
            <a:p>
              <a:pPr marL="342900" indent="-342900" eaLnBrk="1" hangingPunct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charset="0"/>
                <a:buNone/>
              </a:pPr>
              <a:endParaRPr lang="en-US" sz="3000">
                <a:latin typeface="Times New Roman" charset="0"/>
              </a:endParaRPr>
            </a:p>
          </p:txBody>
        </p:sp>
        <p:pic>
          <p:nvPicPr>
            <p:cNvPr id="25608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" y="1977"/>
              <a:ext cx="5262" cy="18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25609" name="AutoShape 9"/>
          <p:cNvSpPr>
            <a:spLocks noChangeArrowheads="1"/>
          </p:cNvSpPr>
          <p:nvPr/>
        </p:nvSpPr>
        <p:spPr bwMode="auto">
          <a:xfrm>
            <a:off x="4438650" y="3844132"/>
            <a:ext cx="284162" cy="922337"/>
          </a:xfrm>
          <a:prstGeom prst="upArrow">
            <a:avLst>
              <a:gd name="adj1" fmla="val 50000"/>
              <a:gd name="adj2" fmla="val 5321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3742531" y="4777863"/>
            <a:ext cx="1676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accent1"/>
                </a:solidFill>
                <a:latin typeface="Times New Roman" charset="0"/>
              </a:rPr>
              <a:t>Median</a:t>
            </a:r>
            <a:endParaRPr lang="en-US" dirty="0">
              <a:latin typeface="Times New Roman" charset="0"/>
            </a:endParaRPr>
          </a:p>
        </p:txBody>
      </p:sp>
      <p:sp>
        <p:nvSpPr>
          <p:cNvPr id="25617" name="AutoShape 17"/>
          <p:cNvSpPr>
            <a:spLocks noChangeArrowheads="1"/>
          </p:cNvSpPr>
          <p:nvPr/>
        </p:nvSpPr>
        <p:spPr bwMode="auto">
          <a:xfrm>
            <a:off x="2096293" y="3844132"/>
            <a:ext cx="284163" cy="604837"/>
          </a:xfrm>
          <a:prstGeom prst="upArrow">
            <a:avLst>
              <a:gd name="adj1" fmla="val 50000"/>
              <a:gd name="adj2" fmla="val 5321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AutoShape 18"/>
          <p:cNvSpPr>
            <a:spLocks noChangeArrowheads="1"/>
          </p:cNvSpPr>
          <p:nvPr/>
        </p:nvSpPr>
        <p:spPr bwMode="auto">
          <a:xfrm>
            <a:off x="6647782" y="3859213"/>
            <a:ext cx="284163" cy="604838"/>
          </a:xfrm>
          <a:prstGeom prst="upArrow">
            <a:avLst>
              <a:gd name="adj1" fmla="val 50000"/>
              <a:gd name="adj2" fmla="val 5321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1460102" y="4636294"/>
            <a:ext cx="1556543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1"/>
                </a:solidFill>
                <a:latin typeface="Times New Roman" charset="0"/>
              </a:rPr>
              <a:t>Q</a:t>
            </a:r>
            <a:r>
              <a:rPr lang="en-US" baseline="-25000" dirty="0">
                <a:solidFill>
                  <a:schemeClr val="accent1"/>
                </a:solidFill>
                <a:latin typeface="Times New Roman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Times New Roman" charset="0"/>
              </a:rPr>
              <a:t> = -1.6</a:t>
            </a:r>
            <a:endParaRPr lang="en-US" dirty="0">
              <a:latin typeface="Times New Roman" charset="0"/>
            </a:endParaRPr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6271085" y="4716887"/>
            <a:ext cx="1321719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1"/>
                </a:solidFill>
                <a:latin typeface="Times New Roman" charset="0"/>
              </a:rPr>
              <a:t>Q</a:t>
            </a:r>
            <a:r>
              <a:rPr lang="en-US" baseline="-25000" dirty="0">
                <a:solidFill>
                  <a:schemeClr val="accent1"/>
                </a:solidFill>
                <a:latin typeface="Times New Roman" charset="0"/>
              </a:rPr>
              <a:t>3</a:t>
            </a:r>
            <a:r>
              <a:rPr lang="en-US" dirty="0">
                <a:solidFill>
                  <a:schemeClr val="accent1"/>
                </a:solidFill>
                <a:latin typeface="Times New Roman" charset="0"/>
              </a:rPr>
              <a:t>= 4.3</a:t>
            </a:r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206375" y="5445125"/>
            <a:ext cx="8732838" cy="1230313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0"/>
              <a:buNone/>
            </a:pPr>
            <a:r>
              <a:rPr lang="en-US" sz="21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Five-Number Summary:</a:t>
            </a:r>
            <a:r>
              <a:rPr lang="en-US" sz="3000" dirty="0">
                <a:latin typeface="Times New Roman" charset="0"/>
              </a:rPr>
              <a:t>  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0"/>
              <a:buNone/>
            </a:pPr>
            <a:r>
              <a:rPr lang="en-US" sz="3000" dirty="0">
                <a:latin typeface="Times New Roman" charset="0"/>
              </a:rPr>
              <a:t>-12,   -1.6,  1.4,   4.3,   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9" grpId="0" animBg="1"/>
      <p:bldP spid="25610" grpId="0" autoUpdateAnimBg="0"/>
      <p:bldP spid="25617" grpId="0" animBg="1"/>
      <p:bldP spid="25618" grpId="0" animBg="1"/>
      <p:bldP spid="25619" grpId="0" animBg="1" autoUpdateAnimBg="0"/>
      <p:bldP spid="25620" grpId="0" animBg="1" autoUpdateAnimBg="0"/>
      <p:bldP spid="25621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Box Plot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19075" y="1828800"/>
            <a:ext cx="8732838" cy="1230313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0"/>
              <a:buNone/>
            </a:pPr>
            <a:r>
              <a:rPr lang="en-US" sz="21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Five-Number Summary:</a:t>
            </a:r>
            <a:r>
              <a:rPr lang="en-US" sz="3000" dirty="0">
                <a:latin typeface="Times New Roman" charset="0"/>
              </a:rPr>
              <a:t>  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0"/>
              <a:buNone/>
            </a:pPr>
            <a:r>
              <a:rPr lang="en-US" sz="3000" dirty="0">
                <a:latin typeface="Times New Roman" charset="0"/>
              </a:rPr>
              <a:t>-12,   -1.5,   1.4,   3.7,   7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1597025" y="5300663"/>
            <a:ext cx="6053138" cy="808037"/>
            <a:chOff x="617" y="3305"/>
            <a:chExt cx="3813" cy="509"/>
          </a:xfrm>
        </p:grpSpPr>
        <p:grpSp>
          <p:nvGrpSpPr>
            <p:cNvPr id="26629" name="Group 5"/>
            <p:cNvGrpSpPr>
              <a:grpSpLocks/>
            </p:cNvGrpSpPr>
            <p:nvPr/>
          </p:nvGrpSpPr>
          <p:grpSpPr bwMode="auto">
            <a:xfrm>
              <a:off x="617" y="3305"/>
              <a:ext cx="3813" cy="212"/>
              <a:chOff x="617" y="3305"/>
              <a:chExt cx="3813" cy="212"/>
            </a:xfrm>
          </p:grpSpPr>
          <p:sp>
            <p:nvSpPr>
              <p:cNvPr id="26630" name="Line 6"/>
              <p:cNvSpPr>
                <a:spLocks noChangeShapeType="1"/>
              </p:cNvSpPr>
              <p:nvPr/>
            </p:nvSpPr>
            <p:spPr bwMode="auto">
              <a:xfrm>
                <a:off x="617" y="3411"/>
                <a:ext cx="38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1" name="Line 7"/>
              <p:cNvSpPr>
                <a:spLocks noChangeShapeType="1"/>
              </p:cNvSpPr>
              <p:nvPr/>
            </p:nvSpPr>
            <p:spPr bwMode="auto">
              <a:xfrm>
                <a:off x="2669" y="3305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2" name="Line 8"/>
              <p:cNvSpPr>
                <a:spLocks noChangeShapeType="1"/>
              </p:cNvSpPr>
              <p:nvPr/>
            </p:nvSpPr>
            <p:spPr bwMode="auto">
              <a:xfrm>
                <a:off x="2381" y="3305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3" name="Line 9"/>
              <p:cNvSpPr>
                <a:spLocks noChangeShapeType="1"/>
              </p:cNvSpPr>
              <p:nvPr/>
            </p:nvSpPr>
            <p:spPr bwMode="auto">
              <a:xfrm>
                <a:off x="2093" y="3305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4" name="Line 10"/>
              <p:cNvSpPr>
                <a:spLocks noChangeShapeType="1"/>
              </p:cNvSpPr>
              <p:nvPr/>
            </p:nvSpPr>
            <p:spPr bwMode="auto">
              <a:xfrm>
                <a:off x="1806" y="3305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5" name="Line 11"/>
              <p:cNvSpPr>
                <a:spLocks noChangeShapeType="1"/>
              </p:cNvSpPr>
              <p:nvPr/>
            </p:nvSpPr>
            <p:spPr bwMode="auto">
              <a:xfrm>
                <a:off x="1518" y="3305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6" name="Line 12"/>
              <p:cNvSpPr>
                <a:spLocks noChangeShapeType="1"/>
              </p:cNvSpPr>
              <p:nvPr/>
            </p:nvSpPr>
            <p:spPr bwMode="auto">
              <a:xfrm>
                <a:off x="1230" y="3305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7" name="Line 13"/>
              <p:cNvSpPr>
                <a:spLocks noChangeShapeType="1"/>
              </p:cNvSpPr>
              <p:nvPr/>
            </p:nvSpPr>
            <p:spPr bwMode="auto">
              <a:xfrm>
                <a:off x="943" y="3305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8" name="Line 14"/>
              <p:cNvSpPr>
                <a:spLocks noChangeShapeType="1"/>
              </p:cNvSpPr>
              <p:nvPr/>
            </p:nvSpPr>
            <p:spPr bwMode="auto">
              <a:xfrm>
                <a:off x="2957" y="3305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9" name="Line 15"/>
              <p:cNvSpPr>
                <a:spLocks noChangeShapeType="1"/>
              </p:cNvSpPr>
              <p:nvPr/>
            </p:nvSpPr>
            <p:spPr bwMode="auto">
              <a:xfrm>
                <a:off x="3244" y="3306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0" name="Line 16"/>
              <p:cNvSpPr>
                <a:spLocks noChangeShapeType="1"/>
              </p:cNvSpPr>
              <p:nvPr/>
            </p:nvSpPr>
            <p:spPr bwMode="auto">
              <a:xfrm>
                <a:off x="3532" y="3306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1" name="Line 17"/>
              <p:cNvSpPr>
                <a:spLocks noChangeShapeType="1"/>
              </p:cNvSpPr>
              <p:nvPr/>
            </p:nvSpPr>
            <p:spPr bwMode="auto">
              <a:xfrm>
                <a:off x="3820" y="3306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2" name="Line 18"/>
              <p:cNvSpPr>
                <a:spLocks noChangeShapeType="1"/>
              </p:cNvSpPr>
              <p:nvPr/>
            </p:nvSpPr>
            <p:spPr bwMode="auto">
              <a:xfrm>
                <a:off x="4108" y="3306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43" name="Text Box 19"/>
            <p:cNvSpPr txBox="1">
              <a:spLocks noChangeArrowheads="1"/>
            </p:cNvSpPr>
            <p:nvPr/>
          </p:nvSpPr>
          <p:spPr bwMode="auto">
            <a:xfrm>
              <a:off x="2580" y="3526"/>
              <a:ext cx="1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0</a:t>
              </a:r>
            </a:p>
          </p:txBody>
        </p:sp>
        <p:sp>
          <p:nvSpPr>
            <p:cNvPr id="26644" name="Text Box 20"/>
            <p:cNvSpPr txBox="1">
              <a:spLocks noChangeArrowheads="1"/>
            </p:cNvSpPr>
            <p:nvPr/>
          </p:nvSpPr>
          <p:spPr bwMode="auto">
            <a:xfrm>
              <a:off x="1013" y="3526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-10</a:t>
              </a:r>
            </a:p>
          </p:txBody>
        </p:sp>
        <p:sp>
          <p:nvSpPr>
            <p:cNvPr id="26645" name="Text Box 21"/>
            <p:cNvSpPr txBox="1">
              <a:spLocks noChangeArrowheads="1"/>
            </p:cNvSpPr>
            <p:nvPr/>
          </p:nvSpPr>
          <p:spPr bwMode="auto">
            <a:xfrm>
              <a:off x="3941" y="3526"/>
              <a:ext cx="3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10</a:t>
              </a:r>
            </a:p>
          </p:txBody>
        </p:sp>
      </p:grpSp>
      <p:sp>
        <p:nvSpPr>
          <p:cNvPr id="26646" name="Line 22"/>
          <p:cNvSpPr>
            <a:spLocks noChangeShapeType="1"/>
          </p:cNvSpPr>
          <p:nvPr/>
        </p:nvSpPr>
        <p:spPr bwMode="auto">
          <a:xfrm>
            <a:off x="2111375" y="4521200"/>
            <a:ext cx="0" cy="400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2111375" y="4721225"/>
            <a:ext cx="2357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4456113" y="4421188"/>
            <a:ext cx="695325" cy="604837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5149850" y="4419600"/>
            <a:ext cx="735013" cy="604838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>
            <a:off x="5911850" y="4721225"/>
            <a:ext cx="541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1" name="Line 27"/>
          <p:cNvSpPr>
            <a:spLocks noChangeShapeType="1"/>
          </p:cNvSpPr>
          <p:nvPr/>
        </p:nvSpPr>
        <p:spPr bwMode="auto">
          <a:xfrm>
            <a:off x="6450013" y="4521200"/>
            <a:ext cx="0" cy="400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2" name="Line 28"/>
          <p:cNvSpPr>
            <a:spLocks noChangeShapeType="1"/>
          </p:cNvSpPr>
          <p:nvPr/>
        </p:nvSpPr>
        <p:spPr bwMode="auto">
          <a:xfrm>
            <a:off x="4816475" y="2925763"/>
            <a:ext cx="309563" cy="135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3" name="Line 29"/>
          <p:cNvSpPr>
            <a:spLocks noChangeShapeType="1"/>
          </p:cNvSpPr>
          <p:nvPr/>
        </p:nvSpPr>
        <p:spPr bwMode="auto">
          <a:xfrm>
            <a:off x="3967163" y="2952750"/>
            <a:ext cx="476250" cy="1325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4" name="Line 30"/>
          <p:cNvSpPr>
            <a:spLocks noChangeShapeType="1"/>
          </p:cNvSpPr>
          <p:nvPr/>
        </p:nvSpPr>
        <p:spPr bwMode="auto">
          <a:xfrm>
            <a:off x="5667375" y="2940050"/>
            <a:ext cx="192088" cy="1390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5" name="Line 31"/>
          <p:cNvSpPr>
            <a:spLocks noChangeShapeType="1"/>
          </p:cNvSpPr>
          <p:nvPr/>
        </p:nvSpPr>
        <p:spPr bwMode="auto">
          <a:xfrm flipH="1">
            <a:off x="2163763" y="2913063"/>
            <a:ext cx="836612" cy="1443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6" name="Line 32"/>
          <p:cNvSpPr>
            <a:spLocks noChangeShapeType="1"/>
          </p:cNvSpPr>
          <p:nvPr/>
        </p:nvSpPr>
        <p:spPr bwMode="auto">
          <a:xfrm>
            <a:off x="6465888" y="2952750"/>
            <a:ext cx="12700" cy="1390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6" grpId="0" animBg="1"/>
      <p:bldP spid="26647" grpId="0" animBg="1"/>
      <p:bldP spid="26648" grpId="0" animBg="1"/>
      <p:bldP spid="26649" grpId="0" animBg="1"/>
      <p:bldP spid="26650" grpId="0" animBg="1"/>
      <p:bldP spid="26651" grpId="0" animBg="1"/>
      <p:bldP spid="26652" grpId="0" animBg="1"/>
      <p:bldP spid="26653" grpId="0" animBg="1"/>
      <p:bldP spid="26654" grpId="0" animBg="1"/>
      <p:bldP spid="26655" grpId="0" animBg="1"/>
      <p:bldP spid="2665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Measures of Variability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 3342</a:t>
            </a:r>
          </a:p>
          <a:p>
            <a:r>
              <a:rPr lang="en-US" dirty="0"/>
              <a:t>Section 1.4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Comparisons Using Box Plots</a:t>
            </a:r>
          </a:p>
        </p:txBody>
      </p:sp>
      <p:sp>
        <p:nvSpPr>
          <p:cNvPr id="27651" name="Text Box 3" descr="Pink tissue paper"/>
          <p:cNvSpPr txBox="1">
            <a:spLocks noChangeArrowheads="1"/>
          </p:cNvSpPr>
          <p:nvPr/>
        </p:nvSpPr>
        <p:spPr bwMode="auto">
          <a:xfrm>
            <a:off x="900113" y="4876800"/>
            <a:ext cx="3214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Arial" charset="0"/>
              </a:rPr>
              <a:t>lower quartile   =   5.6</a:t>
            </a:r>
            <a:endParaRPr lang="en-US">
              <a:latin typeface="Arial" charset="0"/>
            </a:endParaRPr>
          </a:p>
        </p:txBody>
      </p:sp>
      <p:sp>
        <p:nvSpPr>
          <p:cNvPr id="27652" name="Text Box 4" descr="Pink tissue paper"/>
          <p:cNvSpPr txBox="1">
            <a:spLocks noChangeArrowheads="1"/>
          </p:cNvSpPr>
          <p:nvPr/>
        </p:nvSpPr>
        <p:spPr bwMode="auto">
          <a:xfrm>
            <a:off x="4924425" y="6046788"/>
            <a:ext cx="3546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000000"/>
                </a:solidFill>
                <a:latin typeface="Arial" charset="0"/>
              </a:rPr>
              <a:t>high value (max)   =   7.8</a:t>
            </a:r>
          </a:p>
        </p:txBody>
      </p:sp>
      <p:sp>
        <p:nvSpPr>
          <p:cNvPr id="27653" name="Text Box 5" descr="Pink tissue paper"/>
          <p:cNvSpPr txBox="1">
            <a:spLocks noChangeArrowheads="1"/>
          </p:cNvSpPr>
          <p:nvPr/>
        </p:nvSpPr>
        <p:spPr bwMode="auto">
          <a:xfrm>
            <a:off x="5313363" y="5638800"/>
            <a:ext cx="3157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000000"/>
                </a:solidFill>
                <a:latin typeface="Arial" charset="0"/>
              </a:rPr>
              <a:t>upper quartile   =   7.7</a:t>
            </a:r>
          </a:p>
        </p:txBody>
      </p:sp>
      <p:sp>
        <p:nvSpPr>
          <p:cNvPr id="27654" name="Text Box 6" descr="Pink tissue paper"/>
          <p:cNvSpPr txBox="1">
            <a:spLocks noChangeArrowheads="1"/>
          </p:cNvSpPr>
          <p:nvPr/>
        </p:nvSpPr>
        <p:spPr bwMode="auto">
          <a:xfrm>
            <a:off x="6146800" y="5257800"/>
            <a:ext cx="229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000000"/>
                </a:solidFill>
                <a:latin typeface="Arial" charset="0"/>
              </a:rPr>
              <a:t>median   =   7.2</a:t>
            </a:r>
          </a:p>
        </p:txBody>
      </p:sp>
      <p:sp>
        <p:nvSpPr>
          <p:cNvPr id="27655" name="Text Box 7" descr="Pink tissue paper"/>
          <p:cNvSpPr txBox="1">
            <a:spLocks noChangeArrowheads="1"/>
          </p:cNvSpPr>
          <p:nvPr/>
        </p:nvSpPr>
        <p:spPr bwMode="auto">
          <a:xfrm>
            <a:off x="5338763" y="4876800"/>
            <a:ext cx="3106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000000"/>
                </a:solidFill>
                <a:latin typeface="Arial" charset="0"/>
              </a:rPr>
              <a:t>lower quartile   =   6.7</a:t>
            </a:r>
          </a:p>
        </p:txBody>
      </p:sp>
      <p:sp>
        <p:nvSpPr>
          <p:cNvPr id="27656" name="Text Box 8" descr="Pink tissue paper"/>
          <p:cNvSpPr txBox="1">
            <a:spLocks noChangeArrowheads="1"/>
          </p:cNvSpPr>
          <p:nvPr/>
        </p:nvSpPr>
        <p:spPr bwMode="auto">
          <a:xfrm>
            <a:off x="5097463" y="4495800"/>
            <a:ext cx="3343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000000"/>
                </a:solidFill>
                <a:latin typeface="Arial" charset="0"/>
              </a:rPr>
              <a:t>low value (min)   =   6.6</a:t>
            </a:r>
          </a:p>
        </p:txBody>
      </p:sp>
      <p:sp>
        <p:nvSpPr>
          <p:cNvPr id="27657" name="Text Box 9" descr="Pink tissue paper"/>
          <p:cNvSpPr txBox="1">
            <a:spLocks noChangeArrowheads="1"/>
          </p:cNvSpPr>
          <p:nvPr/>
        </p:nvSpPr>
        <p:spPr bwMode="auto">
          <a:xfrm>
            <a:off x="6122988" y="40386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b="1">
                <a:solidFill>
                  <a:srgbClr val="000000"/>
                </a:solidFill>
                <a:latin typeface="Arial" charset="0"/>
              </a:rPr>
              <a:t>Best Bank</a:t>
            </a:r>
          </a:p>
        </p:txBody>
      </p:sp>
      <p:sp>
        <p:nvSpPr>
          <p:cNvPr id="27658" name="Text Box 10" descr="Pink tissue paper"/>
          <p:cNvSpPr txBox="1">
            <a:spLocks noChangeArrowheads="1"/>
          </p:cNvSpPr>
          <p:nvPr/>
        </p:nvSpPr>
        <p:spPr bwMode="auto">
          <a:xfrm>
            <a:off x="1622425" y="4038600"/>
            <a:ext cx="1504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b="1">
                <a:solidFill>
                  <a:srgbClr val="000000"/>
                </a:solidFill>
                <a:latin typeface="Arial" charset="0"/>
              </a:rPr>
              <a:t>Big Bank</a:t>
            </a:r>
          </a:p>
        </p:txBody>
      </p:sp>
      <p:sp>
        <p:nvSpPr>
          <p:cNvPr id="27659" name="Text Box 11" descr="Pink tissue paper"/>
          <p:cNvSpPr txBox="1">
            <a:spLocks noChangeArrowheads="1"/>
          </p:cNvSpPr>
          <p:nvPr/>
        </p:nvSpPr>
        <p:spPr bwMode="auto">
          <a:xfrm>
            <a:off x="468313" y="6019800"/>
            <a:ext cx="3716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000000"/>
                </a:solidFill>
                <a:latin typeface="Arial" charset="0"/>
              </a:rPr>
              <a:t>high value (max)   =   11.0</a:t>
            </a:r>
          </a:p>
        </p:txBody>
      </p:sp>
      <p:sp>
        <p:nvSpPr>
          <p:cNvPr id="27660" name="Text Box 12" descr="Pink tissue paper"/>
          <p:cNvSpPr txBox="1">
            <a:spLocks noChangeArrowheads="1"/>
          </p:cNvSpPr>
          <p:nvPr/>
        </p:nvSpPr>
        <p:spPr bwMode="auto">
          <a:xfrm>
            <a:off x="646113" y="4495800"/>
            <a:ext cx="3343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000000"/>
                </a:solidFill>
                <a:latin typeface="Arial" charset="0"/>
              </a:rPr>
              <a:t>low value (min)   =   4.1</a:t>
            </a:r>
          </a:p>
        </p:txBody>
      </p:sp>
      <p:sp>
        <p:nvSpPr>
          <p:cNvPr id="27661" name="Text Box 13" descr="Pink tissue paper"/>
          <p:cNvSpPr txBox="1">
            <a:spLocks noChangeArrowheads="1"/>
          </p:cNvSpPr>
          <p:nvPr/>
        </p:nvSpPr>
        <p:spPr bwMode="auto">
          <a:xfrm>
            <a:off x="862013" y="5645150"/>
            <a:ext cx="3157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000000"/>
                </a:solidFill>
                <a:latin typeface="Arial" charset="0"/>
              </a:rPr>
              <a:t>upper quartile   =   8.5</a:t>
            </a:r>
          </a:p>
        </p:txBody>
      </p:sp>
      <p:sp>
        <p:nvSpPr>
          <p:cNvPr id="27662" name="Text Box 14" descr="Pink tissue paper"/>
          <p:cNvSpPr txBox="1">
            <a:spLocks noChangeArrowheads="1"/>
          </p:cNvSpPr>
          <p:nvPr/>
        </p:nvSpPr>
        <p:spPr bwMode="auto">
          <a:xfrm>
            <a:off x="1695450" y="5257800"/>
            <a:ext cx="229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000000"/>
                </a:solidFill>
                <a:latin typeface="Arial" charset="0"/>
              </a:rPr>
              <a:t>median   =   7.2</a:t>
            </a:r>
          </a:p>
        </p:txBody>
      </p:sp>
      <p:pic>
        <p:nvPicPr>
          <p:cNvPr id="27663" name="Picture 15" descr="F06_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1752600"/>
            <a:ext cx="7970837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Fourth Spread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7243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Fourth Spread </a:t>
            </a:r>
            <a:r>
              <a:rPr lang="en-US" dirty="0"/>
              <a:t>(or Inter-quartile range) is a measure of variability that is resistant to </a:t>
            </a:r>
            <a:r>
              <a:rPr lang="en-US" i="1" dirty="0"/>
              <a:t>outliers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Outlier:</a:t>
            </a:r>
          </a:p>
          <a:p>
            <a:pPr lvl="1"/>
            <a:r>
              <a:rPr lang="en-US" dirty="0"/>
              <a:t>An observation more than 1.5</a:t>
            </a:r>
            <a:r>
              <a:rPr lang="en-US" i="1" dirty="0"/>
              <a:t>f</a:t>
            </a:r>
            <a:r>
              <a:rPr lang="en-US" i="1" baseline="-25000" dirty="0"/>
              <a:t>s</a:t>
            </a:r>
            <a:r>
              <a:rPr lang="en-US" dirty="0"/>
              <a:t> from the nearest quartile</a:t>
            </a:r>
          </a:p>
          <a:p>
            <a:r>
              <a:rPr lang="en-US" dirty="0"/>
              <a:t>Extreme Outlier:</a:t>
            </a:r>
          </a:p>
          <a:p>
            <a:pPr marL="631825" lvl="2" indent="-349250">
              <a:spcBef>
                <a:spcPts val="2000"/>
              </a:spcBef>
            </a:pPr>
            <a:r>
              <a:rPr lang="en-US" dirty="0"/>
              <a:t>An observation more than 3</a:t>
            </a:r>
            <a:r>
              <a:rPr lang="en-US" sz="24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f</a:t>
            </a:r>
            <a:r>
              <a:rPr lang="en-US" sz="2400" i="1" baseline="-25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 </a:t>
            </a:r>
            <a:r>
              <a:rPr lang="en-US" dirty="0"/>
              <a:t> or 3.5</a:t>
            </a:r>
            <a:r>
              <a:rPr lang="en-US" i="1" dirty="0"/>
              <a:t>f</a:t>
            </a:r>
            <a:r>
              <a:rPr lang="en-US" i="1" baseline="-25000" dirty="0"/>
              <a:t>s</a:t>
            </a:r>
            <a:r>
              <a:rPr lang="en-US" dirty="0"/>
              <a:t> from the nearest quartile</a:t>
            </a:r>
          </a:p>
          <a:p>
            <a:endParaRPr lang="en-US" dirty="0"/>
          </a:p>
        </p:txBody>
      </p:sp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2851150" y="2590800"/>
            <a:ext cx="3397250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i="1" dirty="0" err="1">
                <a:latin typeface="Times New Roman" charset="0"/>
              </a:rPr>
              <a:t>f</a:t>
            </a:r>
            <a:r>
              <a:rPr lang="en-US" sz="4000" i="1" baseline="-25000" dirty="0" err="1">
                <a:latin typeface="Times New Roman" charset="0"/>
              </a:rPr>
              <a:t>s</a:t>
            </a:r>
            <a:r>
              <a:rPr lang="en-US" sz="4000" i="1" dirty="0">
                <a:latin typeface="Times New Roman" charset="0"/>
              </a:rPr>
              <a:t> = Q</a:t>
            </a:r>
            <a:r>
              <a:rPr lang="en-US" sz="4000" i="1" baseline="-25000" dirty="0">
                <a:latin typeface="Times New Roman" charset="0"/>
              </a:rPr>
              <a:t>3</a:t>
            </a:r>
            <a:r>
              <a:rPr lang="en-US" sz="4000" i="1" dirty="0">
                <a:latin typeface="Times New Roman" charset="0"/>
              </a:rPr>
              <a:t> – Q</a:t>
            </a:r>
            <a:r>
              <a:rPr lang="en-US" sz="4000" i="1" baseline="-25000" dirty="0">
                <a:latin typeface="Times New Roman" charset="0"/>
              </a:rPr>
              <a:t>1</a:t>
            </a:r>
            <a:endParaRPr lang="en-US" sz="4000" i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00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The following data is given as follows: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5" y="1907576"/>
            <a:ext cx="7832725" cy="13576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146667"/>
            <a:ext cx="4617787" cy="5871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55" y="3791057"/>
            <a:ext cx="7870345" cy="264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2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488347"/>
            <a:ext cx="7467600" cy="9180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640602"/>
            <a:ext cx="8595976" cy="17381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499207"/>
            <a:ext cx="7489595" cy="215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1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676400"/>
            <a:ext cx="8042275" cy="5304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68001"/>
            <a:ext cx="5638800" cy="442350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43200" y="6172200"/>
            <a:ext cx="304800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5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a Summary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baseline="30000" dirty="0"/>
              <a:t>2</a:t>
            </a:r>
            <a:r>
              <a:rPr lang="en-US" dirty="0"/>
              <a:t> and s are best used to describe the spread of relatively symmetric datasets with no outliers.</a:t>
            </a:r>
          </a:p>
          <a:p>
            <a:pPr lvl="1"/>
            <a:r>
              <a:rPr lang="en-US" dirty="0"/>
              <a:t>s should only be used with      , not the median</a:t>
            </a:r>
          </a:p>
          <a:p>
            <a:r>
              <a:rPr lang="en-US" dirty="0"/>
              <a:t>The five-number summary is best used for skewed distributions or those having extreme outliers.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769576"/>
              </p:ext>
            </p:extLst>
          </p:nvPr>
        </p:nvGraphicFramePr>
        <p:xfrm>
          <a:off x="4800600" y="2667000"/>
          <a:ext cx="45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4" name="Equation" r:id="rId4" imgW="139975" imgH="165353" progId="Equation.3">
                  <p:embed/>
                </p:oleObj>
              </mc:Choice>
              <mc:Fallback>
                <p:oleObj name="Equation" r:id="rId4" imgW="139975" imgH="16535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667000"/>
                        <a:ext cx="457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Measures of Spread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spread of a distribution refers to how much </a:t>
            </a:r>
            <a:r>
              <a:rPr lang="en-US" b="1" dirty="0"/>
              <a:t>variability</a:t>
            </a:r>
            <a:r>
              <a:rPr lang="en-US" dirty="0"/>
              <a:t> the data has.</a:t>
            </a:r>
          </a:p>
          <a:p>
            <a:r>
              <a:rPr lang="en-US" dirty="0"/>
              <a:t>Common measures are the </a:t>
            </a:r>
            <a:r>
              <a:rPr lang="en-US" b="1" dirty="0"/>
              <a:t>five number summary</a:t>
            </a:r>
            <a:r>
              <a:rPr lang="en-US" dirty="0"/>
              <a:t>, </a:t>
            </a:r>
            <a:r>
              <a:rPr lang="en-US" b="1" dirty="0"/>
              <a:t>variance</a:t>
            </a:r>
            <a:r>
              <a:rPr lang="en-US" dirty="0"/>
              <a:t>, and </a:t>
            </a:r>
            <a:r>
              <a:rPr lang="en-US" b="1" dirty="0"/>
              <a:t>standard deviation</a:t>
            </a:r>
            <a:r>
              <a:rPr lang="en-US" dirty="0"/>
              <a:t>.</a:t>
            </a:r>
          </a:p>
          <a:p>
            <a:r>
              <a:rPr lang="en-US" dirty="0"/>
              <a:t>A very basic measure is to look at just the </a:t>
            </a:r>
            <a:r>
              <a:rPr lang="en-US" b="1" dirty="0"/>
              <a:t>minimum</a:t>
            </a:r>
            <a:r>
              <a:rPr lang="en-US" dirty="0"/>
              <a:t> and </a:t>
            </a:r>
            <a:r>
              <a:rPr lang="en-US" b="1" dirty="0"/>
              <a:t>maximum</a:t>
            </a:r>
            <a:r>
              <a:rPr lang="en-US" dirty="0"/>
              <a:t> values.</a:t>
            </a:r>
          </a:p>
          <a:p>
            <a:pPr lvl="1"/>
            <a:r>
              <a:rPr lang="en-US" dirty="0"/>
              <a:t>The </a:t>
            </a:r>
            <a:r>
              <a:rPr lang="en-US" b="1" i="1" dirty="0"/>
              <a:t>range</a:t>
            </a:r>
            <a:r>
              <a:rPr lang="en-US" dirty="0"/>
              <a:t> is the difference between these two.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0076" y="1551040"/>
            <a:ext cx="8773924" cy="2133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9275" y="1618470"/>
            <a:ext cx="1431925" cy="3627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76" y="3684640"/>
            <a:ext cx="2118531" cy="3560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076" y="4087179"/>
            <a:ext cx="7155820" cy="264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8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Deviation from the mean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9275" y="1676400"/>
            <a:ext cx="8042275" cy="30464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75" y="4800600"/>
            <a:ext cx="6549976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2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Deviation from the mean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7799" y="1676400"/>
            <a:ext cx="760093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9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Variance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variance s</a:t>
            </a:r>
            <a:r>
              <a:rPr lang="en-US" baseline="30000" dirty="0"/>
              <a:t>2</a:t>
            </a:r>
            <a:r>
              <a:rPr lang="en-US" dirty="0"/>
              <a:t> of a set of observations is an average of the squares of the deviations of the observations to the mean.</a:t>
            </a:r>
          </a:p>
          <a:p>
            <a:pPr>
              <a:buFont typeface="Wingdings" charset="0"/>
              <a:buNone/>
            </a:pPr>
            <a:endParaRPr lang="en-US" dirty="0"/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2057400" y="3503613"/>
          <a:ext cx="4343400" cy="228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5" name="Equation" r:id="rId4" imgW="1156097" imgH="609997" progId="Equation.3">
                  <p:embed/>
                </p:oleObj>
              </mc:Choice>
              <mc:Fallback>
                <p:oleObj name="Equation" r:id="rId4" imgW="1156097" imgH="60999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503613"/>
                        <a:ext cx="4343400" cy="228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Standard Deviation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standard deviation s is the square root of the variance.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614488" y="3200400"/>
          <a:ext cx="5472112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9" name="Equation" r:id="rId4" imgW="1587896" imgH="660797" progId="Equation.3">
                  <p:embed/>
                </p:oleObj>
              </mc:Choice>
              <mc:Fallback>
                <p:oleObj name="Equation" r:id="rId4" imgW="1587896" imgH="66079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8" y="3200400"/>
                        <a:ext cx="5472112" cy="227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4000"/>
            <a:ext cx="7981951" cy="441960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60" y="1635552"/>
            <a:ext cx="7905751" cy="247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6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298</TotalTime>
  <Words>635</Words>
  <Application>Microsoft Office PowerPoint</Application>
  <PresentationFormat>On-screen Show (4:3)</PresentationFormat>
  <Paragraphs>137</Paragraphs>
  <Slides>25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ＭＳ Ｐゴシック</vt:lpstr>
      <vt:lpstr>Arial</vt:lpstr>
      <vt:lpstr>News Gothic MT</vt:lpstr>
      <vt:lpstr>Times</vt:lpstr>
      <vt:lpstr>Times New Roman</vt:lpstr>
      <vt:lpstr>Wingdings</vt:lpstr>
      <vt:lpstr>Wingdings 2</vt:lpstr>
      <vt:lpstr>Breeze</vt:lpstr>
      <vt:lpstr>Equation</vt:lpstr>
      <vt:lpstr>The Importance of Spread</vt:lpstr>
      <vt:lpstr>Measures of Variability</vt:lpstr>
      <vt:lpstr>Measures of Spread</vt:lpstr>
      <vt:lpstr>Example</vt:lpstr>
      <vt:lpstr>Deviation from the mean</vt:lpstr>
      <vt:lpstr>Deviation from the mean</vt:lpstr>
      <vt:lpstr>Sample Variance</vt:lpstr>
      <vt:lpstr>Sample Standard Deviation</vt:lpstr>
      <vt:lpstr>Standard Deviation</vt:lpstr>
      <vt:lpstr>Important Facts About s2 and s</vt:lpstr>
      <vt:lpstr>Proposition</vt:lpstr>
      <vt:lpstr>Example</vt:lpstr>
      <vt:lpstr>Example</vt:lpstr>
      <vt:lpstr>Example</vt:lpstr>
      <vt:lpstr>Calculating Quartiles</vt:lpstr>
      <vt:lpstr>The Five-Number Summary</vt:lpstr>
      <vt:lpstr>Box Plots</vt:lpstr>
      <vt:lpstr>Example: Quartiles</vt:lpstr>
      <vt:lpstr>Example: Box Plot</vt:lpstr>
      <vt:lpstr>Comparisons Using Box Plots</vt:lpstr>
      <vt:lpstr> Fourth Spread</vt:lpstr>
      <vt:lpstr>Example</vt:lpstr>
      <vt:lpstr>Example</vt:lpstr>
      <vt:lpstr>Example</vt:lpstr>
      <vt:lpstr>Choosing a Summary</vt:lpstr>
    </vt:vector>
  </TitlesOfParts>
  <Company>FSU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Summarizing Data Numerically</dc:title>
  <dc:creator>Leif Ellingson</dc:creator>
  <cp:lastModifiedBy>Belhad, Ahmed</cp:lastModifiedBy>
  <cp:revision>42</cp:revision>
  <dcterms:created xsi:type="dcterms:W3CDTF">2009-12-16T19:56:54Z</dcterms:created>
  <dcterms:modified xsi:type="dcterms:W3CDTF">2018-06-11T21:30:39Z</dcterms:modified>
</cp:coreProperties>
</file>