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6" r:id="rId12"/>
    <p:sldId id="269" r:id="rId13"/>
    <p:sldId id="270" r:id="rId14"/>
    <p:sldId id="264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3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01E3-148B-5941-AB13-1F9348C8CEA1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A902D3-3DFB-ED4A-B444-8C077136BD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01E3-148B-5941-AB13-1F9348C8CEA1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02D3-3DFB-ED4A-B444-8C077136BD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01E3-148B-5941-AB13-1F9348C8CEA1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02D3-3DFB-ED4A-B444-8C077136BD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01E3-148B-5941-AB13-1F9348C8CEA1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02D3-3DFB-ED4A-B444-8C077136BD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01E3-148B-5941-AB13-1F9348C8CEA1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02D3-3DFB-ED4A-B444-8C077136BD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01E3-148B-5941-AB13-1F9348C8CEA1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02D3-3DFB-ED4A-B444-8C077136BD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01E3-148B-5941-AB13-1F9348C8CEA1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02D3-3DFB-ED4A-B444-8C077136BD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01E3-148B-5941-AB13-1F9348C8CEA1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02D3-3DFB-ED4A-B444-8C077136BD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01E3-148B-5941-AB13-1F9348C8CEA1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02D3-3DFB-ED4A-B444-8C077136BD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01E3-148B-5941-AB13-1F9348C8CEA1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02D3-3DFB-ED4A-B444-8C077136BD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01E3-148B-5941-AB13-1F9348C8CEA1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02D3-3DFB-ED4A-B444-8C077136BD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ABB01E3-148B-5941-AB13-1F9348C8CEA1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A902D3-3DFB-ED4A-B444-8C077136BD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Probability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 3342</a:t>
            </a:r>
          </a:p>
          <a:p>
            <a:r>
              <a:rPr lang="en-US" dirty="0"/>
              <a:t>Section 2.2</a:t>
            </a:r>
          </a:p>
        </p:txBody>
      </p:sp>
    </p:spTree>
    <p:extLst>
      <p:ext uri="{BB962C8B-B14F-4D97-AF65-F5344CB8AC3E}">
        <p14:creationId xmlns:p14="http://schemas.microsoft.com/office/powerpoint/2010/main" xmlns="" val="3066021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i="1" dirty="0"/>
              <a:t>any</a:t>
            </a:r>
            <a:r>
              <a:rPr lang="en-US" dirty="0"/>
              <a:t> events A, B, and C, the probability of any of the 3 events occurring is the following: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1565759"/>
              </p:ext>
            </p:extLst>
          </p:nvPr>
        </p:nvGraphicFramePr>
        <p:xfrm>
          <a:off x="728663" y="2979597"/>
          <a:ext cx="7588250" cy="2297113"/>
        </p:xfrm>
        <a:graphic>
          <a:graphicData uri="http://schemas.openxmlformats.org/presentationml/2006/ole">
            <p:oleObj spid="_x0000_s6160" name="Equation" r:id="rId3" imgW="2175840" imgH="6490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8333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113" y="1600200"/>
            <a:ext cx="7705818" cy="35433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13" y="5392460"/>
            <a:ext cx="3346882" cy="71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444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78" y="1741123"/>
            <a:ext cx="8899864" cy="9303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77" y="2959554"/>
            <a:ext cx="4749552" cy="8622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77" y="3962715"/>
            <a:ext cx="4882717" cy="10046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78" y="5126388"/>
            <a:ext cx="5024759" cy="93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729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93" y="2068497"/>
            <a:ext cx="8899413" cy="133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078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Equally Likely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N be the total number of outcomes in </a:t>
            </a:r>
            <a:r>
              <a:rPr lang="en-US" b="1" i="1" dirty="0"/>
              <a:t>S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probability of any outcome is 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Let N(A) be the number of outcomes in event A.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70026604"/>
              </p:ext>
            </p:extLst>
          </p:nvPr>
        </p:nvGraphicFramePr>
        <p:xfrm>
          <a:off x="5984688" y="2198388"/>
          <a:ext cx="506412" cy="1046162"/>
        </p:xfrm>
        <a:graphic>
          <a:graphicData uri="http://schemas.openxmlformats.org/presentationml/2006/ole">
            <p:oleObj spid="_x0000_s8219" name="Equation" r:id="rId3" imgW="182520" imgH="38376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59574186"/>
              </p:ext>
            </p:extLst>
          </p:nvPr>
        </p:nvGraphicFramePr>
        <p:xfrm>
          <a:off x="3142373" y="4362450"/>
          <a:ext cx="2262187" cy="1046163"/>
        </p:xfrm>
        <a:graphic>
          <a:graphicData uri="http://schemas.openxmlformats.org/presentationml/2006/ole">
            <p:oleObj spid="_x0000_s8220" name="Equation" r:id="rId4" imgW="840960" imgH="38376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49309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Equally likely Outcomes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30136"/>
            <a:ext cx="8229600" cy="256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465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09" y="2086969"/>
            <a:ext cx="8771138" cy="887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5209" y="2086969"/>
            <a:ext cx="1384915" cy="35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09" y="3204840"/>
            <a:ext cx="4412203" cy="6225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10" y="4058201"/>
            <a:ext cx="5619564" cy="9934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5210" y="54331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09" y="5273791"/>
            <a:ext cx="5246702" cy="136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667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random process and a sample space </a:t>
            </a:r>
            <a:r>
              <a:rPr lang="en-US" i="1" dirty="0"/>
              <a:t>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the objective is to assign to each event </a:t>
            </a:r>
            <a:r>
              <a:rPr lang="en-US" i="1" dirty="0"/>
              <a:t>A</a:t>
            </a:r>
            <a:r>
              <a:rPr lang="en-US" dirty="0"/>
              <a:t> number </a:t>
            </a:r>
            <a:br>
              <a:rPr lang="en-US" dirty="0"/>
            </a:br>
            <a:r>
              <a:rPr lang="en-US" i="1" dirty="0"/>
              <a:t>P(A)</a:t>
            </a:r>
            <a:r>
              <a:rPr lang="en-US" dirty="0"/>
              <a:t>, called the probability of event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r>
              <a:rPr lang="en-US" dirty="0"/>
              <a:t>Gives a precise measure of the chance that </a:t>
            </a:r>
            <a:r>
              <a:rPr lang="en-US" i="1" dirty="0"/>
              <a:t>A</a:t>
            </a:r>
            <a:r>
              <a:rPr lang="en-US" dirty="0"/>
              <a:t> will occur.</a:t>
            </a:r>
          </a:p>
        </p:txBody>
      </p:sp>
    </p:spTree>
    <p:extLst>
      <p:ext uri="{BB962C8B-B14F-4D97-AF65-F5344CB8AC3E}">
        <p14:creationId xmlns:p14="http://schemas.microsoft.com/office/powerpoint/2010/main" xmlns="" val="416214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Reflects the proportion of </a:t>
            </a:r>
            <a:br>
              <a:rPr lang="en-US" dirty="0"/>
            </a:br>
            <a:r>
              <a:rPr lang="en-US" dirty="0"/>
              <a:t>times an event will occur </a:t>
            </a:r>
            <a:br>
              <a:rPr lang="en-US" dirty="0"/>
            </a:br>
            <a:r>
              <a:rPr lang="en-US" dirty="0"/>
              <a:t>in a very long series of trials.</a:t>
            </a:r>
          </a:p>
          <a:p>
            <a:endParaRPr lang="en-US" dirty="0"/>
          </a:p>
          <a:p>
            <a:r>
              <a:rPr lang="en-US" dirty="0"/>
              <a:t>Always a number between</a:t>
            </a:r>
            <a:br>
              <a:rPr lang="en-US" dirty="0"/>
            </a:br>
            <a:r>
              <a:rPr lang="en-US" dirty="0"/>
              <a:t>0 and 1.</a:t>
            </a:r>
          </a:p>
          <a:p>
            <a:endParaRPr lang="en-US" dirty="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5358000" y="1758969"/>
            <a:ext cx="3124200" cy="411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327838" y="1758969"/>
            <a:ext cx="3078162" cy="4114800"/>
            <a:chOff x="3443" y="1152"/>
            <a:chExt cx="1939" cy="2592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813" y="1296"/>
              <a:ext cx="216" cy="2352"/>
            </a:xfrm>
            <a:prstGeom prst="rect">
              <a:avLst/>
            </a:prstGeom>
            <a:gradFill rotWithShape="0">
              <a:gsLst>
                <a:gs pos="0">
                  <a:srgbClr val="18605A">
                    <a:gamma/>
                    <a:tint val="22353"/>
                    <a:invGamma/>
                  </a:srgbClr>
                </a:gs>
                <a:gs pos="100000">
                  <a:srgbClr val="18605A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7" descr="Pink tissue paper"/>
            <p:cNvSpPr txBox="1">
              <a:spLocks noChangeArrowheads="1"/>
            </p:cNvSpPr>
            <p:nvPr/>
          </p:nvSpPr>
          <p:spPr bwMode="auto">
            <a:xfrm>
              <a:off x="3524" y="115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</a:t>
              </a:r>
            </a:p>
          </p:txBody>
        </p:sp>
        <p:sp>
          <p:nvSpPr>
            <p:cNvPr id="9" name="Text Box 8" descr="Pink tissue paper"/>
            <p:cNvSpPr txBox="1">
              <a:spLocks noChangeArrowheads="1"/>
            </p:cNvSpPr>
            <p:nvPr/>
          </p:nvSpPr>
          <p:spPr bwMode="auto">
            <a:xfrm>
              <a:off x="3524" y="345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0</a:t>
              </a:r>
            </a:p>
          </p:txBody>
        </p:sp>
        <p:sp>
          <p:nvSpPr>
            <p:cNvPr id="10" name="Text Box 9" descr="Pink tissue paper"/>
            <p:cNvSpPr txBox="1">
              <a:spLocks noChangeArrowheads="1"/>
            </p:cNvSpPr>
            <p:nvPr/>
          </p:nvSpPr>
          <p:spPr bwMode="auto">
            <a:xfrm>
              <a:off x="3443" y="2322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0.5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812" y="2466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812" y="1296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812" y="3648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 descr="Pink tissue paper"/>
            <p:cNvSpPr txBox="1">
              <a:spLocks noChangeArrowheads="1"/>
            </p:cNvSpPr>
            <p:nvPr/>
          </p:nvSpPr>
          <p:spPr bwMode="auto">
            <a:xfrm>
              <a:off x="4337" y="1152"/>
              <a:ext cx="6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000" i="1">
                  <a:latin typeface="Arial" charset="0"/>
                </a:rPr>
                <a:t>Certain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15" name="Text Box 14" descr="Pink tissue paper"/>
            <p:cNvSpPr txBox="1">
              <a:spLocks noChangeArrowheads="1"/>
            </p:cNvSpPr>
            <p:nvPr/>
          </p:nvSpPr>
          <p:spPr bwMode="auto">
            <a:xfrm>
              <a:off x="4390" y="1776"/>
              <a:ext cx="5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000" i="1">
                  <a:latin typeface="Arial" charset="0"/>
                </a:rPr>
                <a:t>Likely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16" name="Text Box 15" descr="Pink tissue paper"/>
            <p:cNvSpPr txBox="1">
              <a:spLocks noChangeArrowheads="1"/>
            </p:cNvSpPr>
            <p:nvPr/>
          </p:nvSpPr>
          <p:spPr bwMode="auto">
            <a:xfrm>
              <a:off x="4409" y="2880"/>
              <a:ext cx="6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000" i="1">
                  <a:latin typeface="Arial" charset="0"/>
                </a:rPr>
                <a:t>Unlikely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17" name="Text Box 16" descr="Pink tissue paper"/>
            <p:cNvSpPr txBox="1">
              <a:spLocks noChangeArrowheads="1"/>
            </p:cNvSpPr>
            <p:nvPr/>
          </p:nvSpPr>
          <p:spPr bwMode="auto">
            <a:xfrm>
              <a:off x="4261" y="2342"/>
              <a:ext cx="11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000" i="1">
                  <a:latin typeface="Arial" charset="0"/>
                </a:rPr>
                <a:t>50-50 Chance</a:t>
              </a:r>
            </a:p>
          </p:txBody>
        </p:sp>
        <p:sp>
          <p:nvSpPr>
            <p:cNvPr id="18" name="Text Box 17" descr="Pink tissue paper"/>
            <p:cNvSpPr txBox="1">
              <a:spLocks noChangeArrowheads="1"/>
            </p:cNvSpPr>
            <p:nvPr/>
          </p:nvSpPr>
          <p:spPr bwMode="auto">
            <a:xfrm>
              <a:off x="4285" y="3494"/>
              <a:ext cx="8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000" i="1">
                  <a:latin typeface="Arial" charset="0"/>
                </a:rPr>
                <a:t>Impossible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4165" y="3024"/>
              <a:ext cx="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165" y="1920"/>
              <a:ext cx="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42188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Rolling a Die</a:t>
            </a:r>
          </a:p>
        </p:txBody>
      </p:sp>
      <p:pic>
        <p:nvPicPr>
          <p:cNvPr id="4" name="Picture 4" descr="fig07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5240" y="2255143"/>
            <a:ext cx="8077200" cy="339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9662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 of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2311"/>
          </a:xfrm>
        </p:spPr>
        <p:txBody>
          <a:bodyPr/>
          <a:lstStyle/>
          <a:p>
            <a:r>
              <a:rPr lang="en-US" sz="1800" b="1" dirty="0"/>
              <a:t>Axiom 1</a:t>
            </a:r>
            <a:r>
              <a:rPr lang="en-US" sz="1800" dirty="0"/>
              <a:t>: </a:t>
            </a:r>
            <a:br>
              <a:rPr lang="en-US" sz="1800" dirty="0"/>
            </a:br>
            <a:r>
              <a:rPr lang="en-US" sz="1800" dirty="0"/>
              <a:t>The probability P(A) of any event A satisfies </a:t>
            </a:r>
            <a:br>
              <a:rPr lang="en-US" sz="1800" dirty="0"/>
            </a:br>
            <a:r>
              <a:rPr lang="en-US" sz="1800" dirty="0"/>
              <a:t>0 </a:t>
            </a:r>
            <a:r>
              <a:rPr lang="en-US" sz="1800" dirty="0">
                <a:sym typeface="Symbol" charset="0"/>
              </a:rPr>
              <a:t> P(A)  1.</a:t>
            </a:r>
          </a:p>
          <a:p>
            <a:endParaRPr lang="en-US" sz="1800" dirty="0"/>
          </a:p>
          <a:p>
            <a:r>
              <a:rPr lang="en-US" sz="1800" b="1" dirty="0"/>
              <a:t>Axiom 2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If </a:t>
            </a:r>
            <a:r>
              <a:rPr lang="en-US" sz="1800" i="1" dirty="0"/>
              <a:t>S</a:t>
            </a:r>
            <a:r>
              <a:rPr lang="en-US" sz="1800" dirty="0"/>
              <a:t> is the sample space, then P(</a:t>
            </a:r>
            <a:r>
              <a:rPr lang="en-US" sz="1800" i="1" dirty="0"/>
              <a:t>S</a:t>
            </a:r>
            <a:r>
              <a:rPr lang="en-US" sz="1800" dirty="0"/>
              <a:t>)=1.</a:t>
            </a:r>
          </a:p>
          <a:p>
            <a:endParaRPr lang="en-US" sz="1800" dirty="0"/>
          </a:p>
          <a:p>
            <a:r>
              <a:rPr lang="en-US" sz="1800" b="1" dirty="0"/>
              <a:t>Axiom 3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If A</a:t>
            </a:r>
            <a:r>
              <a:rPr lang="en-US" sz="1800" baseline="-25000" dirty="0"/>
              <a:t>1</a:t>
            </a:r>
            <a:r>
              <a:rPr lang="en-US" sz="1800" dirty="0"/>
              <a:t>, A</a:t>
            </a:r>
            <a:r>
              <a:rPr lang="en-US" sz="1800" baseline="-25000" dirty="0"/>
              <a:t>2,</a:t>
            </a:r>
            <a:r>
              <a:rPr lang="en-US" sz="1800" dirty="0"/>
              <a:t> A</a:t>
            </a:r>
            <a:r>
              <a:rPr lang="en-US" sz="1800" baseline="-25000" dirty="0"/>
              <a:t>3</a:t>
            </a:r>
            <a:r>
              <a:rPr lang="en-US" sz="1800" dirty="0"/>
              <a:t>, … is an infinite collection of </a:t>
            </a:r>
            <a:r>
              <a:rPr lang="en-US" sz="1800" b="1" i="1" dirty="0"/>
              <a:t>disjoint</a:t>
            </a:r>
            <a:r>
              <a:rPr lang="en-US" sz="1800" dirty="0"/>
              <a:t> events: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b="1" dirty="0"/>
          </a:p>
          <a:p>
            <a:r>
              <a:rPr lang="en-US" sz="1800" b="1" dirty="0"/>
              <a:t>Axiom4:</a:t>
            </a:r>
          </a:p>
          <a:p>
            <a:endParaRPr lang="en-US" sz="1800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22553277"/>
              </p:ext>
            </p:extLst>
          </p:nvPr>
        </p:nvGraphicFramePr>
        <p:xfrm>
          <a:off x="852488" y="4267200"/>
          <a:ext cx="4364037" cy="952500"/>
        </p:xfrm>
        <a:graphic>
          <a:graphicData uri="http://schemas.openxmlformats.org/presentationml/2006/ole">
            <p:oleObj spid="_x0000_s3101" name="Equation" r:id="rId3" imgW="1968480" imgH="4316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35732117"/>
              </p:ext>
            </p:extLst>
          </p:nvPr>
        </p:nvGraphicFramePr>
        <p:xfrm>
          <a:off x="2082154" y="5660441"/>
          <a:ext cx="1393536" cy="474396"/>
        </p:xfrm>
        <a:graphic>
          <a:graphicData uri="http://schemas.openxmlformats.org/presentationml/2006/ole">
            <p:oleObj spid="_x0000_s3102" name="Equation" r:id="rId4" imgW="585000" imgH="1918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9031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Axiom 3 also holds for </a:t>
            </a:r>
            <a:r>
              <a:rPr lang="en-US" b="1" i="1" dirty="0"/>
              <a:t>finite</a:t>
            </a:r>
            <a:r>
              <a:rPr lang="en-US" dirty="0"/>
              <a:t> collections of disjoint events.</a:t>
            </a:r>
          </a:p>
          <a:p>
            <a:r>
              <a:rPr lang="en-US" dirty="0"/>
              <a:t>Because </a:t>
            </a:r>
          </a:p>
          <a:p>
            <a:endParaRPr lang="en-US" dirty="0"/>
          </a:p>
          <a:p>
            <a:r>
              <a:rPr lang="en-US" dirty="0"/>
              <a:t>For any event A,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93418271"/>
              </p:ext>
            </p:extLst>
          </p:nvPr>
        </p:nvGraphicFramePr>
        <p:xfrm>
          <a:off x="2293170" y="2421980"/>
          <a:ext cx="1393536" cy="474396"/>
        </p:xfrm>
        <a:graphic>
          <a:graphicData uri="http://schemas.openxmlformats.org/presentationml/2006/ole">
            <p:oleObj spid="_x0000_s4129" name="Equation" r:id="rId3" imgW="585000" imgH="19188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12900838"/>
              </p:ext>
            </p:extLst>
          </p:nvPr>
        </p:nvGraphicFramePr>
        <p:xfrm>
          <a:off x="2757030" y="4264567"/>
          <a:ext cx="3529333" cy="1455850"/>
        </p:xfrm>
        <a:graphic>
          <a:graphicData uri="http://schemas.openxmlformats.org/presentationml/2006/ole">
            <p:oleObj spid="_x0000_s4130" name="Equation" r:id="rId4" imgW="1005480" imgH="4111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3404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i="1" dirty="0"/>
              <a:t>any</a:t>
            </a:r>
            <a:r>
              <a:rPr lang="en-US" dirty="0"/>
              <a:t> events A and B, the probability of either event occurring is the following: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12173595"/>
              </p:ext>
            </p:extLst>
          </p:nvPr>
        </p:nvGraphicFramePr>
        <p:xfrm>
          <a:off x="750888" y="3475038"/>
          <a:ext cx="7543800" cy="706437"/>
        </p:xfrm>
        <a:graphic>
          <a:graphicData uri="http://schemas.openxmlformats.org/presentationml/2006/ole">
            <p:oleObj spid="_x0000_s5137" name="Equation" r:id="rId3" imgW="2157480" imgH="1918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2119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055" y="1811213"/>
            <a:ext cx="8546124" cy="14243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8055" y="1811213"/>
            <a:ext cx="1369724" cy="425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55" y="3376180"/>
            <a:ext cx="5355797" cy="13104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55" y="4765051"/>
            <a:ext cx="6421118" cy="160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996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033" y="1705231"/>
            <a:ext cx="7039438" cy="1009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87" y="3301705"/>
            <a:ext cx="6045694" cy="152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489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191</TotalTime>
  <Words>146</Words>
  <Application>Microsoft Office PowerPoint</Application>
  <PresentationFormat>On-screen Show (4:3)</PresentationFormat>
  <Paragraphs>51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Executive</vt:lpstr>
      <vt:lpstr>Microsoft Equation 3.0</vt:lpstr>
      <vt:lpstr>Equation</vt:lpstr>
      <vt:lpstr>Properties of Probability</vt:lpstr>
      <vt:lpstr>Goal of Probability</vt:lpstr>
      <vt:lpstr>Probability</vt:lpstr>
      <vt:lpstr>Example: Rolling a Die</vt:lpstr>
      <vt:lpstr>Axioms of Probability</vt:lpstr>
      <vt:lpstr>Results</vt:lpstr>
      <vt:lpstr>Proposition</vt:lpstr>
      <vt:lpstr>Example</vt:lpstr>
      <vt:lpstr>Example</vt:lpstr>
      <vt:lpstr>Extension</vt:lpstr>
      <vt:lpstr>Example</vt:lpstr>
      <vt:lpstr>Example</vt:lpstr>
      <vt:lpstr>Example</vt:lpstr>
      <vt:lpstr>Equally Likely Outcomes</vt:lpstr>
      <vt:lpstr>Equally likely Outcomes</vt:lpstr>
      <vt:lpstr>Example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Probability</dc:title>
  <dc:creator>Leif Ellingson</dc:creator>
  <cp:lastModifiedBy>Halima</cp:lastModifiedBy>
  <cp:revision>22</cp:revision>
  <dcterms:created xsi:type="dcterms:W3CDTF">2011-08-18T03:40:30Z</dcterms:created>
  <dcterms:modified xsi:type="dcterms:W3CDTF">2018-09-11T03:45:57Z</dcterms:modified>
</cp:coreProperties>
</file>