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8" r:id="rId3"/>
    <p:sldId id="259" r:id="rId4"/>
    <p:sldId id="297" r:id="rId5"/>
    <p:sldId id="258" r:id="rId6"/>
    <p:sldId id="292" r:id="rId7"/>
    <p:sldId id="293" r:id="rId8"/>
    <p:sldId id="257" r:id="rId9"/>
    <p:sldId id="260" r:id="rId10"/>
    <p:sldId id="261" r:id="rId11"/>
    <p:sldId id="262" r:id="rId12"/>
    <p:sldId id="275" r:id="rId13"/>
    <p:sldId id="276" r:id="rId14"/>
    <p:sldId id="277" r:id="rId15"/>
    <p:sldId id="278" r:id="rId16"/>
    <p:sldId id="279" r:id="rId17"/>
    <p:sldId id="280" r:id="rId18"/>
    <p:sldId id="295" r:id="rId19"/>
    <p:sldId id="281" r:id="rId20"/>
    <p:sldId id="282" r:id="rId21"/>
    <p:sldId id="284" r:id="rId22"/>
    <p:sldId id="283" r:id="rId23"/>
    <p:sldId id="285" r:id="rId24"/>
    <p:sldId id="296" r:id="rId25"/>
    <p:sldId id="294" r:id="rId26"/>
    <p:sldId id="269" r:id="rId27"/>
    <p:sldId id="265" r:id="rId28"/>
    <p:sldId id="267" r:id="rId29"/>
    <p:sldId id="286" r:id="rId30"/>
    <p:sldId id="287" r:id="rId31"/>
    <p:sldId id="270" r:id="rId32"/>
    <p:sldId id="271" r:id="rId33"/>
    <p:sldId id="272" r:id="rId34"/>
    <p:sldId id="266" r:id="rId35"/>
    <p:sldId id="273" r:id="rId36"/>
    <p:sldId id="274" r:id="rId37"/>
    <p:sldId id="289" r:id="rId38"/>
    <p:sldId id="290" r:id="rId39"/>
    <p:sldId id="291" r:id="rId40"/>
    <p:sldId id="288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0929"/>
  </p:normalViewPr>
  <p:slideViewPr>
    <p:cSldViewPr>
      <p:cViewPr>
        <p:scale>
          <a:sx n="90" d="100"/>
          <a:sy n="90" d="100"/>
        </p:scale>
        <p:origin x="43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B827B2-C00F-4DE9-82E8-16909E62D3A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884559-C5DA-4B2C-9E90-4E6E566D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07DC50-DD34-E24F-891C-6D68A526F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5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6F5D975-92C7-422A-93FC-3E250170B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CC853AF-6119-4AC5-9770-6628EA34E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361629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imgres?imgurl=http://www.mathgoodies.com/sites/all/modules/custom/lessons/images/probability/conditional_venn.gif&amp;imgrefurl=http://www.mathgoodies.com/lessons/vol6/conditional.html&amp;h=170&amp;w=250&amp;tbnid=deyV8CzuoLNtQM:&amp;tbnh=160&amp;tbnw=235&amp;usg=__4QEEix7-LvZLo84NKA61zbHgO2o=&amp;vet=1&amp;docid=qSYs0osBfENztM&amp;sa=X&amp;ved=0ahUKEwi32oyR_6_WAhVU0WMKHeRuBM0Q9QEILD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DC50-DD34-E24F-891C-6D68A526FA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imgres?imgurl=http://www.mathgoodies.com/sites/all/modules/custom/lessons/images/probability/conditional_venn.gif&amp;imgrefurl=http://www.mathgoodies.com/lessons/vol6/conditional.html&amp;h=170&amp;w=250&amp;tbnid=deyV8CzuoLNtQM:&amp;tbnh=160&amp;tbnw=235&amp;usg=__4QEEix7-LvZLo84NKA61zbHgO2o=&amp;vet=1&amp;docid=qSYs0osBfENztM&amp;sa=X&amp;ved=0ahUKEwi32oyR_6_WAhVU0WMKHeRuBM0Q9QEILD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DC50-DD34-E24F-891C-6D68A526FA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DC50-DD34-E24F-891C-6D68A526FA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DC50-DD34-E24F-891C-6D68A526FA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https://www.projectrhea.org/rhea/index.php/From_Bayes_Theorem_to_Pattern_Recognition_via_Bayes_Rule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DC50-DD34-E24F-891C-6D68A526FA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EBD4D-42F8-9E46-AEED-4A90BCFCF135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Follows from P(A and B) = P(A|B)P(B) = P(B|A)P(A)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DEAF3-5611-B043-BCF5-5FD2E239FF2D}" type="slidenum">
              <a:rPr lang="en-US"/>
              <a:pPr/>
              <a:t>28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Found in 5.58 itself that P(A and B) = 0.32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example on </a:t>
            </a:r>
            <a:r>
              <a:rPr lang="en-US"/>
              <a:t>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DC50-DD34-E24F-891C-6D68A526FAC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425ACE-1D36-3241-A2BC-0AFA121CF04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4102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3" name="Group 7"/>
            <p:cNvGrpSpPr>
              <a:grpSpLocks/>
            </p:cNvGrpSpPr>
            <p:nvPr userDrawn="1"/>
          </p:nvGrpSpPr>
          <p:grpSpPr bwMode="auto">
            <a:xfrm>
              <a:off x="0" y="2208"/>
              <a:ext cx="5756" cy="240"/>
              <a:chOff x="0" y="768"/>
              <a:chExt cx="5760" cy="1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22506-7C63-674F-A0E1-7651A2C27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5648F-4F2F-AE41-BC05-7543A2282A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/>
            </a:lvl1pPr>
          </a:lstStyle>
          <a:p>
            <a:fld id="{D0FE2813-6C5D-DE4E-A73D-4AA2A89DA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45B9-77C1-2848-BC48-77D1DF0C8E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7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7EB56-2DBB-0947-A8A3-2A4FD1DC8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EB51B-80A8-6040-B4D6-9B5AA9188B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EBA57-B9F8-C340-86B2-16259E915E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8E233-F483-404E-A531-7CE044339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07483-00D8-D44A-8B79-EC385067A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A3039-D10F-5048-9001-67B0756A59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A625E-D353-2C41-8139-F7F86F63D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3C90A020-1F48-A140-98C4-EF8FB618654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3080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w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br>
              <a:rPr lang="en-US" dirty="0"/>
            </a:br>
            <a:r>
              <a:rPr lang="en-US" dirty="0"/>
              <a:t>and Independence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Sections 2.4 and 2.5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Rule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two events A and B,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3" imgW="101600" imgH="177800" progId="Equation.3">
                  <p:embed/>
                </p:oleObj>
              </mc:Choice>
              <mc:Fallback>
                <p:oleObj name="Equation" r:id="rId3" imgW="1016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00368"/>
              </p:ext>
            </p:extLst>
          </p:nvPr>
        </p:nvGraphicFramePr>
        <p:xfrm>
          <a:off x="1704975" y="3836988"/>
          <a:ext cx="5353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5" imgW="1536700" imgH="203200" progId="Equation.3">
                  <p:embed/>
                </p:oleObj>
              </mc:Choice>
              <mc:Fallback>
                <p:oleObj name="Equation" r:id="rId5" imgW="1536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836988"/>
                        <a:ext cx="53530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Dollar Value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458200" cy="4525962"/>
          </a:xfrm>
        </p:spPr>
        <p:txBody>
          <a:bodyPr/>
          <a:lstStyle/>
          <a:p>
            <a:r>
              <a:rPr lang="en-US" dirty="0"/>
              <a:t>A = event that the value of the $ falls.</a:t>
            </a:r>
          </a:p>
          <a:p>
            <a:r>
              <a:rPr lang="en-US" dirty="0"/>
              <a:t>B = event that the supplier demands changing the contract</a:t>
            </a:r>
          </a:p>
          <a:p>
            <a:r>
              <a:rPr lang="en-US" dirty="0"/>
              <a:t>P(A) = 0.4</a:t>
            </a:r>
          </a:p>
          <a:p>
            <a:r>
              <a:rPr lang="en-US" dirty="0"/>
              <a:t>P(B|A) = 0.8</a:t>
            </a:r>
          </a:p>
          <a:p>
            <a:r>
              <a:rPr lang="en-US" dirty="0"/>
              <a:t>P(A and B) =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52" y="1647274"/>
            <a:ext cx="8229600" cy="3359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5652" y="1658121"/>
            <a:ext cx="1447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6F23E81-C328-4E47-9D94-AE4C96483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65652" y="4997407"/>
            <a:ext cx="4785766" cy="134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5E4D9-D9C8-4C53-BF79-D11DD49C2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6308993"/>
            <a:ext cx="4392192" cy="7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5333999" cy="1498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63784"/>
            <a:ext cx="5004009" cy="813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6" y="4877335"/>
            <a:ext cx="5403274" cy="13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6245326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5800"/>
            <a:ext cx="4315876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C33005-86D7-4D01-B35B-50C19C227A6B}"/>
              </a:ext>
            </a:extLst>
          </p:cNvPr>
          <p:cNvSpPr/>
          <p:nvPr/>
        </p:nvSpPr>
        <p:spPr>
          <a:xfrm>
            <a:off x="6400800" y="1981200"/>
            <a:ext cx="139974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+P(3∩AB)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250F2-BDF5-4AB5-9AB7-69947D48FEEC}"/>
              </a:ext>
            </a:extLst>
          </p:cNvPr>
          <p:cNvSpPr/>
          <p:nvPr/>
        </p:nvSpPr>
        <p:spPr>
          <a:xfrm>
            <a:off x="6019800" y="2599603"/>
            <a:ext cx="95571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+ 0.02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CE50D-B93E-4347-AA76-B4BEE2B53646}"/>
              </a:ext>
            </a:extLst>
          </p:cNvPr>
          <p:cNvSpPr/>
          <p:nvPr/>
        </p:nvSpPr>
        <p:spPr>
          <a:xfrm>
            <a:off x="1524000" y="3218685"/>
            <a:ext cx="955711" cy="487506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+ 0.52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5257800" cy="856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3539126" cy="1648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648200"/>
            <a:ext cx="3733799" cy="1581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8536-5A34-408D-A5A7-E4C3451A7A07}"/>
              </a:ext>
            </a:extLst>
          </p:cNvPr>
          <p:cNvSpPr/>
          <p:nvPr/>
        </p:nvSpPr>
        <p:spPr>
          <a:xfrm>
            <a:off x="1596988" y="4107960"/>
            <a:ext cx="955711" cy="487506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+ 0.52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23636-E53F-4219-87B0-64246ED0F129}"/>
              </a:ext>
            </a:extLst>
          </p:cNvPr>
          <p:cNvSpPr/>
          <p:nvPr/>
        </p:nvSpPr>
        <p:spPr>
          <a:xfrm>
            <a:off x="2644312" y="3762432"/>
            <a:ext cx="883575" cy="487506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0.385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99" y="1905000"/>
            <a:ext cx="8958301" cy="828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2852355"/>
            <a:ext cx="6400801" cy="12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115164"/>
            <a:ext cx="6532690" cy="89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005534"/>
            <a:ext cx="3733800" cy="1512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813E03-27D3-4546-8073-06BC3F7D5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405809"/>
            <a:ext cx="3883296" cy="14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Complex Events</a:t>
            </a:r>
            <a:br>
              <a:rPr lang="en-US" dirty="0"/>
            </a:br>
            <a:r>
              <a:rPr lang="en-US" dirty="0"/>
              <a:t>Example1: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certain system can experience three different types of defects. Let </a:t>
            </a:r>
            <a:r>
              <a:rPr lang="en-US" sz="2400" i="1" dirty="0"/>
              <a:t>A</a:t>
            </a:r>
            <a:r>
              <a:rPr lang="en-US" sz="2400" i="1" baseline="-25000" dirty="0"/>
              <a:t>i</a:t>
            </a:r>
            <a:r>
              <a:rPr lang="en-US" sz="2400" dirty="0"/>
              <a:t> (</a:t>
            </a:r>
            <a:r>
              <a:rPr lang="en-US" sz="2400" i="1" dirty="0" err="1"/>
              <a:t>i</a:t>
            </a:r>
            <a:r>
              <a:rPr lang="en-US" sz="2400" dirty="0"/>
              <a:t> = 1,2,3) denote the event that the system has a defect of type </a:t>
            </a:r>
            <a:r>
              <a:rPr lang="en-US" sz="2400" i="1" dirty="0" err="1"/>
              <a:t>i</a:t>
            </a:r>
            <a:r>
              <a:rPr lang="en-US" sz="2400" dirty="0"/>
              <a:t>. Suppose that the following probabilities are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000" i="1" dirty="0"/>
              <a:t>	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) = 0.10  , 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) = 0.08    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) = 0.05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∪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) = 0.12     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∪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) = 0.12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i="1" dirty="0"/>
              <a:t>	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∪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) = 0.11     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Trebuchet MS" panose="020B0603020202020204" pitchFamily="34" charset="0"/>
              </a:rPr>
              <a:t>∩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latin typeface="Trebuchet MS" panose="020B0603020202020204" pitchFamily="34" charset="0"/>
              </a:rPr>
              <a:t>∩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) = 0.01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7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9E0AE2-6516-4AF5-BC3A-9218AD10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57" y="1524000"/>
            <a:ext cx="6685085" cy="37245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765B2-1303-49D2-8A95-7FD2084A0DE0}"/>
              </a:ext>
            </a:extLst>
          </p:cNvPr>
          <p:cNvSpPr/>
          <p:nvPr/>
        </p:nvSpPr>
        <p:spPr>
          <a:xfrm>
            <a:off x="228600" y="2286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 = 0.10  , 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 = 0.08    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 = 0.05 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∪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 =0.12  </a:t>
            </a:r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∪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 = 0.12 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∪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 = 0.11     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Trebuchet MS" panose="020B0603020202020204" pitchFamily="34" charset="0"/>
              </a:rPr>
              <a:t>∩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Trebuchet MS" panose="020B0603020202020204" pitchFamily="34" charset="0"/>
              </a:rPr>
              <a:t>∩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 = 0.01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4FAD1-187F-496F-AB1B-9E74467F42FB}"/>
              </a:ext>
            </a:extLst>
          </p:cNvPr>
          <p:cNvSpPr/>
          <p:nvPr/>
        </p:nvSpPr>
        <p:spPr>
          <a:xfrm>
            <a:off x="381000" y="5382161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Given that the system </a:t>
            </a:r>
            <a:r>
              <a:rPr lang="en-US" sz="2000" b="1" dirty="0"/>
              <a:t>has a type 1 defect</a:t>
            </a:r>
            <a:r>
              <a:rPr lang="en-US" sz="2000" dirty="0"/>
              <a:t>, </a:t>
            </a:r>
            <a:r>
              <a:rPr lang="en-US" sz="2000" i="1" dirty="0"/>
              <a:t>what is the probability that </a:t>
            </a:r>
          </a:p>
          <a:p>
            <a:r>
              <a:rPr lang="en-US" sz="2000" i="1" dirty="0"/>
              <a:t>it has a type 2 defect? </a:t>
            </a:r>
          </a:p>
          <a:p>
            <a:r>
              <a:rPr lang="en-US" sz="2000" dirty="0"/>
              <a:t>2. Given that the system </a:t>
            </a:r>
            <a:r>
              <a:rPr lang="en-US" sz="2000" b="1" dirty="0"/>
              <a:t>has a type 1 defect, </a:t>
            </a:r>
            <a:r>
              <a:rPr lang="en-US" sz="2000" i="1" dirty="0"/>
              <a:t>what is the probability that </a:t>
            </a:r>
          </a:p>
          <a:p>
            <a:r>
              <a:rPr lang="en-US" sz="2000" i="1" dirty="0"/>
              <a:t>it has all three types of defects?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953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22CD"/>
                </a:solidFill>
              </a:rPr>
              <a:t>Conditioning Complex Events</a:t>
            </a:r>
            <a:br>
              <a:rPr lang="en-US" dirty="0">
                <a:solidFill>
                  <a:srgbClr val="1822CD"/>
                </a:solidFill>
              </a:rPr>
            </a:br>
            <a:r>
              <a:rPr lang="en-US" dirty="0">
                <a:solidFill>
                  <a:srgbClr val="1822CD"/>
                </a:solidFill>
              </a:rPr>
              <a:t>Example1: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sz="2400" dirty="0"/>
              <a:t>Given that the system </a:t>
            </a:r>
            <a:r>
              <a:rPr lang="en-US" sz="2400" b="1" dirty="0"/>
              <a:t>has at least one type of defect, </a:t>
            </a:r>
            <a:r>
              <a:rPr lang="en-US" sz="2400" dirty="0">
                <a:solidFill>
                  <a:srgbClr val="00B050"/>
                </a:solidFill>
              </a:rPr>
              <a:t>what is the probability that it has exactly one type of defect?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0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you get an A on a test?</a:t>
            </a:r>
          </a:p>
          <a:p>
            <a:r>
              <a:rPr lang="en-US" dirty="0"/>
              <a:t>Would you change your answer if you studied for 1+ hour/day for the week before the exam?</a:t>
            </a:r>
          </a:p>
          <a:p>
            <a:r>
              <a:rPr lang="en-US" dirty="0"/>
              <a:t>How about if you did not?</a:t>
            </a:r>
          </a:p>
        </p:txBody>
      </p:sp>
    </p:spTree>
    <p:extLst>
      <p:ext uri="{BB962C8B-B14F-4D97-AF65-F5344CB8AC3E}">
        <p14:creationId xmlns:p14="http://schemas.microsoft.com/office/powerpoint/2010/main" val="8910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22CD"/>
                </a:solidFill>
              </a:rPr>
              <a:t>Conditioning Complex Events</a:t>
            </a:r>
            <a:br>
              <a:rPr lang="en-US" dirty="0">
                <a:solidFill>
                  <a:srgbClr val="1822CD"/>
                </a:solidFill>
              </a:rPr>
            </a:br>
            <a:r>
              <a:rPr lang="en-US" dirty="0">
                <a:solidFill>
                  <a:srgbClr val="1822CD"/>
                </a:solidFill>
              </a:rPr>
              <a:t>Example2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08095"/>
            <a:ext cx="8305800" cy="1797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81000" y="1905000"/>
            <a:ext cx="4571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1828800"/>
            <a:ext cx="1430096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57456"/>
            <a:ext cx="2736273" cy="595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04" y="4264523"/>
            <a:ext cx="8382000" cy="786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4" y="5364392"/>
            <a:ext cx="6078296" cy="7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22CD"/>
                </a:solidFill>
              </a:rPr>
              <a:t>Conditioning Complex Events</a:t>
            </a:r>
            <a:br>
              <a:rPr lang="en-US" dirty="0">
                <a:solidFill>
                  <a:srgbClr val="1822CD"/>
                </a:solidFill>
              </a:rPr>
            </a:br>
            <a:r>
              <a:rPr lang="en-US" dirty="0">
                <a:solidFill>
                  <a:srgbClr val="1822CD"/>
                </a:solidFill>
              </a:rPr>
              <a:t>Example2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7405601" cy="46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22CD"/>
                </a:solidFill>
              </a:rPr>
              <a:t>Conditioning Complex Events</a:t>
            </a:r>
            <a:br>
              <a:rPr lang="en-US" dirty="0">
                <a:solidFill>
                  <a:srgbClr val="1822CD"/>
                </a:solidFill>
              </a:rPr>
            </a:br>
            <a:r>
              <a:rPr lang="en-US" dirty="0">
                <a:solidFill>
                  <a:srgbClr val="1822CD"/>
                </a:solidFill>
              </a:rPr>
              <a:t>Example2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7620000" cy="137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3969"/>
            <a:ext cx="8251240" cy="1909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5181600"/>
            <a:ext cx="2326367" cy="12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22CD"/>
                </a:solidFill>
              </a:rPr>
              <a:t>Conditioning Complex Events</a:t>
            </a:r>
            <a:br>
              <a:rPr lang="en-US" dirty="0">
                <a:solidFill>
                  <a:srgbClr val="1822CD"/>
                </a:solidFill>
              </a:rPr>
            </a:br>
            <a:r>
              <a:rPr lang="en-US" dirty="0">
                <a:solidFill>
                  <a:srgbClr val="1822CD"/>
                </a:solidFill>
              </a:rPr>
              <a:t>Example2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52600"/>
            <a:ext cx="6477000" cy="1652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09" y="3505200"/>
            <a:ext cx="4876800" cy="20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Facts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/>
          </p:nvPr>
        </p:nvGraphicFramePr>
        <p:xfrm>
          <a:off x="2092325" y="2416175"/>
          <a:ext cx="48196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1384300" imgH="203200" progId="Equation.3">
                  <p:embed/>
                </p:oleObj>
              </mc:Choice>
              <mc:Fallback>
                <p:oleObj name="Equation" r:id="rId3" imgW="1384300" imgH="2032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416175"/>
                        <a:ext cx="48196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/>
          </p:nvPr>
        </p:nvGraphicFramePr>
        <p:xfrm>
          <a:off x="579438" y="4038600"/>
          <a:ext cx="79613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2286000" imgH="203200" progId="Equation.3">
                  <p:embed/>
                </p:oleObj>
              </mc:Choice>
              <mc:Fallback>
                <p:oleObj name="Equation" r:id="rId5" imgW="2286000" imgH="20320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038600"/>
                        <a:ext cx="79613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42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23B40C-612D-48A1-ADA6-7DB2768E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7012781" cy="4191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86566F-2786-4A51-B1A5-D6CC2349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dirty="0"/>
              <a:t>The Law of Total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75921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Law of Total Probability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 be mutually exclusive and </a:t>
            </a:r>
            <a:r>
              <a:rPr lang="en-US" b="1" dirty="0"/>
              <a:t>exhaustive</a:t>
            </a:r>
            <a:r>
              <a:rPr lang="en-US" dirty="0"/>
              <a:t> events.</a:t>
            </a:r>
          </a:p>
          <a:p>
            <a:r>
              <a:rPr lang="en-US" dirty="0"/>
              <a:t>Then for any other event B:</a:t>
            </a:r>
          </a:p>
          <a:p>
            <a:endParaRPr lang="en-US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42822"/>
              </p:ext>
            </p:extLst>
          </p:nvPr>
        </p:nvGraphicFramePr>
        <p:xfrm>
          <a:off x="1905000" y="3816350"/>
          <a:ext cx="5308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6350"/>
                        <a:ext cx="53086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97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Let A</a:t>
            </a:r>
            <a:r>
              <a:rPr lang="en-US" sz="2800" baseline="-25000" dirty="0"/>
              <a:t>1</a:t>
            </a:r>
            <a:r>
              <a:rPr lang="en-US" sz="2800" dirty="0"/>
              <a:t>,…,</a:t>
            </a:r>
            <a:r>
              <a:rPr lang="en-US" sz="2800" dirty="0" err="1"/>
              <a:t>A</a:t>
            </a:r>
            <a:r>
              <a:rPr lang="en-US" sz="2800" baseline="-25000" dirty="0" err="1"/>
              <a:t>k</a:t>
            </a:r>
            <a:r>
              <a:rPr lang="en-US" sz="2800" dirty="0"/>
              <a:t> be mutually exclusive and </a:t>
            </a:r>
            <a:r>
              <a:rPr lang="en-US" sz="2800" b="1" dirty="0"/>
              <a:t>exhaustive</a:t>
            </a:r>
            <a:r>
              <a:rPr lang="en-US" sz="2800" dirty="0"/>
              <a:t> events with </a:t>
            </a:r>
            <a:r>
              <a:rPr lang="en-US" sz="2800" b="1" i="1" dirty="0"/>
              <a:t>prior</a:t>
            </a:r>
            <a:r>
              <a:rPr lang="en-US" sz="2800" dirty="0"/>
              <a:t> probabilities</a:t>
            </a:r>
            <a:br>
              <a:rPr lang="en-US" sz="2800" dirty="0"/>
            </a:br>
            <a:r>
              <a:rPr lang="en-US" sz="2800" dirty="0"/>
              <a:t>P(A</a:t>
            </a:r>
            <a:r>
              <a:rPr lang="en-US" sz="2800" baseline="-25000" dirty="0"/>
              <a:t>i</a:t>
            </a:r>
            <a:r>
              <a:rPr lang="en-US" sz="2800" dirty="0"/>
              <a:t>).</a:t>
            </a:r>
          </a:p>
          <a:p>
            <a:r>
              <a:rPr lang="en-US" sz="2800" dirty="0"/>
              <a:t>Then for any other event B with P(B)&gt;0,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i="1" dirty="0"/>
              <a:t>posterior</a:t>
            </a:r>
            <a:r>
              <a:rPr lang="en-US" sz="2800" dirty="0"/>
              <a:t> probability of </a:t>
            </a:r>
            <a:r>
              <a:rPr lang="en-US" sz="2800" dirty="0" err="1"/>
              <a:t>A</a:t>
            </a:r>
            <a:r>
              <a:rPr lang="en-US" sz="2800" baseline="-25000" dirty="0" err="1"/>
              <a:t>j</a:t>
            </a:r>
            <a:r>
              <a:rPr lang="en-US" sz="2800" dirty="0"/>
              <a:t> given B is: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86519"/>
              </p:ext>
            </p:extLst>
          </p:nvPr>
        </p:nvGraphicFramePr>
        <p:xfrm>
          <a:off x="1536700" y="4419600"/>
          <a:ext cx="595312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4" imgW="1778000" imgH="660400" progId="Equation.3">
                  <p:embed/>
                </p:oleObj>
              </mc:Choice>
              <mc:Fallback>
                <p:oleObj name="Equation" r:id="rId4" imgW="17780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419600"/>
                        <a:ext cx="5953125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$ Value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also told that</a:t>
            </a:r>
            <a:br>
              <a:rPr lang="en-US"/>
            </a:br>
            <a:r>
              <a:rPr lang="en-US"/>
              <a:t>P(B|A</a:t>
            </a:r>
            <a:r>
              <a:rPr lang="en-US" baseline="30000"/>
              <a:t>C</a:t>
            </a:r>
            <a:r>
              <a:rPr lang="en-US"/>
              <a:t>) = 0.3</a:t>
            </a:r>
          </a:p>
          <a:p>
            <a:r>
              <a:rPr lang="en-US"/>
              <a:t>What is P(A|B)?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929E6-3F10-4157-8A5D-1783C319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545" y="3352800"/>
            <a:ext cx="4800600" cy="2438400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z="1600" kern="0" dirty="0"/>
              <a:t>A = event that the value of the $ falls.</a:t>
            </a:r>
          </a:p>
          <a:p>
            <a:pPr eaLnBrk="1" hangingPunct="1"/>
            <a:r>
              <a:rPr lang="en-US" sz="1600" kern="0" dirty="0"/>
              <a:t>B = event that the supplier demands changing the contract</a:t>
            </a:r>
          </a:p>
          <a:p>
            <a:pPr eaLnBrk="1" hangingPunct="1"/>
            <a:r>
              <a:rPr lang="en-US" sz="1600" kern="0" dirty="0"/>
              <a:t>P(A) = 0.4</a:t>
            </a:r>
          </a:p>
          <a:p>
            <a:pPr eaLnBrk="1" hangingPunct="1"/>
            <a:r>
              <a:rPr lang="en-US" sz="1600" kern="0" dirty="0"/>
              <a:t>P(B|A) = 0.8</a:t>
            </a:r>
          </a:p>
          <a:p>
            <a:pPr eaLnBrk="1" hangingPunct="1"/>
            <a:r>
              <a:rPr lang="en-US" sz="1600" kern="0" dirty="0"/>
              <a:t>P(A and B) = 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79" y="1676400"/>
            <a:ext cx="8657321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33400" y="190500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6" y="3886200"/>
            <a:ext cx="6378189" cy="18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defined the events A and B.</a:t>
            </a:r>
          </a:p>
          <a:p>
            <a:r>
              <a:rPr lang="en-US" dirty="0"/>
              <a:t>Suppose you are told that </a:t>
            </a:r>
            <a:r>
              <a:rPr lang="en-US" b="1" dirty="0"/>
              <a:t>event B occurs</a:t>
            </a:r>
            <a:r>
              <a:rPr lang="en-US" dirty="0"/>
              <a:t>.</a:t>
            </a:r>
          </a:p>
          <a:p>
            <a:r>
              <a:rPr lang="en-US" dirty="0"/>
              <a:t>Given this information, </a:t>
            </a:r>
            <a:r>
              <a:rPr lang="en-US" b="1" dirty="0"/>
              <a:t>what is the probability that event A occurs?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28800"/>
            <a:ext cx="8763000" cy="830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5704086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343400"/>
            <a:ext cx="3886200" cy="13529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381000" y="1981200"/>
            <a:ext cx="1447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 and B are </a:t>
            </a:r>
            <a:r>
              <a:rPr lang="en-US" b="1" i="1" dirty="0"/>
              <a:t>independent</a:t>
            </a:r>
            <a:r>
              <a:rPr lang="en-US" dirty="0"/>
              <a:t> 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Otherwise, they are </a:t>
            </a:r>
            <a:r>
              <a:rPr lang="en-US" b="1" i="1" dirty="0"/>
              <a:t>dependent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48982"/>
              </p:ext>
            </p:extLst>
          </p:nvPr>
        </p:nvGraphicFramePr>
        <p:xfrm>
          <a:off x="2133600" y="2819400"/>
          <a:ext cx="493468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493468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127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are independent if and only 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2217"/>
              </p:ext>
            </p:extLst>
          </p:nvPr>
        </p:nvGraphicFramePr>
        <p:xfrm>
          <a:off x="2136775" y="3254375"/>
          <a:ext cx="47307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1358900" imgH="203200" progId="Equation.3">
                  <p:embed/>
                </p:oleObj>
              </mc:Choice>
              <mc:Fallback>
                <p:oleObj name="Equation" r:id="rId3" imgW="1358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254375"/>
                        <a:ext cx="47307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4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college attendance and living in the suburbs independent?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College Attendance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457200" y="2214563"/>
          <a:ext cx="8229600" cy="4033839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City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Suburb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College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2,550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4,580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7,600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No College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3,450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920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4,800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6,000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5,500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900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12,400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CEA5B7-A6AE-4E00-A07F-6EDCEDC54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07813"/>
              </p:ext>
            </p:extLst>
          </p:nvPr>
        </p:nvGraphicFramePr>
        <p:xfrm>
          <a:off x="762000" y="1676400"/>
          <a:ext cx="359579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1358900" imgH="203200" progId="Equation.3">
                  <p:embed/>
                </p:oleObj>
              </mc:Choice>
              <mc:Fallback>
                <p:oleObj name="Equation" r:id="rId3" imgW="1358900" imgH="203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359579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</a:t>
            </a:r>
            <a:r>
              <a:rPr lang="en-US" baseline="-25000" dirty="0"/>
              <a:t>1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are </a:t>
            </a:r>
            <a:r>
              <a:rPr lang="en-US" b="1" i="1" dirty="0"/>
              <a:t>mutually independent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For every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=2,3,…,n) AND </a:t>
            </a:r>
            <a:r>
              <a:rPr lang="en-US" b="1" dirty="0"/>
              <a:t>every</a:t>
            </a:r>
            <a:r>
              <a:rPr lang="en-US" dirty="0"/>
              <a:t> subset of indices </a:t>
            </a:r>
            <a:r>
              <a:rPr lang="en-US" i="1" dirty="0"/>
              <a:t>i</a:t>
            </a:r>
            <a:r>
              <a:rPr lang="en-US" i="1" baseline="-25000" dirty="0"/>
              <a:t>1</a:t>
            </a:r>
            <a:r>
              <a:rPr lang="en-US" i="1" dirty="0"/>
              <a:t>, i</a:t>
            </a:r>
            <a:r>
              <a:rPr lang="en-US" i="1" baseline="-25000" dirty="0"/>
              <a:t>2</a:t>
            </a:r>
            <a:r>
              <a:rPr lang="en-US" i="1" dirty="0"/>
              <a:t>,…,</a:t>
            </a:r>
            <a:r>
              <a:rPr lang="en-US" i="1" dirty="0" err="1"/>
              <a:t>i</a:t>
            </a:r>
            <a:r>
              <a:rPr lang="en-US" i="1" baseline="-25000" dirty="0" err="1"/>
              <a:t>k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490817"/>
              </p:ext>
            </p:extLst>
          </p:nvPr>
        </p:nvGraphicFramePr>
        <p:xfrm>
          <a:off x="0" y="4463036"/>
          <a:ext cx="9144000" cy="76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4" imgW="2743200" imgH="228600" progId="Equation.3">
                  <p:embed/>
                </p:oleObj>
              </mc:Choice>
              <mc:Fallback>
                <p:oleObj name="Equation" r:id="rId4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63036"/>
                        <a:ext cx="9144000" cy="763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372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Christmas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of Christmas lights contains 20 lights.</a:t>
            </a:r>
          </a:p>
          <a:p>
            <a:pPr lvl="1"/>
            <a:r>
              <a:rPr lang="en-US" dirty="0"/>
              <a:t>If any light fails, the whole string fails.</a:t>
            </a:r>
          </a:p>
          <a:p>
            <a:r>
              <a:rPr lang="en-US" dirty="0"/>
              <a:t>The probability that a light fails during a 3 year period is 0.02.</a:t>
            </a:r>
          </a:p>
          <a:p>
            <a:pPr lvl="1"/>
            <a:r>
              <a:rPr lang="en-US" dirty="0"/>
              <a:t>The lights fail independently.</a:t>
            </a:r>
          </a:p>
          <a:p>
            <a:pPr lvl="1"/>
            <a:r>
              <a:rPr lang="en-US" dirty="0"/>
              <a:t>What is the probability that the string stays lit for all 3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7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752601"/>
            <a:ext cx="4648200" cy="23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81400"/>
            <a:ext cx="8549041" cy="29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025595"/>
            <a:ext cx="7772399" cy="763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33730"/>
            <a:ext cx="9169400" cy="890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68775"/>
            <a:ext cx="7315200" cy="20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133600"/>
            <a:ext cx="8753781" cy="963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3886200"/>
            <a:ext cx="8161564" cy="10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945C0367-E4FC-4073-AEF2-A4239B41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 Pearson Education, Inc</a:t>
            </a:r>
          </a:p>
        </p:txBody>
      </p:sp>
      <p:sp>
        <p:nvSpPr>
          <p:cNvPr id="92164" name="Freeform 4">
            <a:extLst>
              <a:ext uri="{FF2B5EF4-FFF2-40B4-BE49-F238E27FC236}">
                <a16:creationId xmlns:a16="http://schemas.microsoft.com/office/drawing/2014/main" id="{72498DBB-D6D7-47F6-9F02-1722B010CA8D}"/>
              </a:ext>
            </a:extLst>
          </p:cNvPr>
          <p:cNvSpPr>
            <a:spLocks/>
          </p:cNvSpPr>
          <p:nvPr/>
        </p:nvSpPr>
        <p:spPr bwMode="auto">
          <a:xfrm>
            <a:off x="904875" y="2411413"/>
            <a:ext cx="4457700" cy="2268537"/>
          </a:xfrm>
          <a:custGeom>
            <a:avLst/>
            <a:gdLst>
              <a:gd name="T0" fmla="*/ 0 w 2808"/>
              <a:gd name="T1" fmla="*/ 1428 h 1429"/>
              <a:gd name="T2" fmla="*/ 2807 w 2808"/>
              <a:gd name="T3" fmla="*/ 1428 h 1429"/>
              <a:gd name="T4" fmla="*/ 2807 w 2808"/>
              <a:gd name="T5" fmla="*/ 0 h 1429"/>
              <a:gd name="T6" fmla="*/ 0 w 2808"/>
              <a:gd name="T7" fmla="*/ 0 h 1429"/>
              <a:gd name="T8" fmla="*/ 0 w 2808"/>
              <a:gd name="T9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8" h="1429">
                <a:moveTo>
                  <a:pt x="0" y="1428"/>
                </a:moveTo>
                <a:lnTo>
                  <a:pt x="2807" y="1428"/>
                </a:lnTo>
                <a:lnTo>
                  <a:pt x="2807" y="0"/>
                </a:lnTo>
                <a:lnTo>
                  <a:pt x="0" y="0"/>
                </a:lnTo>
                <a:lnTo>
                  <a:pt x="0" y="1428"/>
                </a:lnTo>
              </a:path>
            </a:pathLst>
          </a:custGeom>
          <a:solidFill>
            <a:srgbClr val="FFF1CE"/>
          </a:solidFill>
          <a:ln w="50800" cap="rnd" cmpd="sng">
            <a:solidFill>
              <a:srgbClr val="FFCC4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2016D76-1385-45D2-8028-74D6A45A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5111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9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DE09F9C-E8AC-44C2-9C94-AEC5FB9B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562225"/>
            <a:ext cx="1231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100" b="1">
                <a:latin typeface="Arial" panose="020B0604020202020204" pitchFamily="34" charset="0"/>
              </a:rPr>
              <a:t>Black</a:t>
            </a:r>
          </a:p>
        </p:txBody>
      </p:sp>
      <p:sp>
        <p:nvSpPr>
          <p:cNvPr id="92165" name="Freeform 5">
            <a:extLst>
              <a:ext uri="{FF2B5EF4-FFF2-40B4-BE49-F238E27FC236}">
                <a16:creationId xmlns:a16="http://schemas.microsoft.com/office/drawing/2014/main" id="{052E8772-6852-47BD-9F00-EABE1D690F61}"/>
              </a:ext>
            </a:extLst>
          </p:cNvPr>
          <p:cNvSpPr>
            <a:spLocks/>
          </p:cNvSpPr>
          <p:nvPr/>
        </p:nvSpPr>
        <p:spPr bwMode="auto">
          <a:xfrm>
            <a:off x="2833688" y="2859088"/>
            <a:ext cx="1341437" cy="1333500"/>
          </a:xfrm>
          <a:custGeom>
            <a:avLst/>
            <a:gdLst>
              <a:gd name="T0" fmla="*/ 0 w 845"/>
              <a:gd name="T1" fmla="*/ 420 h 840"/>
              <a:gd name="T2" fmla="*/ 5 w 845"/>
              <a:gd name="T3" fmla="*/ 357 h 840"/>
              <a:gd name="T4" fmla="*/ 20 w 845"/>
              <a:gd name="T5" fmla="*/ 295 h 840"/>
              <a:gd name="T6" fmla="*/ 42 w 845"/>
              <a:gd name="T7" fmla="*/ 238 h 840"/>
              <a:gd name="T8" fmla="*/ 75 w 845"/>
              <a:gd name="T9" fmla="*/ 183 h 840"/>
              <a:gd name="T10" fmla="*/ 112 w 845"/>
              <a:gd name="T11" fmla="*/ 133 h 840"/>
              <a:gd name="T12" fmla="*/ 160 w 845"/>
              <a:gd name="T13" fmla="*/ 90 h 840"/>
              <a:gd name="T14" fmla="*/ 212 w 845"/>
              <a:gd name="T15" fmla="*/ 55 h 840"/>
              <a:gd name="T16" fmla="*/ 267 w 845"/>
              <a:gd name="T17" fmla="*/ 28 h 840"/>
              <a:gd name="T18" fmla="*/ 327 w 845"/>
              <a:gd name="T19" fmla="*/ 8 h 840"/>
              <a:gd name="T20" fmla="*/ 389 w 845"/>
              <a:gd name="T21" fmla="*/ 0 h 840"/>
              <a:gd name="T22" fmla="*/ 454 w 845"/>
              <a:gd name="T23" fmla="*/ 0 h 840"/>
              <a:gd name="T24" fmla="*/ 514 w 845"/>
              <a:gd name="T25" fmla="*/ 8 h 840"/>
              <a:gd name="T26" fmla="*/ 577 w 845"/>
              <a:gd name="T27" fmla="*/ 28 h 840"/>
              <a:gd name="T28" fmla="*/ 631 w 845"/>
              <a:gd name="T29" fmla="*/ 55 h 840"/>
              <a:gd name="T30" fmla="*/ 684 w 845"/>
              <a:gd name="T31" fmla="*/ 90 h 840"/>
              <a:gd name="T32" fmla="*/ 731 w 845"/>
              <a:gd name="T33" fmla="*/ 133 h 840"/>
              <a:gd name="T34" fmla="*/ 769 w 845"/>
              <a:gd name="T35" fmla="*/ 183 h 840"/>
              <a:gd name="T36" fmla="*/ 801 w 845"/>
              <a:gd name="T37" fmla="*/ 238 h 840"/>
              <a:gd name="T38" fmla="*/ 824 w 845"/>
              <a:gd name="T39" fmla="*/ 295 h 840"/>
              <a:gd name="T40" fmla="*/ 839 w 845"/>
              <a:gd name="T41" fmla="*/ 357 h 840"/>
              <a:gd name="T42" fmla="*/ 844 w 845"/>
              <a:gd name="T43" fmla="*/ 420 h 840"/>
              <a:gd name="T44" fmla="*/ 839 w 845"/>
              <a:gd name="T45" fmla="*/ 482 h 840"/>
              <a:gd name="T46" fmla="*/ 824 w 845"/>
              <a:gd name="T47" fmla="*/ 545 h 840"/>
              <a:gd name="T48" fmla="*/ 801 w 845"/>
              <a:gd name="T49" fmla="*/ 602 h 840"/>
              <a:gd name="T50" fmla="*/ 769 w 845"/>
              <a:gd name="T51" fmla="*/ 657 h 840"/>
              <a:gd name="T52" fmla="*/ 731 w 845"/>
              <a:gd name="T53" fmla="*/ 707 h 840"/>
              <a:gd name="T54" fmla="*/ 684 w 845"/>
              <a:gd name="T55" fmla="*/ 749 h 840"/>
              <a:gd name="T56" fmla="*/ 631 w 845"/>
              <a:gd name="T57" fmla="*/ 784 h 840"/>
              <a:gd name="T58" fmla="*/ 577 w 845"/>
              <a:gd name="T59" fmla="*/ 812 h 840"/>
              <a:gd name="T60" fmla="*/ 514 w 845"/>
              <a:gd name="T61" fmla="*/ 829 h 840"/>
              <a:gd name="T62" fmla="*/ 454 w 845"/>
              <a:gd name="T63" fmla="*/ 839 h 840"/>
              <a:gd name="T64" fmla="*/ 389 w 845"/>
              <a:gd name="T65" fmla="*/ 839 h 840"/>
              <a:gd name="T66" fmla="*/ 327 w 845"/>
              <a:gd name="T67" fmla="*/ 829 h 840"/>
              <a:gd name="T68" fmla="*/ 267 w 845"/>
              <a:gd name="T69" fmla="*/ 812 h 840"/>
              <a:gd name="T70" fmla="*/ 212 w 845"/>
              <a:gd name="T71" fmla="*/ 784 h 840"/>
              <a:gd name="T72" fmla="*/ 160 w 845"/>
              <a:gd name="T73" fmla="*/ 749 h 840"/>
              <a:gd name="T74" fmla="*/ 112 w 845"/>
              <a:gd name="T75" fmla="*/ 707 h 840"/>
              <a:gd name="T76" fmla="*/ 75 w 845"/>
              <a:gd name="T77" fmla="*/ 657 h 840"/>
              <a:gd name="T78" fmla="*/ 42 w 845"/>
              <a:gd name="T79" fmla="*/ 602 h 840"/>
              <a:gd name="T80" fmla="*/ 20 w 845"/>
              <a:gd name="T81" fmla="*/ 545 h 840"/>
              <a:gd name="T82" fmla="*/ 5 w 845"/>
              <a:gd name="T83" fmla="*/ 482 h 840"/>
              <a:gd name="T84" fmla="*/ 0 w 845"/>
              <a:gd name="T85" fmla="*/ 42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5" h="840">
                <a:moveTo>
                  <a:pt x="0" y="420"/>
                </a:moveTo>
                <a:lnTo>
                  <a:pt x="5" y="357"/>
                </a:lnTo>
                <a:lnTo>
                  <a:pt x="20" y="295"/>
                </a:lnTo>
                <a:lnTo>
                  <a:pt x="42" y="238"/>
                </a:lnTo>
                <a:lnTo>
                  <a:pt x="75" y="183"/>
                </a:lnTo>
                <a:lnTo>
                  <a:pt x="112" y="133"/>
                </a:lnTo>
                <a:lnTo>
                  <a:pt x="160" y="90"/>
                </a:lnTo>
                <a:lnTo>
                  <a:pt x="212" y="55"/>
                </a:lnTo>
                <a:lnTo>
                  <a:pt x="267" y="28"/>
                </a:lnTo>
                <a:lnTo>
                  <a:pt x="327" y="8"/>
                </a:lnTo>
                <a:lnTo>
                  <a:pt x="389" y="0"/>
                </a:lnTo>
                <a:lnTo>
                  <a:pt x="454" y="0"/>
                </a:lnTo>
                <a:lnTo>
                  <a:pt x="514" y="8"/>
                </a:lnTo>
                <a:lnTo>
                  <a:pt x="577" y="28"/>
                </a:lnTo>
                <a:lnTo>
                  <a:pt x="631" y="55"/>
                </a:lnTo>
                <a:lnTo>
                  <a:pt x="684" y="90"/>
                </a:lnTo>
                <a:lnTo>
                  <a:pt x="731" y="133"/>
                </a:lnTo>
                <a:lnTo>
                  <a:pt x="769" y="183"/>
                </a:lnTo>
                <a:lnTo>
                  <a:pt x="801" y="238"/>
                </a:lnTo>
                <a:lnTo>
                  <a:pt x="824" y="295"/>
                </a:lnTo>
                <a:lnTo>
                  <a:pt x="839" y="357"/>
                </a:lnTo>
                <a:lnTo>
                  <a:pt x="844" y="420"/>
                </a:lnTo>
                <a:lnTo>
                  <a:pt x="839" y="482"/>
                </a:lnTo>
                <a:lnTo>
                  <a:pt x="824" y="545"/>
                </a:lnTo>
                <a:lnTo>
                  <a:pt x="801" y="602"/>
                </a:lnTo>
                <a:lnTo>
                  <a:pt x="769" y="657"/>
                </a:lnTo>
                <a:lnTo>
                  <a:pt x="731" y="707"/>
                </a:lnTo>
                <a:lnTo>
                  <a:pt x="684" y="749"/>
                </a:lnTo>
                <a:lnTo>
                  <a:pt x="631" y="784"/>
                </a:lnTo>
                <a:lnTo>
                  <a:pt x="577" y="812"/>
                </a:lnTo>
                <a:lnTo>
                  <a:pt x="514" y="829"/>
                </a:lnTo>
                <a:lnTo>
                  <a:pt x="454" y="839"/>
                </a:lnTo>
                <a:lnTo>
                  <a:pt x="389" y="839"/>
                </a:lnTo>
                <a:lnTo>
                  <a:pt x="327" y="829"/>
                </a:lnTo>
                <a:lnTo>
                  <a:pt x="267" y="812"/>
                </a:lnTo>
                <a:lnTo>
                  <a:pt x="212" y="784"/>
                </a:lnTo>
                <a:lnTo>
                  <a:pt x="160" y="749"/>
                </a:lnTo>
                <a:lnTo>
                  <a:pt x="112" y="707"/>
                </a:lnTo>
                <a:lnTo>
                  <a:pt x="75" y="657"/>
                </a:lnTo>
                <a:lnTo>
                  <a:pt x="42" y="602"/>
                </a:lnTo>
                <a:lnTo>
                  <a:pt x="20" y="545"/>
                </a:lnTo>
                <a:lnTo>
                  <a:pt x="5" y="482"/>
                </a:lnTo>
                <a:lnTo>
                  <a:pt x="0" y="42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Freeform 6">
            <a:extLst>
              <a:ext uri="{FF2B5EF4-FFF2-40B4-BE49-F238E27FC236}">
                <a16:creationId xmlns:a16="http://schemas.microsoft.com/office/drawing/2014/main" id="{D415B76A-7960-48D9-ABD0-BF3A40D75B27}"/>
              </a:ext>
            </a:extLst>
          </p:cNvPr>
          <p:cNvSpPr>
            <a:spLocks/>
          </p:cNvSpPr>
          <p:nvPr/>
        </p:nvSpPr>
        <p:spPr bwMode="auto">
          <a:xfrm>
            <a:off x="2092325" y="2859088"/>
            <a:ext cx="1336675" cy="1333500"/>
          </a:xfrm>
          <a:custGeom>
            <a:avLst/>
            <a:gdLst>
              <a:gd name="T0" fmla="*/ 0 w 842"/>
              <a:gd name="T1" fmla="*/ 420 h 840"/>
              <a:gd name="T2" fmla="*/ 5 w 842"/>
              <a:gd name="T3" fmla="*/ 357 h 840"/>
              <a:gd name="T4" fmla="*/ 18 w 842"/>
              <a:gd name="T5" fmla="*/ 295 h 840"/>
              <a:gd name="T6" fmla="*/ 40 w 842"/>
              <a:gd name="T7" fmla="*/ 238 h 840"/>
              <a:gd name="T8" fmla="*/ 73 w 842"/>
              <a:gd name="T9" fmla="*/ 183 h 840"/>
              <a:gd name="T10" fmla="*/ 113 w 842"/>
              <a:gd name="T11" fmla="*/ 133 h 840"/>
              <a:gd name="T12" fmla="*/ 158 w 842"/>
              <a:gd name="T13" fmla="*/ 90 h 840"/>
              <a:gd name="T14" fmla="*/ 210 w 842"/>
              <a:gd name="T15" fmla="*/ 55 h 840"/>
              <a:gd name="T16" fmla="*/ 267 w 842"/>
              <a:gd name="T17" fmla="*/ 28 h 840"/>
              <a:gd name="T18" fmla="*/ 327 w 842"/>
              <a:gd name="T19" fmla="*/ 8 h 840"/>
              <a:gd name="T20" fmla="*/ 390 w 842"/>
              <a:gd name="T21" fmla="*/ 0 h 840"/>
              <a:gd name="T22" fmla="*/ 452 w 842"/>
              <a:gd name="T23" fmla="*/ 0 h 840"/>
              <a:gd name="T24" fmla="*/ 514 w 842"/>
              <a:gd name="T25" fmla="*/ 8 h 840"/>
              <a:gd name="T26" fmla="*/ 574 w 842"/>
              <a:gd name="T27" fmla="*/ 28 h 840"/>
              <a:gd name="T28" fmla="*/ 632 w 842"/>
              <a:gd name="T29" fmla="*/ 55 h 840"/>
              <a:gd name="T30" fmla="*/ 684 w 842"/>
              <a:gd name="T31" fmla="*/ 90 h 840"/>
              <a:gd name="T32" fmla="*/ 729 w 842"/>
              <a:gd name="T33" fmla="*/ 133 h 840"/>
              <a:gd name="T34" fmla="*/ 769 w 842"/>
              <a:gd name="T35" fmla="*/ 183 h 840"/>
              <a:gd name="T36" fmla="*/ 799 w 842"/>
              <a:gd name="T37" fmla="*/ 238 h 840"/>
              <a:gd name="T38" fmla="*/ 824 w 842"/>
              <a:gd name="T39" fmla="*/ 295 h 840"/>
              <a:gd name="T40" fmla="*/ 836 w 842"/>
              <a:gd name="T41" fmla="*/ 357 h 840"/>
              <a:gd name="T42" fmla="*/ 841 w 842"/>
              <a:gd name="T43" fmla="*/ 420 h 840"/>
              <a:gd name="T44" fmla="*/ 836 w 842"/>
              <a:gd name="T45" fmla="*/ 482 h 840"/>
              <a:gd name="T46" fmla="*/ 824 w 842"/>
              <a:gd name="T47" fmla="*/ 545 h 840"/>
              <a:gd name="T48" fmla="*/ 799 w 842"/>
              <a:gd name="T49" fmla="*/ 602 h 840"/>
              <a:gd name="T50" fmla="*/ 769 w 842"/>
              <a:gd name="T51" fmla="*/ 657 h 840"/>
              <a:gd name="T52" fmla="*/ 729 w 842"/>
              <a:gd name="T53" fmla="*/ 707 h 840"/>
              <a:gd name="T54" fmla="*/ 684 w 842"/>
              <a:gd name="T55" fmla="*/ 749 h 840"/>
              <a:gd name="T56" fmla="*/ 632 w 842"/>
              <a:gd name="T57" fmla="*/ 784 h 840"/>
              <a:gd name="T58" fmla="*/ 574 w 842"/>
              <a:gd name="T59" fmla="*/ 812 h 840"/>
              <a:gd name="T60" fmla="*/ 514 w 842"/>
              <a:gd name="T61" fmla="*/ 829 h 840"/>
              <a:gd name="T62" fmla="*/ 452 w 842"/>
              <a:gd name="T63" fmla="*/ 839 h 840"/>
              <a:gd name="T64" fmla="*/ 390 w 842"/>
              <a:gd name="T65" fmla="*/ 839 h 840"/>
              <a:gd name="T66" fmla="*/ 327 w 842"/>
              <a:gd name="T67" fmla="*/ 829 h 840"/>
              <a:gd name="T68" fmla="*/ 267 w 842"/>
              <a:gd name="T69" fmla="*/ 812 h 840"/>
              <a:gd name="T70" fmla="*/ 210 w 842"/>
              <a:gd name="T71" fmla="*/ 784 h 840"/>
              <a:gd name="T72" fmla="*/ 158 w 842"/>
              <a:gd name="T73" fmla="*/ 749 h 840"/>
              <a:gd name="T74" fmla="*/ 113 w 842"/>
              <a:gd name="T75" fmla="*/ 707 h 840"/>
              <a:gd name="T76" fmla="*/ 73 w 842"/>
              <a:gd name="T77" fmla="*/ 657 h 840"/>
              <a:gd name="T78" fmla="*/ 40 w 842"/>
              <a:gd name="T79" fmla="*/ 602 h 840"/>
              <a:gd name="T80" fmla="*/ 18 w 842"/>
              <a:gd name="T81" fmla="*/ 545 h 840"/>
              <a:gd name="T82" fmla="*/ 5 w 842"/>
              <a:gd name="T83" fmla="*/ 482 h 840"/>
              <a:gd name="T84" fmla="*/ 0 w 842"/>
              <a:gd name="T85" fmla="*/ 42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2" h="840">
                <a:moveTo>
                  <a:pt x="0" y="420"/>
                </a:moveTo>
                <a:lnTo>
                  <a:pt x="5" y="357"/>
                </a:lnTo>
                <a:lnTo>
                  <a:pt x="18" y="295"/>
                </a:lnTo>
                <a:lnTo>
                  <a:pt x="40" y="238"/>
                </a:lnTo>
                <a:lnTo>
                  <a:pt x="73" y="183"/>
                </a:lnTo>
                <a:lnTo>
                  <a:pt x="113" y="133"/>
                </a:lnTo>
                <a:lnTo>
                  <a:pt x="158" y="90"/>
                </a:lnTo>
                <a:lnTo>
                  <a:pt x="210" y="55"/>
                </a:lnTo>
                <a:lnTo>
                  <a:pt x="267" y="28"/>
                </a:lnTo>
                <a:lnTo>
                  <a:pt x="327" y="8"/>
                </a:lnTo>
                <a:lnTo>
                  <a:pt x="390" y="0"/>
                </a:lnTo>
                <a:lnTo>
                  <a:pt x="452" y="0"/>
                </a:lnTo>
                <a:lnTo>
                  <a:pt x="514" y="8"/>
                </a:lnTo>
                <a:lnTo>
                  <a:pt x="574" y="28"/>
                </a:lnTo>
                <a:lnTo>
                  <a:pt x="632" y="55"/>
                </a:lnTo>
                <a:lnTo>
                  <a:pt x="684" y="90"/>
                </a:lnTo>
                <a:lnTo>
                  <a:pt x="729" y="133"/>
                </a:lnTo>
                <a:lnTo>
                  <a:pt x="769" y="183"/>
                </a:lnTo>
                <a:lnTo>
                  <a:pt x="799" y="238"/>
                </a:lnTo>
                <a:lnTo>
                  <a:pt x="824" y="295"/>
                </a:lnTo>
                <a:lnTo>
                  <a:pt x="836" y="357"/>
                </a:lnTo>
                <a:lnTo>
                  <a:pt x="841" y="420"/>
                </a:lnTo>
                <a:lnTo>
                  <a:pt x="836" y="482"/>
                </a:lnTo>
                <a:lnTo>
                  <a:pt x="824" y="545"/>
                </a:lnTo>
                <a:lnTo>
                  <a:pt x="799" y="602"/>
                </a:lnTo>
                <a:lnTo>
                  <a:pt x="769" y="657"/>
                </a:lnTo>
                <a:lnTo>
                  <a:pt x="729" y="707"/>
                </a:lnTo>
                <a:lnTo>
                  <a:pt x="684" y="749"/>
                </a:lnTo>
                <a:lnTo>
                  <a:pt x="632" y="784"/>
                </a:lnTo>
                <a:lnTo>
                  <a:pt x="574" y="812"/>
                </a:lnTo>
                <a:lnTo>
                  <a:pt x="514" y="829"/>
                </a:lnTo>
                <a:lnTo>
                  <a:pt x="452" y="839"/>
                </a:lnTo>
                <a:lnTo>
                  <a:pt x="390" y="839"/>
                </a:lnTo>
                <a:lnTo>
                  <a:pt x="327" y="829"/>
                </a:lnTo>
                <a:lnTo>
                  <a:pt x="267" y="812"/>
                </a:lnTo>
                <a:lnTo>
                  <a:pt x="210" y="784"/>
                </a:lnTo>
                <a:lnTo>
                  <a:pt x="158" y="749"/>
                </a:lnTo>
                <a:lnTo>
                  <a:pt x="113" y="707"/>
                </a:lnTo>
                <a:lnTo>
                  <a:pt x="73" y="657"/>
                </a:lnTo>
                <a:lnTo>
                  <a:pt x="40" y="602"/>
                </a:lnTo>
                <a:lnTo>
                  <a:pt x="18" y="545"/>
                </a:lnTo>
                <a:lnTo>
                  <a:pt x="5" y="482"/>
                </a:lnTo>
                <a:lnTo>
                  <a:pt x="0" y="420"/>
                </a:lnTo>
              </a:path>
            </a:pathLst>
          </a:custGeom>
          <a:noFill/>
          <a:ln w="50800" cap="rnd" cmpd="sng">
            <a:solidFill>
              <a:srgbClr val="DD4D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B96C9F8D-C288-4488-8116-CAE31DCC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62225"/>
            <a:ext cx="9032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100" b="1">
                <a:solidFill>
                  <a:srgbClr val="DD4D27"/>
                </a:solidFill>
                <a:latin typeface="Arial" panose="020B0604020202020204" pitchFamily="34" charset="0"/>
              </a:rPr>
              <a:t>Ace</a:t>
            </a:r>
          </a:p>
        </p:txBody>
      </p:sp>
      <p:sp>
        <p:nvSpPr>
          <p:cNvPr id="92168" name="Freeform 8">
            <a:extLst>
              <a:ext uri="{FF2B5EF4-FFF2-40B4-BE49-F238E27FC236}">
                <a16:creationId xmlns:a16="http://schemas.microsoft.com/office/drawing/2014/main" id="{73A77A07-1995-4C32-9F2E-F2B7C048A708}"/>
              </a:ext>
            </a:extLst>
          </p:cNvPr>
          <p:cNvSpPr>
            <a:spLocks/>
          </p:cNvSpPr>
          <p:nvPr/>
        </p:nvSpPr>
        <p:spPr bwMode="auto">
          <a:xfrm>
            <a:off x="2759075" y="2855913"/>
            <a:ext cx="669925" cy="1341437"/>
          </a:xfrm>
          <a:custGeom>
            <a:avLst/>
            <a:gdLst>
              <a:gd name="T0" fmla="*/ 0 w 422"/>
              <a:gd name="T1" fmla="*/ 0 h 845"/>
              <a:gd name="T2" fmla="*/ 60 w 422"/>
              <a:gd name="T3" fmla="*/ 5 h 845"/>
              <a:gd name="T4" fmla="*/ 119 w 422"/>
              <a:gd name="T5" fmla="*/ 17 h 845"/>
              <a:gd name="T6" fmla="*/ 177 w 422"/>
              <a:gd name="T7" fmla="*/ 37 h 845"/>
              <a:gd name="T8" fmla="*/ 229 w 422"/>
              <a:gd name="T9" fmla="*/ 67 h 845"/>
              <a:gd name="T10" fmla="*/ 277 w 422"/>
              <a:gd name="T11" fmla="*/ 102 h 845"/>
              <a:gd name="T12" fmla="*/ 319 w 422"/>
              <a:gd name="T13" fmla="*/ 145 h 845"/>
              <a:gd name="T14" fmla="*/ 354 w 422"/>
              <a:gd name="T15" fmla="*/ 195 h 845"/>
              <a:gd name="T16" fmla="*/ 384 w 422"/>
              <a:gd name="T17" fmla="*/ 247 h 845"/>
              <a:gd name="T18" fmla="*/ 404 w 422"/>
              <a:gd name="T19" fmla="*/ 302 h 845"/>
              <a:gd name="T20" fmla="*/ 416 w 422"/>
              <a:gd name="T21" fmla="*/ 362 h 845"/>
              <a:gd name="T22" fmla="*/ 421 w 422"/>
              <a:gd name="T23" fmla="*/ 422 h 845"/>
              <a:gd name="T24" fmla="*/ 416 w 422"/>
              <a:gd name="T25" fmla="*/ 482 h 845"/>
              <a:gd name="T26" fmla="*/ 404 w 422"/>
              <a:gd name="T27" fmla="*/ 539 h 845"/>
              <a:gd name="T28" fmla="*/ 384 w 422"/>
              <a:gd name="T29" fmla="*/ 596 h 845"/>
              <a:gd name="T30" fmla="*/ 354 w 422"/>
              <a:gd name="T31" fmla="*/ 649 h 845"/>
              <a:gd name="T32" fmla="*/ 319 w 422"/>
              <a:gd name="T33" fmla="*/ 696 h 845"/>
              <a:gd name="T34" fmla="*/ 277 w 422"/>
              <a:gd name="T35" fmla="*/ 739 h 845"/>
              <a:gd name="T36" fmla="*/ 229 w 422"/>
              <a:gd name="T37" fmla="*/ 776 h 845"/>
              <a:gd name="T38" fmla="*/ 177 w 422"/>
              <a:gd name="T39" fmla="*/ 804 h 845"/>
              <a:gd name="T40" fmla="*/ 119 w 422"/>
              <a:gd name="T41" fmla="*/ 826 h 845"/>
              <a:gd name="T42" fmla="*/ 60 w 422"/>
              <a:gd name="T43" fmla="*/ 839 h 845"/>
              <a:gd name="T44" fmla="*/ 0 w 422"/>
              <a:gd name="T45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845">
                <a:moveTo>
                  <a:pt x="0" y="0"/>
                </a:moveTo>
                <a:lnTo>
                  <a:pt x="60" y="5"/>
                </a:lnTo>
                <a:lnTo>
                  <a:pt x="119" y="17"/>
                </a:lnTo>
                <a:lnTo>
                  <a:pt x="177" y="37"/>
                </a:lnTo>
                <a:lnTo>
                  <a:pt x="229" y="67"/>
                </a:lnTo>
                <a:lnTo>
                  <a:pt x="277" y="102"/>
                </a:lnTo>
                <a:lnTo>
                  <a:pt x="319" y="145"/>
                </a:lnTo>
                <a:lnTo>
                  <a:pt x="354" y="195"/>
                </a:lnTo>
                <a:lnTo>
                  <a:pt x="384" y="247"/>
                </a:lnTo>
                <a:lnTo>
                  <a:pt x="404" y="302"/>
                </a:lnTo>
                <a:lnTo>
                  <a:pt x="416" y="362"/>
                </a:lnTo>
                <a:lnTo>
                  <a:pt x="421" y="422"/>
                </a:lnTo>
                <a:lnTo>
                  <a:pt x="416" y="482"/>
                </a:lnTo>
                <a:lnTo>
                  <a:pt x="404" y="539"/>
                </a:lnTo>
                <a:lnTo>
                  <a:pt x="384" y="596"/>
                </a:lnTo>
                <a:lnTo>
                  <a:pt x="354" y="649"/>
                </a:lnTo>
                <a:lnTo>
                  <a:pt x="319" y="696"/>
                </a:lnTo>
                <a:lnTo>
                  <a:pt x="277" y="739"/>
                </a:lnTo>
                <a:lnTo>
                  <a:pt x="229" y="776"/>
                </a:lnTo>
                <a:lnTo>
                  <a:pt x="177" y="804"/>
                </a:lnTo>
                <a:lnTo>
                  <a:pt x="119" y="826"/>
                </a:lnTo>
                <a:lnTo>
                  <a:pt x="60" y="839"/>
                </a:lnTo>
                <a:lnTo>
                  <a:pt x="0" y="844"/>
                </a:lnTo>
              </a:path>
            </a:pathLst>
          </a:custGeom>
          <a:noFill/>
          <a:ln w="50800" cap="rnd" cmpd="sng">
            <a:solidFill>
              <a:srgbClr val="DD4D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Freeform 9">
            <a:extLst>
              <a:ext uri="{FF2B5EF4-FFF2-40B4-BE49-F238E27FC236}">
                <a16:creationId xmlns:a16="http://schemas.microsoft.com/office/drawing/2014/main" id="{411A17AD-FD6C-43A0-A24A-D6226E89AD5E}"/>
              </a:ext>
            </a:extLst>
          </p:cNvPr>
          <p:cNvSpPr>
            <a:spLocks/>
          </p:cNvSpPr>
          <p:nvPr/>
        </p:nvSpPr>
        <p:spPr bwMode="auto">
          <a:xfrm>
            <a:off x="2833688" y="2855913"/>
            <a:ext cx="671512" cy="1341437"/>
          </a:xfrm>
          <a:custGeom>
            <a:avLst/>
            <a:gdLst>
              <a:gd name="T0" fmla="*/ 422 w 423"/>
              <a:gd name="T1" fmla="*/ 0 h 845"/>
              <a:gd name="T2" fmla="*/ 362 w 423"/>
              <a:gd name="T3" fmla="*/ 5 h 845"/>
              <a:gd name="T4" fmla="*/ 302 w 423"/>
              <a:gd name="T5" fmla="*/ 17 h 845"/>
              <a:gd name="T6" fmla="*/ 247 w 423"/>
              <a:gd name="T7" fmla="*/ 37 h 845"/>
              <a:gd name="T8" fmla="*/ 195 w 423"/>
              <a:gd name="T9" fmla="*/ 67 h 845"/>
              <a:gd name="T10" fmla="*/ 145 w 423"/>
              <a:gd name="T11" fmla="*/ 102 h 845"/>
              <a:gd name="T12" fmla="*/ 102 w 423"/>
              <a:gd name="T13" fmla="*/ 145 h 845"/>
              <a:gd name="T14" fmla="*/ 67 w 423"/>
              <a:gd name="T15" fmla="*/ 195 h 845"/>
              <a:gd name="T16" fmla="*/ 37 w 423"/>
              <a:gd name="T17" fmla="*/ 247 h 845"/>
              <a:gd name="T18" fmla="*/ 17 w 423"/>
              <a:gd name="T19" fmla="*/ 302 h 845"/>
              <a:gd name="T20" fmla="*/ 5 w 423"/>
              <a:gd name="T21" fmla="*/ 362 h 845"/>
              <a:gd name="T22" fmla="*/ 0 w 423"/>
              <a:gd name="T23" fmla="*/ 422 h 845"/>
              <a:gd name="T24" fmla="*/ 5 w 423"/>
              <a:gd name="T25" fmla="*/ 482 h 845"/>
              <a:gd name="T26" fmla="*/ 17 w 423"/>
              <a:gd name="T27" fmla="*/ 539 h 845"/>
              <a:gd name="T28" fmla="*/ 37 w 423"/>
              <a:gd name="T29" fmla="*/ 596 h 845"/>
              <a:gd name="T30" fmla="*/ 67 w 423"/>
              <a:gd name="T31" fmla="*/ 649 h 845"/>
              <a:gd name="T32" fmla="*/ 102 w 423"/>
              <a:gd name="T33" fmla="*/ 696 h 845"/>
              <a:gd name="T34" fmla="*/ 145 w 423"/>
              <a:gd name="T35" fmla="*/ 739 h 845"/>
              <a:gd name="T36" fmla="*/ 195 w 423"/>
              <a:gd name="T37" fmla="*/ 776 h 845"/>
              <a:gd name="T38" fmla="*/ 247 w 423"/>
              <a:gd name="T39" fmla="*/ 804 h 845"/>
              <a:gd name="T40" fmla="*/ 302 w 423"/>
              <a:gd name="T41" fmla="*/ 826 h 845"/>
              <a:gd name="T42" fmla="*/ 362 w 423"/>
              <a:gd name="T43" fmla="*/ 839 h 845"/>
              <a:gd name="T44" fmla="*/ 422 w 423"/>
              <a:gd name="T45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3" h="845">
                <a:moveTo>
                  <a:pt x="422" y="0"/>
                </a:moveTo>
                <a:lnTo>
                  <a:pt x="362" y="5"/>
                </a:lnTo>
                <a:lnTo>
                  <a:pt x="302" y="17"/>
                </a:lnTo>
                <a:lnTo>
                  <a:pt x="247" y="37"/>
                </a:lnTo>
                <a:lnTo>
                  <a:pt x="195" y="67"/>
                </a:lnTo>
                <a:lnTo>
                  <a:pt x="145" y="102"/>
                </a:lnTo>
                <a:lnTo>
                  <a:pt x="102" y="145"/>
                </a:lnTo>
                <a:lnTo>
                  <a:pt x="67" y="195"/>
                </a:lnTo>
                <a:lnTo>
                  <a:pt x="37" y="247"/>
                </a:lnTo>
                <a:lnTo>
                  <a:pt x="17" y="302"/>
                </a:lnTo>
                <a:lnTo>
                  <a:pt x="5" y="362"/>
                </a:lnTo>
                <a:lnTo>
                  <a:pt x="0" y="422"/>
                </a:lnTo>
                <a:lnTo>
                  <a:pt x="5" y="482"/>
                </a:lnTo>
                <a:lnTo>
                  <a:pt x="17" y="539"/>
                </a:lnTo>
                <a:lnTo>
                  <a:pt x="37" y="596"/>
                </a:lnTo>
                <a:lnTo>
                  <a:pt x="67" y="649"/>
                </a:lnTo>
                <a:lnTo>
                  <a:pt x="102" y="696"/>
                </a:lnTo>
                <a:lnTo>
                  <a:pt x="145" y="739"/>
                </a:lnTo>
                <a:lnTo>
                  <a:pt x="195" y="776"/>
                </a:lnTo>
                <a:lnTo>
                  <a:pt x="247" y="804"/>
                </a:lnTo>
                <a:lnTo>
                  <a:pt x="302" y="826"/>
                </a:lnTo>
                <a:lnTo>
                  <a:pt x="362" y="839"/>
                </a:lnTo>
                <a:lnTo>
                  <a:pt x="422" y="84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62B9BF10-2615-4D28-B668-9AA87693B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en-US" altLang="en-US" b="1"/>
              <a:t>Conditional Probability Using Venn Diagram</a:t>
            </a:r>
          </a:p>
        </p:txBody>
      </p:sp>
      <p:sp>
        <p:nvSpPr>
          <p:cNvPr id="92171" name="Freeform 11">
            <a:extLst>
              <a:ext uri="{FF2B5EF4-FFF2-40B4-BE49-F238E27FC236}">
                <a16:creationId xmlns:a16="http://schemas.microsoft.com/office/drawing/2014/main" id="{DB22DF95-F6B1-42B2-A804-06806638D8CF}"/>
              </a:ext>
            </a:extLst>
          </p:cNvPr>
          <p:cNvSpPr>
            <a:spLocks/>
          </p:cNvSpPr>
          <p:nvPr/>
        </p:nvSpPr>
        <p:spPr bwMode="auto">
          <a:xfrm>
            <a:off x="3979863" y="3132138"/>
            <a:ext cx="2346325" cy="896937"/>
          </a:xfrm>
          <a:custGeom>
            <a:avLst/>
            <a:gdLst>
              <a:gd name="T0" fmla="*/ 6 w 1478"/>
              <a:gd name="T1" fmla="*/ 172 h 565"/>
              <a:gd name="T2" fmla="*/ 115 w 1478"/>
              <a:gd name="T3" fmla="*/ 113 h 565"/>
              <a:gd name="T4" fmla="*/ 189 w 1478"/>
              <a:gd name="T5" fmla="*/ 86 h 565"/>
              <a:gd name="T6" fmla="*/ 269 w 1478"/>
              <a:gd name="T7" fmla="*/ 58 h 565"/>
              <a:gd name="T8" fmla="*/ 352 w 1478"/>
              <a:gd name="T9" fmla="*/ 38 h 565"/>
              <a:gd name="T10" fmla="*/ 441 w 1478"/>
              <a:gd name="T11" fmla="*/ 21 h 565"/>
              <a:gd name="T12" fmla="*/ 547 w 1478"/>
              <a:gd name="T13" fmla="*/ 8 h 565"/>
              <a:gd name="T14" fmla="*/ 678 w 1478"/>
              <a:gd name="T15" fmla="*/ 0 h 565"/>
              <a:gd name="T16" fmla="*/ 801 w 1478"/>
              <a:gd name="T17" fmla="*/ 4 h 565"/>
              <a:gd name="T18" fmla="*/ 901 w 1478"/>
              <a:gd name="T19" fmla="*/ 16 h 565"/>
              <a:gd name="T20" fmla="*/ 1005 w 1478"/>
              <a:gd name="T21" fmla="*/ 35 h 565"/>
              <a:gd name="T22" fmla="*/ 1093 w 1478"/>
              <a:gd name="T23" fmla="*/ 62 h 565"/>
              <a:gd name="T24" fmla="*/ 1168 w 1478"/>
              <a:gd name="T25" fmla="*/ 104 h 565"/>
              <a:gd name="T26" fmla="*/ 1236 w 1478"/>
              <a:gd name="T27" fmla="*/ 159 h 565"/>
              <a:gd name="T28" fmla="*/ 1283 w 1478"/>
              <a:gd name="T29" fmla="*/ 219 h 565"/>
              <a:gd name="T30" fmla="*/ 1305 w 1478"/>
              <a:gd name="T31" fmla="*/ 257 h 565"/>
              <a:gd name="T32" fmla="*/ 1469 w 1478"/>
              <a:gd name="T33" fmla="*/ 151 h 565"/>
              <a:gd name="T34" fmla="*/ 1437 w 1478"/>
              <a:gd name="T35" fmla="*/ 217 h 565"/>
              <a:gd name="T36" fmla="*/ 1415 w 1478"/>
              <a:gd name="T37" fmla="*/ 288 h 565"/>
              <a:gd name="T38" fmla="*/ 1397 w 1478"/>
              <a:gd name="T39" fmla="*/ 354 h 565"/>
              <a:gd name="T40" fmla="*/ 1388 w 1478"/>
              <a:gd name="T41" fmla="*/ 422 h 565"/>
              <a:gd name="T42" fmla="*/ 1394 w 1478"/>
              <a:gd name="T43" fmla="*/ 514 h 565"/>
              <a:gd name="T44" fmla="*/ 1357 w 1478"/>
              <a:gd name="T45" fmla="*/ 549 h 565"/>
              <a:gd name="T46" fmla="*/ 1292 w 1478"/>
              <a:gd name="T47" fmla="*/ 530 h 565"/>
              <a:gd name="T48" fmla="*/ 1234 w 1478"/>
              <a:gd name="T49" fmla="*/ 520 h 565"/>
              <a:gd name="T50" fmla="*/ 1176 w 1478"/>
              <a:gd name="T51" fmla="*/ 518 h 565"/>
              <a:gd name="T52" fmla="*/ 1111 w 1478"/>
              <a:gd name="T53" fmla="*/ 521 h 565"/>
              <a:gd name="T54" fmla="*/ 1039 w 1478"/>
              <a:gd name="T55" fmla="*/ 537 h 565"/>
              <a:gd name="T56" fmla="*/ 992 w 1478"/>
              <a:gd name="T57" fmla="*/ 506 h 565"/>
              <a:gd name="T58" fmla="*/ 1129 w 1478"/>
              <a:gd name="T59" fmla="*/ 381 h 565"/>
              <a:gd name="T60" fmla="*/ 1070 w 1478"/>
              <a:gd name="T61" fmla="*/ 312 h 565"/>
              <a:gd name="T62" fmla="*/ 995 w 1478"/>
              <a:gd name="T63" fmla="*/ 258 h 565"/>
              <a:gd name="T64" fmla="*/ 933 w 1478"/>
              <a:gd name="T65" fmla="*/ 211 h 565"/>
              <a:gd name="T66" fmla="*/ 850 w 1478"/>
              <a:gd name="T67" fmla="*/ 170 h 565"/>
              <a:gd name="T68" fmla="*/ 762 w 1478"/>
              <a:gd name="T69" fmla="*/ 143 h 565"/>
              <a:gd name="T70" fmla="*/ 674 w 1478"/>
              <a:gd name="T71" fmla="*/ 124 h 565"/>
              <a:gd name="T72" fmla="*/ 570 w 1478"/>
              <a:gd name="T73" fmla="*/ 112 h 565"/>
              <a:gd name="T74" fmla="*/ 469 w 1478"/>
              <a:gd name="T75" fmla="*/ 105 h 565"/>
              <a:gd name="T76" fmla="*/ 344 w 1478"/>
              <a:gd name="T77" fmla="*/ 107 h 565"/>
              <a:gd name="T78" fmla="*/ 244 w 1478"/>
              <a:gd name="T79" fmla="*/ 117 h 565"/>
              <a:gd name="T80" fmla="*/ 175 w 1478"/>
              <a:gd name="T81" fmla="*/ 133 h 565"/>
              <a:gd name="T82" fmla="*/ 103 w 1478"/>
              <a:gd name="T83" fmla="*/ 15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78" h="565">
                <a:moveTo>
                  <a:pt x="0" y="199"/>
                </a:moveTo>
                <a:lnTo>
                  <a:pt x="6" y="172"/>
                </a:lnTo>
                <a:lnTo>
                  <a:pt x="72" y="133"/>
                </a:lnTo>
                <a:lnTo>
                  <a:pt x="115" y="113"/>
                </a:lnTo>
                <a:lnTo>
                  <a:pt x="155" y="99"/>
                </a:lnTo>
                <a:lnTo>
                  <a:pt x="189" y="86"/>
                </a:lnTo>
                <a:lnTo>
                  <a:pt x="230" y="73"/>
                </a:lnTo>
                <a:lnTo>
                  <a:pt x="269" y="58"/>
                </a:lnTo>
                <a:lnTo>
                  <a:pt x="317" y="47"/>
                </a:lnTo>
                <a:lnTo>
                  <a:pt x="352" y="38"/>
                </a:lnTo>
                <a:lnTo>
                  <a:pt x="391" y="31"/>
                </a:lnTo>
                <a:lnTo>
                  <a:pt x="441" y="21"/>
                </a:lnTo>
                <a:lnTo>
                  <a:pt x="490" y="16"/>
                </a:lnTo>
                <a:lnTo>
                  <a:pt x="547" y="8"/>
                </a:lnTo>
                <a:lnTo>
                  <a:pt x="620" y="2"/>
                </a:lnTo>
                <a:lnTo>
                  <a:pt x="678" y="0"/>
                </a:lnTo>
                <a:lnTo>
                  <a:pt x="728" y="4"/>
                </a:lnTo>
                <a:lnTo>
                  <a:pt x="801" y="4"/>
                </a:lnTo>
                <a:lnTo>
                  <a:pt x="852" y="10"/>
                </a:lnTo>
                <a:lnTo>
                  <a:pt x="901" y="16"/>
                </a:lnTo>
                <a:lnTo>
                  <a:pt x="954" y="23"/>
                </a:lnTo>
                <a:lnTo>
                  <a:pt x="1005" y="35"/>
                </a:lnTo>
                <a:lnTo>
                  <a:pt x="1050" y="48"/>
                </a:lnTo>
                <a:lnTo>
                  <a:pt x="1093" y="62"/>
                </a:lnTo>
                <a:lnTo>
                  <a:pt x="1132" y="83"/>
                </a:lnTo>
                <a:lnTo>
                  <a:pt x="1168" y="104"/>
                </a:lnTo>
                <a:lnTo>
                  <a:pt x="1207" y="127"/>
                </a:lnTo>
                <a:lnTo>
                  <a:pt x="1236" y="159"/>
                </a:lnTo>
                <a:lnTo>
                  <a:pt x="1260" y="185"/>
                </a:lnTo>
                <a:lnTo>
                  <a:pt x="1283" y="219"/>
                </a:lnTo>
                <a:lnTo>
                  <a:pt x="1300" y="244"/>
                </a:lnTo>
                <a:lnTo>
                  <a:pt x="1305" y="257"/>
                </a:lnTo>
                <a:lnTo>
                  <a:pt x="1477" y="117"/>
                </a:lnTo>
                <a:lnTo>
                  <a:pt x="1469" y="151"/>
                </a:lnTo>
                <a:lnTo>
                  <a:pt x="1455" y="185"/>
                </a:lnTo>
                <a:lnTo>
                  <a:pt x="1437" y="217"/>
                </a:lnTo>
                <a:lnTo>
                  <a:pt x="1425" y="251"/>
                </a:lnTo>
                <a:lnTo>
                  <a:pt x="1415" y="288"/>
                </a:lnTo>
                <a:lnTo>
                  <a:pt x="1402" y="324"/>
                </a:lnTo>
                <a:lnTo>
                  <a:pt x="1397" y="354"/>
                </a:lnTo>
                <a:lnTo>
                  <a:pt x="1393" y="391"/>
                </a:lnTo>
                <a:lnTo>
                  <a:pt x="1388" y="422"/>
                </a:lnTo>
                <a:lnTo>
                  <a:pt x="1384" y="467"/>
                </a:lnTo>
                <a:lnTo>
                  <a:pt x="1394" y="514"/>
                </a:lnTo>
                <a:lnTo>
                  <a:pt x="1386" y="564"/>
                </a:lnTo>
                <a:lnTo>
                  <a:pt x="1357" y="549"/>
                </a:lnTo>
                <a:lnTo>
                  <a:pt x="1328" y="539"/>
                </a:lnTo>
                <a:lnTo>
                  <a:pt x="1292" y="530"/>
                </a:lnTo>
                <a:lnTo>
                  <a:pt x="1258" y="520"/>
                </a:lnTo>
                <a:lnTo>
                  <a:pt x="1234" y="520"/>
                </a:lnTo>
                <a:lnTo>
                  <a:pt x="1214" y="519"/>
                </a:lnTo>
                <a:lnTo>
                  <a:pt x="1176" y="518"/>
                </a:lnTo>
                <a:lnTo>
                  <a:pt x="1145" y="520"/>
                </a:lnTo>
                <a:lnTo>
                  <a:pt x="1111" y="521"/>
                </a:lnTo>
                <a:lnTo>
                  <a:pt x="1077" y="530"/>
                </a:lnTo>
                <a:lnTo>
                  <a:pt x="1039" y="537"/>
                </a:lnTo>
                <a:lnTo>
                  <a:pt x="984" y="555"/>
                </a:lnTo>
                <a:lnTo>
                  <a:pt x="992" y="506"/>
                </a:lnTo>
                <a:lnTo>
                  <a:pt x="1139" y="393"/>
                </a:lnTo>
                <a:lnTo>
                  <a:pt x="1129" y="381"/>
                </a:lnTo>
                <a:lnTo>
                  <a:pt x="1097" y="343"/>
                </a:lnTo>
                <a:lnTo>
                  <a:pt x="1070" y="312"/>
                </a:lnTo>
                <a:lnTo>
                  <a:pt x="1026" y="275"/>
                </a:lnTo>
                <a:lnTo>
                  <a:pt x="995" y="258"/>
                </a:lnTo>
                <a:lnTo>
                  <a:pt x="973" y="236"/>
                </a:lnTo>
                <a:lnTo>
                  <a:pt x="933" y="211"/>
                </a:lnTo>
                <a:lnTo>
                  <a:pt x="895" y="190"/>
                </a:lnTo>
                <a:lnTo>
                  <a:pt x="850" y="170"/>
                </a:lnTo>
                <a:lnTo>
                  <a:pt x="808" y="155"/>
                </a:lnTo>
                <a:lnTo>
                  <a:pt x="762" y="143"/>
                </a:lnTo>
                <a:lnTo>
                  <a:pt x="718" y="129"/>
                </a:lnTo>
                <a:lnTo>
                  <a:pt x="674" y="124"/>
                </a:lnTo>
                <a:lnTo>
                  <a:pt x="627" y="117"/>
                </a:lnTo>
                <a:lnTo>
                  <a:pt x="570" y="112"/>
                </a:lnTo>
                <a:lnTo>
                  <a:pt x="524" y="110"/>
                </a:lnTo>
                <a:lnTo>
                  <a:pt x="469" y="105"/>
                </a:lnTo>
                <a:lnTo>
                  <a:pt x="405" y="109"/>
                </a:lnTo>
                <a:lnTo>
                  <a:pt x="344" y="107"/>
                </a:lnTo>
                <a:lnTo>
                  <a:pt x="286" y="116"/>
                </a:lnTo>
                <a:lnTo>
                  <a:pt x="244" y="117"/>
                </a:lnTo>
                <a:lnTo>
                  <a:pt x="204" y="125"/>
                </a:lnTo>
                <a:lnTo>
                  <a:pt x="175" y="133"/>
                </a:lnTo>
                <a:lnTo>
                  <a:pt x="137" y="142"/>
                </a:lnTo>
                <a:lnTo>
                  <a:pt x="103" y="155"/>
                </a:lnTo>
                <a:lnTo>
                  <a:pt x="0" y="199"/>
                </a:lnTo>
              </a:path>
            </a:pathLst>
          </a:custGeom>
          <a:solidFill>
            <a:srgbClr val="6A9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Freeform 12">
            <a:extLst>
              <a:ext uri="{FF2B5EF4-FFF2-40B4-BE49-F238E27FC236}">
                <a16:creationId xmlns:a16="http://schemas.microsoft.com/office/drawing/2014/main" id="{06958707-0F42-4094-AAC3-A43B9956BE91}"/>
              </a:ext>
            </a:extLst>
          </p:cNvPr>
          <p:cNvSpPr>
            <a:spLocks/>
          </p:cNvSpPr>
          <p:nvPr/>
        </p:nvSpPr>
        <p:spPr bwMode="auto">
          <a:xfrm>
            <a:off x="3986213" y="3097213"/>
            <a:ext cx="2339975" cy="847725"/>
          </a:xfrm>
          <a:custGeom>
            <a:avLst/>
            <a:gdLst>
              <a:gd name="T0" fmla="*/ 83 w 1474"/>
              <a:gd name="T1" fmla="*/ 140 h 534"/>
              <a:gd name="T2" fmla="*/ 154 w 1474"/>
              <a:gd name="T3" fmla="*/ 104 h 534"/>
              <a:gd name="T4" fmla="*/ 228 w 1474"/>
              <a:gd name="T5" fmla="*/ 77 h 534"/>
              <a:gd name="T6" fmla="*/ 314 w 1474"/>
              <a:gd name="T7" fmla="*/ 47 h 534"/>
              <a:gd name="T8" fmla="*/ 387 w 1474"/>
              <a:gd name="T9" fmla="*/ 33 h 534"/>
              <a:gd name="T10" fmla="*/ 486 w 1474"/>
              <a:gd name="T11" fmla="*/ 20 h 534"/>
              <a:gd name="T12" fmla="*/ 621 w 1474"/>
              <a:gd name="T13" fmla="*/ 4 h 534"/>
              <a:gd name="T14" fmla="*/ 726 w 1474"/>
              <a:gd name="T15" fmla="*/ 2 h 534"/>
              <a:gd name="T16" fmla="*/ 852 w 1474"/>
              <a:gd name="T17" fmla="*/ 7 h 534"/>
              <a:gd name="T18" fmla="*/ 951 w 1474"/>
              <a:gd name="T19" fmla="*/ 22 h 534"/>
              <a:gd name="T20" fmla="*/ 1049 w 1474"/>
              <a:gd name="T21" fmla="*/ 42 h 534"/>
              <a:gd name="T22" fmla="*/ 1129 w 1474"/>
              <a:gd name="T23" fmla="*/ 78 h 534"/>
              <a:gd name="T24" fmla="*/ 1204 w 1474"/>
              <a:gd name="T25" fmla="*/ 118 h 534"/>
              <a:gd name="T26" fmla="*/ 1261 w 1474"/>
              <a:gd name="T27" fmla="*/ 171 h 534"/>
              <a:gd name="T28" fmla="*/ 1300 w 1474"/>
              <a:gd name="T29" fmla="*/ 227 h 534"/>
              <a:gd name="T30" fmla="*/ 1473 w 1474"/>
              <a:gd name="T31" fmla="*/ 138 h 534"/>
              <a:gd name="T32" fmla="*/ 1437 w 1474"/>
              <a:gd name="T33" fmla="*/ 204 h 534"/>
              <a:gd name="T34" fmla="*/ 1416 w 1474"/>
              <a:gd name="T35" fmla="*/ 271 h 534"/>
              <a:gd name="T36" fmla="*/ 1397 w 1474"/>
              <a:gd name="T37" fmla="*/ 333 h 534"/>
              <a:gd name="T38" fmla="*/ 1393 w 1474"/>
              <a:gd name="T39" fmla="*/ 398 h 534"/>
              <a:gd name="T40" fmla="*/ 1389 w 1474"/>
              <a:gd name="T41" fmla="*/ 476 h 534"/>
              <a:gd name="T42" fmla="*/ 1390 w 1474"/>
              <a:gd name="T43" fmla="*/ 533 h 534"/>
              <a:gd name="T44" fmla="*/ 1331 w 1474"/>
              <a:gd name="T45" fmla="*/ 508 h 534"/>
              <a:gd name="T46" fmla="*/ 1261 w 1474"/>
              <a:gd name="T47" fmla="*/ 492 h 534"/>
              <a:gd name="T48" fmla="*/ 1217 w 1474"/>
              <a:gd name="T49" fmla="*/ 489 h 534"/>
              <a:gd name="T50" fmla="*/ 1147 w 1474"/>
              <a:gd name="T51" fmla="*/ 489 h 534"/>
              <a:gd name="T52" fmla="*/ 1080 w 1474"/>
              <a:gd name="T53" fmla="*/ 500 h 534"/>
              <a:gd name="T54" fmla="*/ 985 w 1474"/>
              <a:gd name="T55" fmla="*/ 525 h 534"/>
              <a:gd name="T56" fmla="*/ 1134 w 1474"/>
              <a:gd name="T57" fmla="*/ 360 h 534"/>
              <a:gd name="T58" fmla="*/ 1067 w 1474"/>
              <a:gd name="T59" fmla="*/ 295 h 534"/>
              <a:gd name="T60" fmla="*/ 997 w 1474"/>
              <a:gd name="T61" fmla="*/ 240 h 534"/>
              <a:gd name="T62" fmla="*/ 935 w 1474"/>
              <a:gd name="T63" fmla="*/ 200 h 534"/>
              <a:gd name="T64" fmla="*/ 850 w 1474"/>
              <a:gd name="T65" fmla="*/ 160 h 534"/>
              <a:gd name="T66" fmla="*/ 760 w 1474"/>
              <a:gd name="T67" fmla="*/ 134 h 534"/>
              <a:gd name="T68" fmla="*/ 678 w 1474"/>
              <a:gd name="T69" fmla="*/ 117 h 534"/>
              <a:gd name="T70" fmla="*/ 569 w 1474"/>
              <a:gd name="T71" fmla="*/ 107 h 534"/>
              <a:gd name="T72" fmla="*/ 468 w 1474"/>
              <a:gd name="T73" fmla="*/ 104 h 534"/>
              <a:gd name="T74" fmla="*/ 341 w 1474"/>
              <a:gd name="T75" fmla="*/ 107 h 534"/>
              <a:gd name="T76" fmla="*/ 246 w 1474"/>
              <a:gd name="T77" fmla="*/ 116 h 534"/>
              <a:gd name="T78" fmla="*/ 168 w 1474"/>
              <a:gd name="T79" fmla="*/ 134 h 534"/>
              <a:gd name="T80" fmla="*/ 107 w 1474"/>
              <a:gd name="T81" fmla="*/ 15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4" h="534">
                <a:moveTo>
                  <a:pt x="0" y="197"/>
                </a:moveTo>
                <a:lnTo>
                  <a:pt x="83" y="140"/>
                </a:lnTo>
                <a:lnTo>
                  <a:pt x="114" y="124"/>
                </a:lnTo>
                <a:lnTo>
                  <a:pt x="154" y="104"/>
                </a:lnTo>
                <a:lnTo>
                  <a:pt x="185" y="92"/>
                </a:lnTo>
                <a:lnTo>
                  <a:pt x="228" y="77"/>
                </a:lnTo>
                <a:lnTo>
                  <a:pt x="264" y="62"/>
                </a:lnTo>
                <a:lnTo>
                  <a:pt x="314" y="47"/>
                </a:lnTo>
                <a:lnTo>
                  <a:pt x="348" y="42"/>
                </a:lnTo>
                <a:lnTo>
                  <a:pt x="387" y="33"/>
                </a:lnTo>
                <a:lnTo>
                  <a:pt x="441" y="24"/>
                </a:lnTo>
                <a:lnTo>
                  <a:pt x="486" y="20"/>
                </a:lnTo>
                <a:lnTo>
                  <a:pt x="543" y="12"/>
                </a:lnTo>
                <a:lnTo>
                  <a:pt x="621" y="4"/>
                </a:lnTo>
                <a:lnTo>
                  <a:pt x="679" y="0"/>
                </a:lnTo>
                <a:lnTo>
                  <a:pt x="726" y="2"/>
                </a:lnTo>
                <a:lnTo>
                  <a:pt x="797" y="4"/>
                </a:lnTo>
                <a:lnTo>
                  <a:pt x="852" y="7"/>
                </a:lnTo>
                <a:lnTo>
                  <a:pt x="900" y="16"/>
                </a:lnTo>
                <a:lnTo>
                  <a:pt x="951" y="22"/>
                </a:lnTo>
                <a:lnTo>
                  <a:pt x="1005" y="33"/>
                </a:lnTo>
                <a:lnTo>
                  <a:pt x="1049" y="42"/>
                </a:lnTo>
                <a:lnTo>
                  <a:pt x="1095" y="56"/>
                </a:lnTo>
                <a:lnTo>
                  <a:pt x="1129" y="78"/>
                </a:lnTo>
                <a:lnTo>
                  <a:pt x="1170" y="95"/>
                </a:lnTo>
                <a:lnTo>
                  <a:pt x="1204" y="118"/>
                </a:lnTo>
                <a:lnTo>
                  <a:pt x="1238" y="148"/>
                </a:lnTo>
                <a:lnTo>
                  <a:pt x="1261" y="171"/>
                </a:lnTo>
                <a:lnTo>
                  <a:pt x="1285" y="206"/>
                </a:lnTo>
                <a:lnTo>
                  <a:pt x="1300" y="227"/>
                </a:lnTo>
                <a:lnTo>
                  <a:pt x="1324" y="264"/>
                </a:lnTo>
                <a:lnTo>
                  <a:pt x="1473" y="138"/>
                </a:lnTo>
                <a:lnTo>
                  <a:pt x="1452" y="170"/>
                </a:lnTo>
                <a:lnTo>
                  <a:pt x="1437" y="204"/>
                </a:lnTo>
                <a:lnTo>
                  <a:pt x="1426" y="234"/>
                </a:lnTo>
                <a:lnTo>
                  <a:pt x="1416" y="271"/>
                </a:lnTo>
                <a:lnTo>
                  <a:pt x="1406" y="303"/>
                </a:lnTo>
                <a:lnTo>
                  <a:pt x="1397" y="333"/>
                </a:lnTo>
                <a:lnTo>
                  <a:pt x="1395" y="366"/>
                </a:lnTo>
                <a:lnTo>
                  <a:pt x="1393" y="398"/>
                </a:lnTo>
                <a:lnTo>
                  <a:pt x="1392" y="439"/>
                </a:lnTo>
                <a:lnTo>
                  <a:pt x="1389" y="476"/>
                </a:lnTo>
                <a:lnTo>
                  <a:pt x="1388" y="500"/>
                </a:lnTo>
                <a:lnTo>
                  <a:pt x="1390" y="533"/>
                </a:lnTo>
                <a:lnTo>
                  <a:pt x="1362" y="520"/>
                </a:lnTo>
                <a:lnTo>
                  <a:pt x="1331" y="508"/>
                </a:lnTo>
                <a:lnTo>
                  <a:pt x="1295" y="498"/>
                </a:lnTo>
                <a:lnTo>
                  <a:pt x="1261" y="492"/>
                </a:lnTo>
                <a:lnTo>
                  <a:pt x="1235" y="490"/>
                </a:lnTo>
                <a:lnTo>
                  <a:pt x="1217" y="489"/>
                </a:lnTo>
                <a:lnTo>
                  <a:pt x="1181" y="493"/>
                </a:lnTo>
                <a:lnTo>
                  <a:pt x="1147" y="489"/>
                </a:lnTo>
                <a:lnTo>
                  <a:pt x="1116" y="496"/>
                </a:lnTo>
                <a:lnTo>
                  <a:pt x="1080" y="500"/>
                </a:lnTo>
                <a:lnTo>
                  <a:pt x="1045" y="509"/>
                </a:lnTo>
                <a:lnTo>
                  <a:pt x="985" y="525"/>
                </a:lnTo>
                <a:lnTo>
                  <a:pt x="1167" y="392"/>
                </a:lnTo>
                <a:lnTo>
                  <a:pt x="1134" y="360"/>
                </a:lnTo>
                <a:lnTo>
                  <a:pt x="1101" y="322"/>
                </a:lnTo>
                <a:lnTo>
                  <a:pt x="1067" y="295"/>
                </a:lnTo>
                <a:lnTo>
                  <a:pt x="1024" y="259"/>
                </a:lnTo>
                <a:lnTo>
                  <a:pt x="997" y="240"/>
                </a:lnTo>
                <a:lnTo>
                  <a:pt x="971" y="221"/>
                </a:lnTo>
                <a:lnTo>
                  <a:pt x="935" y="200"/>
                </a:lnTo>
                <a:lnTo>
                  <a:pt x="896" y="179"/>
                </a:lnTo>
                <a:lnTo>
                  <a:pt x="850" y="160"/>
                </a:lnTo>
                <a:lnTo>
                  <a:pt x="804" y="148"/>
                </a:lnTo>
                <a:lnTo>
                  <a:pt x="760" y="134"/>
                </a:lnTo>
                <a:lnTo>
                  <a:pt x="714" y="123"/>
                </a:lnTo>
                <a:lnTo>
                  <a:pt x="678" y="117"/>
                </a:lnTo>
                <a:lnTo>
                  <a:pt x="627" y="110"/>
                </a:lnTo>
                <a:lnTo>
                  <a:pt x="569" y="107"/>
                </a:lnTo>
                <a:lnTo>
                  <a:pt x="521" y="107"/>
                </a:lnTo>
                <a:lnTo>
                  <a:pt x="468" y="104"/>
                </a:lnTo>
                <a:lnTo>
                  <a:pt x="405" y="104"/>
                </a:lnTo>
                <a:lnTo>
                  <a:pt x="341" y="107"/>
                </a:lnTo>
                <a:lnTo>
                  <a:pt x="285" y="111"/>
                </a:lnTo>
                <a:lnTo>
                  <a:pt x="246" y="116"/>
                </a:lnTo>
                <a:lnTo>
                  <a:pt x="203" y="122"/>
                </a:lnTo>
                <a:lnTo>
                  <a:pt x="168" y="134"/>
                </a:lnTo>
                <a:lnTo>
                  <a:pt x="136" y="140"/>
                </a:lnTo>
                <a:lnTo>
                  <a:pt x="107" y="154"/>
                </a:lnTo>
                <a:lnTo>
                  <a:pt x="0" y="197"/>
                </a:lnTo>
              </a:path>
            </a:pathLst>
          </a:custGeom>
          <a:solidFill>
            <a:srgbClr val="B0D4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A1E02AA4-9895-4EC4-A398-0DDAB8B5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1976438"/>
            <a:ext cx="26765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400"/>
              <a:t>Black ‘Happens’: Eliminates All Other Outcomes</a:t>
            </a:r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B6F0E4D2-F7B8-4078-8BEA-12F8A55D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10200"/>
            <a:ext cx="38957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800"/>
              <a:t>Event (Ace </a:t>
            </a:r>
            <a:r>
              <a:rPr lang="en-US" altLang="en-US" sz="2900">
                <a:latin typeface="Symbol" panose="05050102010706020507" pitchFamily="18" charset="2"/>
              </a:rPr>
              <a:t></a:t>
            </a:r>
            <a:r>
              <a:rPr lang="en-US" altLang="en-US" sz="2800"/>
              <a:t> Black)</a:t>
            </a:r>
          </a:p>
        </p:txBody>
      </p:sp>
      <p:sp>
        <p:nvSpPr>
          <p:cNvPr id="92175" name="Rectangle 15">
            <a:extLst>
              <a:ext uri="{FF2B5EF4-FFF2-40B4-BE49-F238E27FC236}">
                <a16:creationId xmlns:a16="http://schemas.microsoft.com/office/drawing/2014/main" id="{16B92608-7E15-4AFE-AFCB-152D77F59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4173538"/>
            <a:ext cx="8413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900" b="1">
                <a:latin typeface="Arial" panose="020B0604020202020204" pitchFamily="34" charset="0"/>
              </a:rPr>
              <a:t>(S)</a:t>
            </a: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723C0F3A-9EB8-410B-8464-CDBF6877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654425"/>
            <a:ext cx="150336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900" b="1">
                <a:latin typeface="Arial" panose="020B0604020202020204" pitchFamily="34" charset="0"/>
              </a:rPr>
              <a:t>Black</a:t>
            </a:r>
          </a:p>
        </p:txBody>
      </p:sp>
      <p:sp>
        <p:nvSpPr>
          <p:cNvPr id="92178" name="Freeform 18" descr="Wide upward diagonal">
            <a:extLst>
              <a:ext uri="{FF2B5EF4-FFF2-40B4-BE49-F238E27FC236}">
                <a16:creationId xmlns:a16="http://schemas.microsoft.com/office/drawing/2014/main" id="{6E5981DA-1DCF-4E97-AF38-0A00788822C3}"/>
              </a:ext>
            </a:extLst>
          </p:cNvPr>
          <p:cNvSpPr>
            <a:spLocks/>
          </p:cNvSpPr>
          <p:nvPr/>
        </p:nvSpPr>
        <p:spPr bwMode="auto">
          <a:xfrm>
            <a:off x="5851525" y="4289425"/>
            <a:ext cx="715963" cy="1323975"/>
          </a:xfrm>
          <a:custGeom>
            <a:avLst/>
            <a:gdLst>
              <a:gd name="T0" fmla="*/ 226 w 451"/>
              <a:gd name="T1" fmla="*/ 0 h 834"/>
              <a:gd name="T2" fmla="*/ 249 w 451"/>
              <a:gd name="T3" fmla="*/ 3 h 834"/>
              <a:gd name="T4" fmla="*/ 270 w 451"/>
              <a:gd name="T5" fmla="*/ 10 h 834"/>
              <a:gd name="T6" fmla="*/ 288 w 451"/>
              <a:gd name="T7" fmla="*/ 25 h 834"/>
              <a:gd name="T8" fmla="*/ 298 w 451"/>
              <a:gd name="T9" fmla="*/ 45 h 834"/>
              <a:gd name="T10" fmla="*/ 303 w 451"/>
              <a:gd name="T11" fmla="*/ 65 h 834"/>
              <a:gd name="T12" fmla="*/ 325 w 451"/>
              <a:gd name="T13" fmla="*/ 68 h 834"/>
              <a:gd name="T14" fmla="*/ 349 w 451"/>
              <a:gd name="T15" fmla="*/ 82 h 834"/>
              <a:gd name="T16" fmla="*/ 369 w 451"/>
              <a:gd name="T17" fmla="*/ 102 h 834"/>
              <a:gd name="T18" fmla="*/ 389 w 451"/>
              <a:gd name="T19" fmla="*/ 132 h 834"/>
              <a:gd name="T20" fmla="*/ 409 w 451"/>
              <a:gd name="T21" fmla="*/ 169 h 834"/>
              <a:gd name="T22" fmla="*/ 423 w 451"/>
              <a:gd name="T23" fmla="*/ 213 h 834"/>
              <a:gd name="T24" fmla="*/ 435 w 451"/>
              <a:gd name="T25" fmla="*/ 260 h 834"/>
              <a:gd name="T26" fmla="*/ 443 w 451"/>
              <a:gd name="T27" fmla="*/ 313 h 834"/>
              <a:gd name="T28" fmla="*/ 450 w 451"/>
              <a:gd name="T29" fmla="*/ 369 h 834"/>
              <a:gd name="T30" fmla="*/ 450 w 451"/>
              <a:gd name="T31" fmla="*/ 424 h 834"/>
              <a:gd name="T32" fmla="*/ 450 w 451"/>
              <a:gd name="T33" fmla="*/ 479 h 834"/>
              <a:gd name="T34" fmla="*/ 443 w 451"/>
              <a:gd name="T35" fmla="*/ 530 h 834"/>
              <a:gd name="T36" fmla="*/ 435 w 451"/>
              <a:gd name="T37" fmla="*/ 580 h 834"/>
              <a:gd name="T38" fmla="*/ 423 w 451"/>
              <a:gd name="T39" fmla="*/ 625 h 834"/>
              <a:gd name="T40" fmla="*/ 411 w 451"/>
              <a:gd name="T41" fmla="*/ 667 h 834"/>
              <a:gd name="T42" fmla="*/ 394 w 451"/>
              <a:gd name="T43" fmla="*/ 702 h 834"/>
              <a:gd name="T44" fmla="*/ 374 w 451"/>
              <a:gd name="T45" fmla="*/ 729 h 834"/>
              <a:gd name="T46" fmla="*/ 354 w 451"/>
              <a:gd name="T47" fmla="*/ 749 h 834"/>
              <a:gd name="T48" fmla="*/ 333 w 451"/>
              <a:gd name="T49" fmla="*/ 762 h 834"/>
              <a:gd name="T50" fmla="*/ 310 w 451"/>
              <a:gd name="T51" fmla="*/ 766 h 834"/>
              <a:gd name="T52" fmla="*/ 305 w 451"/>
              <a:gd name="T53" fmla="*/ 786 h 834"/>
              <a:gd name="T54" fmla="*/ 293 w 451"/>
              <a:gd name="T55" fmla="*/ 806 h 834"/>
              <a:gd name="T56" fmla="*/ 275 w 451"/>
              <a:gd name="T57" fmla="*/ 820 h 834"/>
              <a:gd name="T58" fmla="*/ 251 w 451"/>
              <a:gd name="T59" fmla="*/ 830 h 834"/>
              <a:gd name="T60" fmla="*/ 226 w 451"/>
              <a:gd name="T61" fmla="*/ 833 h 834"/>
              <a:gd name="T62" fmla="*/ 206 w 451"/>
              <a:gd name="T63" fmla="*/ 833 h 834"/>
              <a:gd name="T64" fmla="*/ 189 w 451"/>
              <a:gd name="T65" fmla="*/ 825 h 834"/>
              <a:gd name="T66" fmla="*/ 175 w 451"/>
              <a:gd name="T67" fmla="*/ 810 h 834"/>
              <a:gd name="T68" fmla="*/ 170 w 451"/>
              <a:gd name="T69" fmla="*/ 793 h 834"/>
              <a:gd name="T70" fmla="*/ 147 w 451"/>
              <a:gd name="T71" fmla="*/ 791 h 834"/>
              <a:gd name="T72" fmla="*/ 125 w 451"/>
              <a:gd name="T73" fmla="*/ 778 h 834"/>
              <a:gd name="T74" fmla="*/ 106 w 451"/>
              <a:gd name="T75" fmla="*/ 759 h 834"/>
              <a:gd name="T76" fmla="*/ 83 w 451"/>
              <a:gd name="T77" fmla="*/ 729 h 834"/>
              <a:gd name="T78" fmla="*/ 64 w 451"/>
              <a:gd name="T79" fmla="*/ 692 h 834"/>
              <a:gd name="T80" fmla="*/ 46 w 451"/>
              <a:gd name="T81" fmla="*/ 647 h 834"/>
              <a:gd name="T82" fmla="*/ 32 w 451"/>
              <a:gd name="T83" fmla="*/ 598 h 834"/>
              <a:gd name="T84" fmla="*/ 17 w 451"/>
              <a:gd name="T85" fmla="*/ 543 h 834"/>
              <a:gd name="T86" fmla="*/ 7 w 451"/>
              <a:gd name="T87" fmla="*/ 484 h 834"/>
              <a:gd name="T88" fmla="*/ 0 w 451"/>
              <a:gd name="T89" fmla="*/ 424 h 834"/>
              <a:gd name="T90" fmla="*/ 2 w 451"/>
              <a:gd name="T91" fmla="*/ 367 h 834"/>
              <a:gd name="T92" fmla="*/ 10 w 451"/>
              <a:gd name="T93" fmla="*/ 310 h 834"/>
              <a:gd name="T94" fmla="*/ 22 w 451"/>
              <a:gd name="T95" fmla="*/ 253 h 834"/>
              <a:gd name="T96" fmla="*/ 39 w 451"/>
              <a:gd name="T97" fmla="*/ 204 h 834"/>
              <a:gd name="T98" fmla="*/ 61 w 451"/>
              <a:gd name="T99" fmla="*/ 156 h 834"/>
              <a:gd name="T100" fmla="*/ 88 w 451"/>
              <a:gd name="T101" fmla="*/ 114 h 834"/>
              <a:gd name="T102" fmla="*/ 115 w 451"/>
              <a:gd name="T103" fmla="*/ 79 h 834"/>
              <a:gd name="T104" fmla="*/ 147 w 451"/>
              <a:gd name="T105" fmla="*/ 50 h 834"/>
              <a:gd name="T106" fmla="*/ 182 w 451"/>
              <a:gd name="T107" fmla="*/ 30 h 834"/>
              <a:gd name="T108" fmla="*/ 216 w 451"/>
              <a:gd name="T109" fmla="*/ 18 h 834"/>
              <a:gd name="T110" fmla="*/ 254 w 451"/>
              <a:gd name="T111" fmla="*/ 13 h 834"/>
              <a:gd name="T112" fmla="*/ 239 w 451"/>
              <a:gd name="T113" fmla="*/ 10 h 834"/>
              <a:gd name="T114" fmla="*/ 229 w 451"/>
              <a:gd name="T115" fmla="*/ 5 h 834"/>
              <a:gd name="T116" fmla="*/ 226 w 451"/>
              <a:gd name="T117" fmla="*/ 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1" h="834">
                <a:moveTo>
                  <a:pt x="226" y="0"/>
                </a:moveTo>
                <a:lnTo>
                  <a:pt x="249" y="3"/>
                </a:lnTo>
                <a:lnTo>
                  <a:pt x="270" y="10"/>
                </a:lnTo>
                <a:lnTo>
                  <a:pt x="288" y="25"/>
                </a:lnTo>
                <a:lnTo>
                  <a:pt x="298" y="45"/>
                </a:lnTo>
                <a:lnTo>
                  <a:pt x="303" y="65"/>
                </a:lnTo>
                <a:lnTo>
                  <a:pt x="325" y="68"/>
                </a:lnTo>
                <a:lnTo>
                  <a:pt x="349" y="82"/>
                </a:lnTo>
                <a:lnTo>
                  <a:pt x="369" y="102"/>
                </a:lnTo>
                <a:lnTo>
                  <a:pt x="389" y="132"/>
                </a:lnTo>
                <a:lnTo>
                  <a:pt x="409" y="169"/>
                </a:lnTo>
                <a:lnTo>
                  <a:pt x="423" y="213"/>
                </a:lnTo>
                <a:lnTo>
                  <a:pt x="435" y="260"/>
                </a:lnTo>
                <a:lnTo>
                  <a:pt x="443" y="313"/>
                </a:lnTo>
                <a:lnTo>
                  <a:pt x="450" y="369"/>
                </a:lnTo>
                <a:lnTo>
                  <a:pt x="450" y="424"/>
                </a:lnTo>
                <a:lnTo>
                  <a:pt x="450" y="479"/>
                </a:lnTo>
                <a:lnTo>
                  <a:pt x="443" y="530"/>
                </a:lnTo>
                <a:lnTo>
                  <a:pt x="435" y="580"/>
                </a:lnTo>
                <a:lnTo>
                  <a:pt x="423" y="625"/>
                </a:lnTo>
                <a:lnTo>
                  <a:pt x="411" y="667"/>
                </a:lnTo>
                <a:lnTo>
                  <a:pt x="394" y="702"/>
                </a:lnTo>
                <a:lnTo>
                  <a:pt x="374" y="729"/>
                </a:lnTo>
                <a:lnTo>
                  <a:pt x="354" y="749"/>
                </a:lnTo>
                <a:lnTo>
                  <a:pt x="333" y="762"/>
                </a:lnTo>
                <a:lnTo>
                  <a:pt x="310" y="766"/>
                </a:lnTo>
                <a:lnTo>
                  <a:pt x="305" y="786"/>
                </a:lnTo>
                <a:lnTo>
                  <a:pt x="293" y="806"/>
                </a:lnTo>
                <a:lnTo>
                  <a:pt x="275" y="820"/>
                </a:lnTo>
                <a:lnTo>
                  <a:pt x="251" y="830"/>
                </a:lnTo>
                <a:lnTo>
                  <a:pt x="226" y="833"/>
                </a:lnTo>
                <a:lnTo>
                  <a:pt x="206" y="833"/>
                </a:lnTo>
                <a:lnTo>
                  <a:pt x="189" y="825"/>
                </a:lnTo>
                <a:lnTo>
                  <a:pt x="175" y="810"/>
                </a:lnTo>
                <a:lnTo>
                  <a:pt x="170" y="793"/>
                </a:lnTo>
                <a:lnTo>
                  <a:pt x="147" y="791"/>
                </a:lnTo>
                <a:lnTo>
                  <a:pt x="125" y="778"/>
                </a:lnTo>
                <a:lnTo>
                  <a:pt x="106" y="759"/>
                </a:lnTo>
                <a:lnTo>
                  <a:pt x="83" y="729"/>
                </a:lnTo>
                <a:lnTo>
                  <a:pt x="64" y="692"/>
                </a:lnTo>
                <a:lnTo>
                  <a:pt x="46" y="647"/>
                </a:lnTo>
                <a:lnTo>
                  <a:pt x="32" y="598"/>
                </a:lnTo>
                <a:lnTo>
                  <a:pt x="17" y="543"/>
                </a:lnTo>
                <a:lnTo>
                  <a:pt x="7" y="484"/>
                </a:lnTo>
                <a:lnTo>
                  <a:pt x="0" y="424"/>
                </a:lnTo>
                <a:lnTo>
                  <a:pt x="2" y="367"/>
                </a:lnTo>
                <a:lnTo>
                  <a:pt x="10" y="310"/>
                </a:lnTo>
                <a:lnTo>
                  <a:pt x="22" y="253"/>
                </a:lnTo>
                <a:lnTo>
                  <a:pt x="39" y="204"/>
                </a:lnTo>
                <a:lnTo>
                  <a:pt x="61" y="156"/>
                </a:lnTo>
                <a:lnTo>
                  <a:pt x="88" y="114"/>
                </a:lnTo>
                <a:lnTo>
                  <a:pt x="115" y="79"/>
                </a:lnTo>
                <a:lnTo>
                  <a:pt x="147" y="50"/>
                </a:lnTo>
                <a:lnTo>
                  <a:pt x="182" y="30"/>
                </a:lnTo>
                <a:lnTo>
                  <a:pt x="216" y="18"/>
                </a:lnTo>
                <a:lnTo>
                  <a:pt x="254" y="13"/>
                </a:lnTo>
                <a:lnTo>
                  <a:pt x="239" y="10"/>
                </a:lnTo>
                <a:lnTo>
                  <a:pt x="229" y="5"/>
                </a:lnTo>
                <a:lnTo>
                  <a:pt x="226" y="0"/>
                </a:lnTo>
              </a:path>
            </a:pathLst>
          </a:custGeom>
          <a:pattFill prst="wdUpDiag">
            <a:fgClr>
              <a:srgbClr val="E47146">
                <a:alpha val="70000"/>
              </a:srgbClr>
            </a:fgClr>
            <a:bgClr>
              <a:srgbClr val="FFF1CE">
                <a:alpha val="70000"/>
              </a:srgbClr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9" name="Freeform 19">
            <a:extLst>
              <a:ext uri="{FF2B5EF4-FFF2-40B4-BE49-F238E27FC236}">
                <a16:creationId xmlns:a16="http://schemas.microsoft.com/office/drawing/2014/main" id="{70043B16-B7B7-40DF-B9AE-4031B055406D}"/>
              </a:ext>
            </a:extLst>
          </p:cNvPr>
          <p:cNvSpPr>
            <a:spLocks/>
          </p:cNvSpPr>
          <p:nvPr/>
        </p:nvSpPr>
        <p:spPr bwMode="auto">
          <a:xfrm>
            <a:off x="5851525" y="4151313"/>
            <a:ext cx="817563" cy="1638300"/>
          </a:xfrm>
          <a:custGeom>
            <a:avLst/>
            <a:gdLst>
              <a:gd name="T0" fmla="*/ 514 w 515"/>
              <a:gd name="T1" fmla="*/ 0 h 1032"/>
              <a:gd name="T2" fmla="*/ 446 w 515"/>
              <a:gd name="T3" fmla="*/ 5 h 1032"/>
              <a:gd name="T4" fmla="*/ 381 w 515"/>
              <a:gd name="T5" fmla="*/ 17 h 1032"/>
              <a:gd name="T6" fmla="*/ 317 w 515"/>
              <a:gd name="T7" fmla="*/ 40 h 1032"/>
              <a:gd name="T8" fmla="*/ 257 w 515"/>
              <a:gd name="T9" fmla="*/ 70 h 1032"/>
              <a:gd name="T10" fmla="*/ 202 w 515"/>
              <a:gd name="T11" fmla="*/ 107 h 1032"/>
              <a:gd name="T12" fmla="*/ 149 w 515"/>
              <a:gd name="T13" fmla="*/ 152 h 1032"/>
              <a:gd name="T14" fmla="*/ 107 w 515"/>
              <a:gd name="T15" fmla="*/ 202 h 1032"/>
              <a:gd name="T16" fmla="*/ 70 w 515"/>
              <a:gd name="T17" fmla="*/ 257 h 1032"/>
              <a:gd name="T18" fmla="*/ 40 w 515"/>
              <a:gd name="T19" fmla="*/ 317 h 1032"/>
              <a:gd name="T20" fmla="*/ 17 w 515"/>
              <a:gd name="T21" fmla="*/ 382 h 1032"/>
              <a:gd name="T22" fmla="*/ 5 w 515"/>
              <a:gd name="T23" fmla="*/ 447 h 1032"/>
              <a:gd name="T24" fmla="*/ 0 w 515"/>
              <a:gd name="T25" fmla="*/ 514 h 1032"/>
              <a:gd name="T26" fmla="*/ 5 w 515"/>
              <a:gd name="T27" fmla="*/ 581 h 1032"/>
              <a:gd name="T28" fmla="*/ 17 w 515"/>
              <a:gd name="T29" fmla="*/ 649 h 1032"/>
              <a:gd name="T30" fmla="*/ 40 w 515"/>
              <a:gd name="T31" fmla="*/ 711 h 1032"/>
              <a:gd name="T32" fmla="*/ 70 w 515"/>
              <a:gd name="T33" fmla="*/ 774 h 1032"/>
              <a:gd name="T34" fmla="*/ 107 w 515"/>
              <a:gd name="T35" fmla="*/ 829 h 1032"/>
              <a:gd name="T36" fmla="*/ 149 w 515"/>
              <a:gd name="T37" fmla="*/ 879 h 1032"/>
              <a:gd name="T38" fmla="*/ 202 w 515"/>
              <a:gd name="T39" fmla="*/ 923 h 1032"/>
              <a:gd name="T40" fmla="*/ 257 w 515"/>
              <a:gd name="T41" fmla="*/ 961 h 1032"/>
              <a:gd name="T42" fmla="*/ 317 w 515"/>
              <a:gd name="T43" fmla="*/ 991 h 1032"/>
              <a:gd name="T44" fmla="*/ 381 w 515"/>
              <a:gd name="T45" fmla="*/ 1013 h 1032"/>
              <a:gd name="T46" fmla="*/ 446 w 515"/>
              <a:gd name="T47" fmla="*/ 1026 h 1032"/>
              <a:gd name="T48" fmla="*/ 514 w 515"/>
              <a:gd name="T49" fmla="*/ 1031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5" h="1032">
                <a:moveTo>
                  <a:pt x="514" y="0"/>
                </a:moveTo>
                <a:lnTo>
                  <a:pt x="446" y="5"/>
                </a:lnTo>
                <a:lnTo>
                  <a:pt x="381" y="17"/>
                </a:lnTo>
                <a:lnTo>
                  <a:pt x="317" y="40"/>
                </a:lnTo>
                <a:lnTo>
                  <a:pt x="257" y="70"/>
                </a:lnTo>
                <a:lnTo>
                  <a:pt x="202" y="107"/>
                </a:lnTo>
                <a:lnTo>
                  <a:pt x="149" y="152"/>
                </a:lnTo>
                <a:lnTo>
                  <a:pt x="107" y="202"/>
                </a:lnTo>
                <a:lnTo>
                  <a:pt x="70" y="257"/>
                </a:lnTo>
                <a:lnTo>
                  <a:pt x="40" y="317"/>
                </a:lnTo>
                <a:lnTo>
                  <a:pt x="17" y="382"/>
                </a:lnTo>
                <a:lnTo>
                  <a:pt x="5" y="447"/>
                </a:lnTo>
                <a:lnTo>
                  <a:pt x="0" y="514"/>
                </a:lnTo>
                <a:lnTo>
                  <a:pt x="5" y="581"/>
                </a:lnTo>
                <a:lnTo>
                  <a:pt x="17" y="649"/>
                </a:lnTo>
                <a:lnTo>
                  <a:pt x="40" y="711"/>
                </a:lnTo>
                <a:lnTo>
                  <a:pt x="70" y="774"/>
                </a:lnTo>
                <a:lnTo>
                  <a:pt x="107" y="829"/>
                </a:lnTo>
                <a:lnTo>
                  <a:pt x="149" y="879"/>
                </a:lnTo>
                <a:lnTo>
                  <a:pt x="202" y="923"/>
                </a:lnTo>
                <a:lnTo>
                  <a:pt x="257" y="961"/>
                </a:lnTo>
                <a:lnTo>
                  <a:pt x="317" y="991"/>
                </a:lnTo>
                <a:lnTo>
                  <a:pt x="381" y="1013"/>
                </a:lnTo>
                <a:lnTo>
                  <a:pt x="446" y="1026"/>
                </a:lnTo>
                <a:lnTo>
                  <a:pt x="514" y="1031"/>
                </a:lnTo>
              </a:path>
            </a:pathLst>
          </a:custGeom>
          <a:noFill/>
          <a:ln w="50800" cap="rnd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0" name="Freeform 20">
            <a:extLst>
              <a:ext uri="{FF2B5EF4-FFF2-40B4-BE49-F238E27FC236}">
                <a16:creationId xmlns:a16="http://schemas.microsoft.com/office/drawing/2014/main" id="{289BE1F3-8829-492C-9CBC-260FC46B6F4D}"/>
              </a:ext>
            </a:extLst>
          </p:cNvPr>
          <p:cNvSpPr>
            <a:spLocks/>
          </p:cNvSpPr>
          <p:nvPr/>
        </p:nvSpPr>
        <p:spPr bwMode="auto">
          <a:xfrm>
            <a:off x="6284913" y="4333875"/>
            <a:ext cx="317500" cy="1273175"/>
          </a:xfrm>
          <a:custGeom>
            <a:avLst/>
            <a:gdLst>
              <a:gd name="T0" fmla="*/ 0 w 200"/>
              <a:gd name="T1" fmla="*/ 0 h 802"/>
              <a:gd name="T2" fmla="*/ 32 w 200"/>
              <a:gd name="T3" fmla="*/ 17 h 802"/>
              <a:gd name="T4" fmla="*/ 62 w 200"/>
              <a:gd name="T5" fmla="*/ 45 h 802"/>
              <a:gd name="T6" fmla="*/ 92 w 200"/>
              <a:gd name="T7" fmla="*/ 77 h 802"/>
              <a:gd name="T8" fmla="*/ 117 w 200"/>
              <a:gd name="T9" fmla="*/ 120 h 802"/>
              <a:gd name="T10" fmla="*/ 139 w 200"/>
              <a:gd name="T11" fmla="*/ 167 h 802"/>
              <a:gd name="T12" fmla="*/ 162 w 200"/>
              <a:gd name="T13" fmla="*/ 219 h 802"/>
              <a:gd name="T14" fmla="*/ 177 w 200"/>
              <a:gd name="T15" fmla="*/ 274 h 802"/>
              <a:gd name="T16" fmla="*/ 192 w 200"/>
              <a:gd name="T17" fmla="*/ 337 h 802"/>
              <a:gd name="T18" fmla="*/ 199 w 200"/>
              <a:gd name="T19" fmla="*/ 399 h 802"/>
              <a:gd name="T20" fmla="*/ 189 w 200"/>
              <a:gd name="T21" fmla="*/ 464 h 802"/>
              <a:gd name="T22" fmla="*/ 177 w 200"/>
              <a:gd name="T23" fmla="*/ 524 h 802"/>
              <a:gd name="T24" fmla="*/ 159 w 200"/>
              <a:gd name="T25" fmla="*/ 581 h 802"/>
              <a:gd name="T26" fmla="*/ 139 w 200"/>
              <a:gd name="T27" fmla="*/ 634 h 802"/>
              <a:gd name="T28" fmla="*/ 117 w 200"/>
              <a:gd name="T29" fmla="*/ 681 h 802"/>
              <a:gd name="T30" fmla="*/ 90 w 200"/>
              <a:gd name="T31" fmla="*/ 721 h 802"/>
              <a:gd name="T32" fmla="*/ 62 w 200"/>
              <a:gd name="T33" fmla="*/ 756 h 802"/>
              <a:gd name="T34" fmla="*/ 32 w 200"/>
              <a:gd name="T35" fmla="*/ 781 h 802"/>
              <a:gd name="T36" fmla="*/ 0 w 200"/>
              <a:gd name="T37" fmla="*/ 80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0" h="802">
                <a:moveTo>
                  <a:pt x="0" y="0"/>
                </a:moveTo>
                <a:lnTo>
                  <a:pt x="32" y="17"/>
                </a:lnTo>
                <a:lnTo>
                  <a:pt x="62" y="45"/>
                </a:lnTo>
                <a:lnTo>
                  <a:pt x="92" y="77"/>
                </a:lnTo>
                <a:lnTo>
                  <a:pt x="117" y="120"/>
                </a:lnTo>
                <a:lnTo>
                  <a:pt x="139" y="167"/>
                </a:lnTo>
                <a:lnTo>
                  <a:pt x="162" y="219"/>
                </a:lnTo>
                <a:lnTo>
                  <a:pt x="177" y="274"/>
                </a:lnTo>
                <a:lnTo>
                  <a:pt x="192" y="337"/>
                </a:lnTo>
                <a:lnTo>
                  <a:pt x="199" y="399"/>
                </a:lnTo>
                <a:lnTo>
                  <a:pt x="189" y="464"/>
                </a:lnTo>
                <a:lnTo>
                  <a:pt x="177" y="524"/>
                </a:lnTo>
                <a:lnTo>
                  <a:pt x="159" y="581"/>
                </a:lnTo>
                <a:lnTo>
                  <a:pt x="139" y="634"/>
                </a:lnTo>
                <a:lnTo>
                  <a:pt x="117" y="681"/>
                </a:lnTo>
                <a:lnTo>
                  <a:pt x="90" y="721"/>
                </a:lnTo>
                <a:lnTo>
                  <a:pt x="62" y="756"/>
                </a:lnTo>
                <a:lnTo>
                  <a:pt x="32" y="781"/>
                </a:lnTo>
                <a:lnTo>
                  <a:pt x="0" y="801"/>
                </a:lnTo>
              </a:path>
            </a:pathLst>
          </a:custGeom>
          <a:noFill/>
          <a:ln w="50800" cap="rnd" cmpd="sng">
            <a:solidFill>
              <a:srgbClr val="DD4D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1" name="Freeform 21">
            <a:extLst>
              <a:ext uri="{FF2B5EF4-FFF2-40B4-BE49-F238E27FC236}">
                <a16:creationId xmlns:a16="http://schemas.microsoft.com/office/drawing/2014/main" id="{2DF11E42-90FB-4D05-85EA-91BE0BD6FE61}"/>
              </a:ext>
            </a:extLst>
          </p:cNvPr>
          <p:cNvSpPr>
            <a:spLocks/>
          </p:cNvSpPr>
          <p:nvPr/>
        </p:nvSpPr>
        <p:spPr bwMode="auto">
          <a:xfrm>
            <a:off x="5851525" y="4154488"/>
            <a:ext cx="1633538" cy="1630362"/>
          </a:xfrm>
          <a:custGeom>
            <a:avLst/>
            <a:gdLst>
              <a:gd name="T0" fmla="*/ 0 w 1029"/>
              <a:gd name="T1" fmla="*/ 512 h 1027"/>
              <a:gd name="T2" fmla="*/ 5 w 1029"/>
              <a:gd name="T3" fmla="*/ 442 h 1027"/>
              <a:gd name="T4" fmla="*/ 20 w 1029"/>
              <a:gd name="T5" fmla="*/ 375 h 1027"/>
              <a:gd name="T6" fmla="*/ 42 w 1029"/>
              <a:gd name="T7" fmla="*/ 307 h 1027"/>
              <a:gd name="T8" fmla="*/ 75 w 1029"/>
              <a:gd name="T9" fmla="*/ 245 h 1027"/>
              <a:gd name="T10" fmla="*/ 114 w 1029"/>
              <a:gd name="T11" fmla="*/ 188 h 1027"/>
              <a:gd name="T12" fmla="*/ 162 w 1029"/>
              <a:gd name="T13" fmla="*/ 138 h 1027"/>
              <a:gd name="T14" fmla="*/ 217 w 1029"/>
              <a:gd name="T15" fmla="*/ 93 h 1027"/>
              <a:gd name="T16" fmla="*/ 277 w 1029"/>
              <a:gd name="T17" fmla="*/ 55 h 1027"/>
              <a:gd name="T18" fmla="*/ 342 w 1029"/>
              <a:gd name="T19" fmla="*/ 28 h 1027"/>
              <a:gd name="T20" fmla="*/ 409 w 1029"/>
              <a:gd name="T21" fmla="*/ 8 h 1027"/>
              <a:gd name="T22" fmla="*/ 479 w 1029"/>
              <a:gd name="T23" fmla="*/ 0 h 1027"/>
              <a:gd name="T24" fmla="*/ 549 w 1029"/>
              <a:gd name="T25" fmla="*/ 0 h 1027"/>
              <a:gd name="T26" fmla="*/ 619 w 1029"/>
              <a:gd name="T27" fmla="*/ 8 h 1027"/>
              <a:gd name="T28" fmla="*/ 686 w 1029"/>
              <a:gd name="T29" fmla="*/ 28 h 1027"/>
              <a:gd name="T30" fmla="*/ 751 w 1029"/>
              <a:gd name="T31" fmla="*/ 55 h 1027"/>
              <a:gd name="T32" fmla="*/ 811 w 1029"/>
              <a:gd name="T33" fmla="*/ 93 h 1027"/>
              <a:gd name="T34" fmla="*/ 866 w 1029"/>
              <a:gd name="T35" fmla="*/ 138 h 1027"/>
              <a:gd name="T36" fmla="*/ 913 w 1029"/>
              <a:gd name="T37" fmla="*/ 188 h 1027"/>
              <a:gd name="T38" fmla="*/ 953 w 1029"/>
              <a:gd name="T39" fmla="*/ 245 h 1027"/>
              <a:gd name="T40" fmla="*/ 985 w 1029"/>
              <a:gd name="T41" fmla="*/ 307 h 1027"/>
              <a:gd name="T42" fmla="*/ 1010 w 1029"/>
              <a:gd name="T43" fmla="*/ 375 h 1027"/>
              <a:gd name="T44" fmla="*/ 1025 w 1029"/>
              <a:gd name="T45" fmla="*/ 442 h 1027"/>
              <a:gd name="T46" fmla="*/ 1028 w 1029"/>
              <a:gd name="T47" fmla="*/ 512 h 1027"/>
              <a:gd name="T48" fmla="*/ 1025 w 1029"/>
              <a:gd name="T49" fmla="*/ 582 h 1027"/>
              <a:gd name="T50" fmla="*/ 1010 w 1029"/>
              <a:gd name="T51" fmla="*/ 652 h 1027"/>
              <a:gd name="T52" fmla="*/ 985 w 1029"/>
              <a:gd name="T53" fmla="*/ 719 h 1027"/>
              <a:gd name="T54" fmla="*/ 953 w 1029"/>
              <a:gd name="T55" fmla="*/ 782 h 1027"/>
              <a:gd name="T56" fmla="*/ 913 w 1029"/>
              <a:gd name="T57" fmla="*/ 839 h 1027"/>
              <a:gd name="T58" fmla="*/ 866 w 1029"/>
              <a:gd name="T59" fmla="*/ 889 h 1027"/>
              <a:gd name="T60" fmla="*/ 811 w 1029"/>
              <a:gd name="T61" fmla="*/ 934 h 1027"/>
              <a:gd name="T62" fmla="*/ 751 w 1029"/>
              <a:gd name="T63" fmla="*/ 971 h 1027"/>
              <a:gd name="T64" fmla="*/ 686 w 1029"/>
              <a:gd name="T65" fmla="*/ 999 h 1027"/>
              <a:gd name="T66" fmla="*/ 619 w 1029"/>
              <a:gd name="T67" fmla="*/ 1016 h 1027"/>
              <a:gd name="T68" fmla="*/ 549 w 1029"/>
              <a:gd name="T69" fmla="*/ 1026 h 1027"/>
              <a:gd name="T70" fmla="*/ 479 w 1029"/>
              <a:gd name="T71" fmla="*/ 1026 h 1027"/>
              <a:gd name="T72" fmla="*/ 409 w 1029"/>
              <a:gd name="T73" fmla="*/ 1016 h 1027"/>
              <a:gd name="T74" fmla="*/ 342 w 1029"/>
              <a:gd name="T75" fmla="*/ 999 h 1027"/>
              <a:gd name="T76" fmla="*/ 277 w 1029"/>
              <a:gd name="T77" fmla="*/ 971 h 1027"/>
              <a:gd name="T78" fmla="*/ 217 w 1029"/>
              <a:gd name="T79" fmla="*/ 934 h 1027"/>
              <a:gd name="T80" fmla="*/ 162 w 1029"/>
              <a:gd name="T81" fmla="*/ 889 h 1027"/>
              <a:gd name="T82" fmla="*/ 114 w 1029"/>
              <a:gd name="T83" fmla="*/ 839 h 1027"/>
              <a:gd name="T84" fmla="*/ 75 w 1029"/>
              <a:gd name="T85" fmla="*/ 782 h 1027"/>
              <a:gd name="T86" fmla="*/ 42 w 1029"/>
              <a:gd name="T87" fmla="*/ 719 h 1027"/>
              <a:gd name="T88" fmla="*/ 20 w 1029"/>
              <a:gd name="T89" fmla="*/ 652 h 1027"/>
              <a:gd name="T90" fmla="*/ 5 w 1029"/>
              <a:gd name="T91" fmla="*/ 582 h 1027"/>
              <a:gd name="T92" fmla="*/ 0 w 1029"/>
              <a:gd name="T93" fmla="*/ 51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1027">
                <a:moveTo>
                  <a:pt x="0" y="512"/>
                </a:moveTo>
                <a:lnTo>
                  <a:pt x="5" y="442"/>
                </a:lnTo>
                <a:lnTo>
                  <a:pt x="20" y="375"/>
                </a:lnTo>
                <a:lnTo>
                  <a:pt x="42" y="307"/>
                </a:lnTo>
                <a:lnTo>
                  <a:pt x="75" y="245"/>
                </a:lnTo>
                <a:lnTo>
                  <a:pt x="114" y="188"/>
                </a:lnTo>
                <a:lnTo>
                  <a:pt x="162" y="138"/>
                </a:lnTo>
                <a:lnTo>
                  <a:pt x="217" y="93"/>
                </a:lnTo>
                <a:lnTo>
                  <a:pt x="277" y="55"/>
                </a:lnTo>
                <a:lnTo>
                  <a:pt x="342" y="28"/>
                </a:lnTo>
                <a:lnTo>
                  <a:pt x="409" y="8"/>
                </a:lnTo>
                <a:lnTo>
                  <a:pt x="479" y="0"/>
                </a:lnTo>
                <a:lnTo>
                  <a:pt x="549" y="0"/>
                </a:lnTo>
                <a:lnTo>
                  <a:pt x="619" y="8"/>
                </a:lnTo>
                <a:lnTo>
                  <a:pt x="686" y="28"/>
                </a:lnTo>
                <a:lnTo>
                  <a:pt x="751" y="55"/>
                </a:lnTo>
                <a:lnTo>
                  <a:pt x="811" y="93"/>
                </a:lnTo>
                <a:lnTo>
                  <a:pt x="866" y="138"/>
                </a:lnTo>
                <a:lnTo>
                  <a:pt x="913" y="188"/>
                </a:lnTo>
                <a:lnTo>
                  <a:pt x="953" y="245"/>
                </a:lnTo>
                <a:lnTo>
                  <a:pt x="985" y="307"/>
                </a:lnTo>
                <a:lnTo>
                  <a:pt x="1010" y="375"/>
                </a:lnTo>
                <a:lnTo>
                  <a:pt x="1025" y="442"/>
                </a:lnTo>
                <a:lnTo>
                  <a:pt x="1028" y="512"/>
                </a:lnTo>
                <a:lnTo>
                  <a:pt x="1025" y="582"/>
                </a:lnTo>
                <a:lnTo>
                  <a:pt x="1010" y="652"/>
                </a:lnTo>
                <a:lnTo>
                  <a:pt x="985" y="719"/>
                </a:lnTo>
                <a:lnTo>
                  <a:pt x="953" y="782"/>
                </a:lnTo>
                <a:lnTo>
                  <a:pt x="913" y="839"/>
                </a:lnTo>
                <a:lnTo>
                  <a:pt x="866" y="889"/>
                </a:lnTo>
                <a:lnTo>
                  <a:pt x="811" y="934"/>
                </a:lnTo>
                <a:lnTo>
                  <a:pt x="751" y="971"/>
                </a:lnTo>
                <a:lnTo>
                  <a:pt x="686" y="999"/>
                </a:lnTo>
                <a:lnTo>
                  <a:pt x="619" y="1016"/>
                </a:lnTo>
                <a:lnTo>
                  <a:pt x="549" y="1026"/>
                </a:lnTo>
                <a:lnTo>
                  <a:pt x="479" y="1026"/>
                </a:lnTo>
                <a:lnTo>
                  <a:pt x="409" y="1016"/>
                </a:lnTo>
                <a:lnTo>
                  <a:pt x="342" y="999"/>
                </a:lnTo>
                <a:lnTo>
                  <a:pt x="277" y="971"/>
                </a:lnTo>
                <a:lnTo>
                  <a:pt x="217" y="934"/>
                </a:lnTo>
                <a:lnTo>
                  <a:pt x="162" y="889"/>
                </a:lnTo>
                <a:lnTo>
                  <a:pt x="114" y="839"/>
                </a:lnTo>
                <a:lnTo>
                  <a:pt x="75" y="782"/>
                </a:lnTo>
                <a:lnTo>
                  <a:pt x="42" y="719"/>
                </a:lnTo>
                <a:lnTo>
                  <a:pt x="20" y="652"/>
                </a:lnTo>
                <a:lnTo>
                  <a:pt x="5" y="582"/>
                </a:lnTo>
                <a:lnTo>
                  <a:pt x="0" y="51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4A0A3126-7BFE-4B26-84ED-E7A8EBCFFD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4870450"/>
            <a:ext cx="1206500" cy="698500"/>
          </a:xfrm>
          <a:prstGeom prst="line">
            <a:avLst/>
          </a:prstGeom>
          <a:noFill/>
          <a:ln w="28575">
            <a:solidFill>
              <a:srgbClr val="B0D4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9800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1822CD"/>
                </a:solidFill>
              </a:rPr>
            </a:br>
            <a:r>
              <a:rPr lang="en-US" dirty="0">
                <a:solidFill>
                  <a:srgbClr val="1822CD"/>
                </a:solidFill>
              </a:rPr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288" y="1668435"/>
            <a:ext cx="8311623" cy="4245040"/>
          </a:xfrm>
        </p:spPr>
        <p:txBody>
          <a:bodyPr/>
          <a:lstStyle/>
          <a:p>
            <a:r>
              <a:rPr lang="en-US" sz="2000" dirty="0"/>
              <a:t>Consider the system of components connected as in the accompanying picture. Components 1 and 2 are connected in parallel, so that subsystem works if and only if either 1 or 2 works; since 3 and 4 are connected in series, that subsystem works if and only if both 3 and 4 work. If components work independently of one another and </a:t>
            </a:r>
            <a:r>
              <a:rPr lang="en-US" sz="2000" i="1" dirty="0"/>
              <a:t>P</a:t>
            </a:r>
            <a:r>
              <a:rPr lang="en-US" sz="2000" dirty="0"/>
              <a:t>(component </a:t>
            </a:r>
            <a:r>
              <a:rPr lang="en-US" sz="2000" i="1" dirty="0" err="1"/>
              <a:t>i</a:t>
            </a:r>
            <a:r>
              <a:rPr lang="en-US" sz="2000" dirty="0"/>
              <a:t> works) = 0.8 for </a:t>
            </a:r>
            <a:r>
              <a:rPr lang="en-US" sz="2000" i="1" dirty="0" err="1"/>
              <a:t>i</a:t>
            </a:r>
            <a:r>
              <a:rPr lang="en-US" sz="2000" dirty="0"/>
              <a:t> = 1, 2 and = 0.62</a:t>
            </a:r>
          </a:p>
          <a:p>
            <a:pPr marL="0" indent="0">
              <a:buNone/>
            </a:pPr>
            <a:r>
              <a:rPr lang="en-US" sz="2000" dirty="0"/>
              <a:t> for </a:t>
            </a:r>
            <a:r>
              <a:rPr lang="en-US" sz="2000" i="1" dirty="0" err="1"/>
              <a:t>i</a:t>
            </a:r>
            <a:r>
              <a:rPr lang="en-US" sz="2000" dirty="0"/>
              <a:t> = 3, 4,</a:t>
            </a:r>
          </a:p>
          <a:p>
            <a:r>
              <a:rPr lang="en-US" sz="2000" dirty="0"/>
              <a:t>Calculate </a:t>
            </a:r>
            <a:r>
              <a:rPr lang="en-US" sz="2000" i="1" dirty="0"/>
              <a:t>P</a:t>
            </a:r>
            <a:r>
              <a:rPr lang="en-US" sz="2000" dirty="0"/>
              <a:t>(system works). </a:t>
            </a:r>
          </a:p>
          <a:p>
            <a:endParaRPr lang="en-US" sz="2000" dirty="0"/>
          </a:p>
        </p:txBody>
      </p:sp>
      <p:pic>
        <p:nvPicPr>
          <p:cNvPr id="17418" name="Picture 10" descr="http://www.webassign.net/devorestat8/2-e-08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1" y="4114800"/>
            <a:ext cx="4267200" cy="17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AE406-82C4-411A-B825-1809A6F5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" y="3048000"/>
            <a:ext cx="9049736" cy="2024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DF52-CEBF-4661-A44B-806608AA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A2F48-F099-44C0-980D-81A88502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828800"/>
            <a:ext cx="7525808" cy="4063937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960B02-29A9-4F47-81B4-24B21D0BE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745736"/>
              </p:ext>
            </p:extLst>
          </p:nvPr>
        </p:nvGraphicFramePr>
        <p:xfrm>
          <a:off x="5715000" y="4038600"/>
          <a:ext cx="2783434" cy="92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5" imgW="1257300" imgH="419100" progId="Equation.3">
                  <p:embed/>
                </p:oleObj>
              </mc:Choice>
              <mc:Fallback>
                <p:oleObj name="Equation" r:id="rId5" imgW="1257300" imgH="4191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783434" cy="928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9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FC35-B24F-4336-B48B-D48F8BA5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FA971-AC04-4CFC-AAC0-0986AA17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289"/>
            <a:ext cx="9144000" cy="15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College Attendance</a:t>
            </a:r>
          </a:p>
        </p:txBody>
      </p:sp>
      <p:graphicFrame>
        <p:nvGraphicFramePr>
          <p:cNvPr id="1089" name="Group 65"/>
          <p:cNvGraphicFramePr>
            <a:graphicFrameLocks noGrp="1"/>
          </p:cNvGraphicFramePr>
          <p:nvPr>
            <p:ph type="tbl" idx="1"/>
          </p:nvPr>
        </p:nvGraphicFramePr>
        <p:xfrm>
          <a:off x="457200" y="2214563"/>
          <a:ext cx="8229600" cy="4033839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City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Suburb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College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2,550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4,580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7,600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No College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3,450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920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4,800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6,000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5,500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900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ＭＳ Ｐゴシック" charset="0"/>
                        </a:rPr>
                        <a:t>12,400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-19050" y="25638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5803900" y="62468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College Attendance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choose a high school graduate at random, what is the probability that the person went to college?</a:t>
            </a:r>
          </a:p>
          <a:p>
            <a:r>
              <a:rPr lang="en-US" dirty="0"/>
              <a:t>What is the conditional probability that you choose a college attendee </a:t>
            </a:r>
            <a:r>
              <a:rPr lang="en-US" b="1" dirty="0">
                <a:solidFill>
                  <a:schemeClr val="tx2"/>
                </a:solidFill>
              </a:rPr>
              <a:t>given</a:t>
            </a:r>
            <a:r>
              <a:rPr lang="en-US" b="1" dirty="0"/>
              <a:t> that the person lived in the suburbs</a:t>
            </a:r>
            <a:r>
              <a:rPr lang="en-US" dirty="0"/>
              <a:t>?</a:t>
            </a:r>
          </a:p>
          <a:p>
            <a:r>
              <a:rPr lang="en-US" dirty="0"/>
              <a:t>What is the conditional probability that you choose a person from the country </a:t>
            </a:r>
            <a:r>
              <a:rPr lang="en-US" b="1" dirty="0">
                <a:solidFill>
                  <a:schemeClr val="tx2"/>
                </a:solidFill>
              </a:rPr>
              <a:t>given</a:t>
            </a:r>
            <a:r>
              <a:rPr lang="en-US" b="1" dirty="0"/>
              <a:t> that they did not attend college?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ＭＳ Ｐゴシック"/>
        <a:cs typeface=""/>
      </a:majorFont>
      <a:minorFont>
        <a:latin typeface="Lucida Grand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X:Templates:Presentations:Designs:Lightbar</Template>
  <TotalTime>1016</TotalTime>
  <Words>1053</Words>
  <Application>Microsoft Office PowerPoint</Application>
  <PresentationFormat>On-screen Show (4:3)</PresentationFormat>
  <Paragraphs>158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ＭＳ Ｐゴシック</vt:lpstr>
      <vt:lpstr>Arial</vt:lpstr>
      <vt:lpstr>Calibri</vt:lpstr>
      <vt:lpstr>Cambria</vt:lpstr>
      <vt:lpstr>Lucida Grande</vt:lpstr>
      <vt:lpstr>Symbol</vt:lpstr>
      <vt:lpstr>Times</vt:lpstr>
      <vt:lpstr>Times New Roman</vt:lpstr>
      <vt:lpstr>Trebuchet MS</vt:lpstr>
      <vt:lpstr>Wingdings</vt:lpstr>
      <vt:lpstr>Lightbar</vt:lpstr>
      <vt:lpstr>Equation</vt:lpstr>
      <vt:lpstr>Conditional Probability and Independence</vt:lpstr>
      <vt:lpstr>Example</vt:lpstr>
      <vt:lpstr>Conditional Probability</vt:lpstr>
      <vt:lpstr>Conditional Probability Using Venn Diagram</vt:lpstr>
      <vt:lpstr>Definition</vt:lpstr>
      <vt:lpstr>Venn Diagram</vt:lpstr>
      <vt:lpstr>Example</vt:lpstr>
      <vt:lpstr>College Attendance</vt:lpstr>
      <vt:lpstr>College Attendance</vt:lpstr>
      <vt:lpstr>The Multiplication Rule</vt:lpstr>
      <vt:lpstr>Example: Dollar Value</vt:lpstr>
      <vt:lpstr>Example</vt:lpstr>
      <vt:lpstr>Solution</vt:lpstr>
      <vt:lpstr>Example</vt:lpstr>
      <vt:lpstr>PowerPoint Presentation</vt:lpstr>
      <vt:lpstr>Example</vt:lpstr>
      <vt:lpstr>Conditioning Complex Events Example1:</vt:lpstr>
      <vt:lpstr>PowerPoint Presentation</vt:lpstr>
      <vt:lpstr>Conditioning Complex Events Example1:</vt:lpstr>
      <vt:lpstr>Conditioning Complex Events Example2</vt:lpstr>
      <vt:lpstr>Conditioning Complex Events Example2</vt:lpstr>
      <vt:lpstr>Conditioning Complex Events Example2</vt:lpstr>
      <vt:lpstr>Conditioning Complex Events Example2</vt:lpstr>
      <vt:lpstr>Some Facts</vt:lpstr>
      <vt:lpstr>The Law of Total Probability</vt:lpstr>
      <vt:lpstr>The Law of Total Probability</vt:lpstr>
      <vt:lpstr>Bayes’ Rule</vt:lpstr>
      <vt:lpstr>Extension of $ Value Example</vt:lpstr>
      <vt:lpstr>Example</vt:lpstr>
      <vt:lpstr>Example </vt:lpstr>
      <vt:lpstr>Independence</vt:lpstr>
      <vt:lpstr>Proposition</vt:lpstr>
      <vt:lpstr>College Attendance</vt:lpstr>
      <vt:lpstr>College Attendance</vt:lpstr>
      <vt:lpstr>Mutual Independence</vt:lpstr>
      <vt:lpstr>Example: Christmas Lights</vt:lpstr>
      <vt:lpstr>Example</vt:lpstr>
      <vt:lpstr>PowerPoint Presentation</vt:lpstr>
      <vt:lpstr>Example </vt:lpstr>
      <vt:lpstr> Example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</dc:title>
  <dc:creator>Leif Ellingson</dc:creator>
  <cp:lastModifiedBy>Belhad, Ahmed</cp:lastModifiedBy>
  <cp:revision>61</cp:revision>
  <cp:lastPrinted>2016-09-19T17:40:11Z</cp:lastPrinted>
  <dcterms:created xsi:type="dcterms:W3CDTF">2008-06-13T01:51:06Z</dcterms:created>
  <dcterms:modified xsi:type="dcterms:W3CDTF">2017-09-21T15:04:45Z</dcterms:modified>
</cp:coreProperties>
</file>