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7" r:id="rId3"/>
    <p:sldId id="258" r:id="rId4"/>
    <p:sldId id="261" r:id="rId5"/>
    <p:sldId id="259" r:id="rId6"/>
    <p:sldId id="260" r:id="rId7"/>
    <p:sldId id="268" r:id="rId8"/>
    <p:sldId id="269" r:id="rId9"/>
    <p:sldId id="270" r:id="rId10"/>
    <p:sldId id="271" r:id="rId11"/>
    <p:sldId id="263" r:id="rId12"/>
    <p:sldId id="272" r:id="rId13"/>
    <p:sldId id="262" r:id="rId14"/>
    <p:sldId id="273" r:id="rId15"/>
    <p:sldId id="274" r:id="rId16"/>
    <p:sldId id="264" r:id="rId17"/>
    <p:sldId id="265" r:id="rId18"/>
    <p:sldId id="275" r:id="rId19"/>
    <p:sldId id="276" r:id="rId20"/>
    <p:sldId id="277" r:id="rId21"/>
    <p:sldId id="266" r:id="rId22"/>
    <p:sldId id="26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9811F2-B32D-B143-B2E9-52FE881E9FF4}" type="datetimeFigureOut">
              <a:rPr lang="en-US" smtClean="0"/>
              <a:t>10/17/2016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6BD71-B420-7246-8339-27E936871A55}" type="slidenum">
              <a:rPr lang="en-US" smtClean="0"/>
              <a:t>‹#›</a:t>
            </a:fld>
            <a:endParaRPr lang="en-US"/>
          </a:p>
        </p:txBody>
      </p:sp>
    </p:spTree>
    <p:extLst>
      <p:ext uri="{BB962C8B-B14F-4D97-AF65-F5344CB8AC3E}">
        <p14:creationId xmlns:p14="http://schemas.microsoft.com/office/powerpoint/2010/main" val="30216612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a geometric distribution!</a:t>
            </a:r>
          </a:p>
        </p:txBody>
      </p:sp>
      <p:sp>
        <p:nvSpPr>
          <p:cNvPr id="4" name="Slide Number Placeholder 3"/>
          <p:cNvSpPr>
            <a:spLocks noGrp="1"/>
          </p:cNvSpPr>
          <p:nvPr>
            <p:ph type="sldNum" sz="quarter" idx="10"/>
          </p:nvPr>
        </p:nvSpPr>
        <p:spPr/>
        <p:txBody>
          <a:bodyPr/>
          <a:lstStyle/>
          <a:p>
            <a:fld id="{3796BD71-B420-7246-8339-27E936871A55}" type="slidenum">
              <a:rPr lang="en-US" smtClean="0"/>
              <a:t>16</a:t>
            </a:fld>
            <a:endParaRPr lang="en-US"/>
          </a:p>
        </p:txBody>
      </p:sp>
    </p:spTree>
    <p:extLst>
      <p:ext uri="{BB962C8B-B14F-4D97-AF65-F5344CB8AC3E}">
        <p14:creationId xmlns:p14="http://schemas.microsoft.com/office/powerpoint/2010/main" val="2640843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DB7BACE8-A3B8-9246-83BF-C0EC7C398FAD}" type="datetimeFigureOut">
              <a:rPr lang="en-US" smtClean="0"/>
              <a:t>10/17/2016</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2CAAA6A2-9C40-0544-B92B-2F12BBFFC6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7BACE8-A3B8-9246-83BF-C0EC7C398FAD}"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AA6A2-9C40-0544-B92B-2F12BBFFC68D}"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DB7BACE8-A3B8-9246-83BF-C0EC7C398FAD}"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DB7BACE8-A3B8-9246-83BF-C0EC7C398FAD}"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B7BACE8-A3B8-9246-83BF-C0EC7C398FAD}"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B7BACE8-A3B8-9246-83BF-C0EC7C398FAD}"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B7BACE8-A3B8-9246-83BF-C0EC7C398FAD}"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DB7BACE8-A3B8-9246-83BF-C0EC7C398FAD}" type="datetimeFigureOut">
              <a:rPr lang="en-US" smtClean="0"/>
              <a:t>10/17/2016</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BACE8-A3B8-9246-83BF-C0EC7C398FAD}"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B7BACE8-A3B8-9246-83BF-C0EC7C398FAD}"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B7BACE8-A3B8-9246-83BF-C0EC7C398FAD}" type="datetimeFigureOut">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B7BACE8-A3B8-9246-83BF-C0EC7C398FAD}"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DB7BACE8-A3B8-9246-83BF-C0EC7C398FAD}" type="datetimeFigureOut">
              <a:rPr lang="en-US" smtClean="0"/>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DB7BACE8-A3B8-9246-83BF-C0EC7C398FAD}"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AA6A2-9C40-0544-B92B-2F12BBFFC6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DB7BACE8-A3B8-9246-83BF-C0EC7C398FAD}" type="datetimeFigureOut">
              <a:rPr lang="en-US" smtClean="0"/>
              <a:t>10/17/2016</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2CAAA6A2-9C40-0544-B92B-2F12BBFFC6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9.emf"/><Relationship Id="rId5" Type="http://schemas.openxmlformats.org/officeDocument/2006/relationships/oleObject" Target="../embeddings/oleObject3.bin"/><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Probability Distributions</a:t>
            </a:r>
            <a:br>
              <a:rPr lang="en-US" sz="4800" dirty="0"/>
            </a:br>
            <a:r>
              <a:rPr lang="en-US" sz="4800" dirty="0"/>
              <a:t> for Discrete</a:t>
            </a:r>
            <a:br>
              <a:rPr lang="en-US" sz="4800" dirty="0"/>
            </a:br>
            <a:r>
              <a:rPr lang="en-US" sz="4800" dirty="0"/>
              <a:t>Random Variables</a:t>
            </a:r>
          </a:p>
        </p:txBody>
      </p:sp>
      <p:sp>
        <p:nvSpPr>
          <p:cNvPr id="3" name="Subtitle 2"/>
          <p:cNvSpPr>
            <a:spLocks noGrp="1"/>
          </p:cNvSpPr>
          <p:nvPr>
            <p:ph type="subTitle" idx="1"/>
          </p:nvPr>
        </p:nvSpPr>
        <p:spPr/>
        <p:txBody>
          <a:bodyPr/>
          <a:lstStyle/>
          <a:p>
            <a:r>
              <a:rPr lang="en-US" dirty="0"/>
              <a:t>MATH 3342</a:t>
            </a:r>
          </a:p>
          <a:p>
            <a:r>
              <a:rPr lang="en-US" dirty="0"/>
              <a:t>Section 3.2</a:t>
            </a:r>
          </a:p>
        </p:txBody>
      </p:sp>
    </p:spTree>
    <p:extLst>
      <p:ext uri="{BB962C8B-B14F-4D97-AF65-F5344CB8AC3E}">
        <p14:creationId xmlns:p14="http://schemas.microsoft.com/office/powerpoint/2010/main" val="198634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722559" y="2572367"/>
            <a:ext cx="7345362" cy="1847339"/>
          </a:xfrm>
          <a:prstGeom prst="rect">
            <a:avLst/>
          </a:prstGeom>
        </p:spPr>
      </p:pic>
    </p:spTree>
    <p:extLst>
      <p:ext uri="{BB962C8B-B14F-4D97-AF65-F5344CB8AC3E}">
        <p14:creationId xmlns:p14="http://schemas.microsoft.com/office/powerpoint/2010/main" val="103228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Flipping a Coin</a:t>
            </a:r>
          </a:p>
        </p:txBody>
      </p:sp>
      <p:sp>
        <p:nvSpPr>
          <p:cNvPr id="3" name="Content Placeholder 2"/>
          <p:cNvSpPr>
            <a:spLocks noGrp="1"/>
          </p:cNvSpPr>
          <p:nvPr>
            <p:ph idx="1"/>
          </p:nvPr>
        </p:nvSpPr>
        <p:spPr/>
        <p:txBody>
          <a:bodyPr/>
          <a:lstStyle/>
          <a:p>
            <a:r>
              <a:rPr lang="en-US" dirty="0"/>
              <a:t>Classical example of a Bernoulli RV</a:t>
            </a:r>
          </a:p>
          <a:p>
            <a:r>
              <a:rPr lang="en-US" dirty="0"/>
              <a:t>Let p(0) = P(X = 0) = P(Flip T) = P(T)</a:t>
            </a:r>
          </a:p>
          <a:p>
            <a:r>
              <a:rPr lang="en-US" dirty="0"/>
              <a:t>Then p(1) = P(X = 1) = P(Flip H) = P(H)</a:t>
            </a:r>
          </a:p>
          <a:p>
            <a:r>
              <a:rPr lang="en-US" dirty="0"/>
              <a:t>If the coin is </a:t>
            </a:r>
            <a:r>
              <a:rPr lang="en-US" b="1" i="1" dirty="0"/>
              <a:t>fair</a:t>
            </a:r>
            <a:r>
              <a:rPr lang="en-US" dirty="0"/>
              <a:t>, what is p(0)?  p(1)?</a:t>
            </a:r>
          </a:p>
          <a:p>
            <a:r>
              <a:rPr lang="en-US" dirty="0"/>
              <a:t>What changes if the coin is weighted to make H more likely?</a:t>
            </a:r>
          </a:p>
        </p:txBody>
      </p:sp>
    </p:spTree>
    <p:extLst>
      <p:ext uri="{BB962C8B-B14F-4D97-AF65-F5344CB8AC3E}">
        <p14:creationId xmlns:p14="http://schemas.microsoft.com/office/powerpoint/2010/main" val="224898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Probabilities using the </a:t>
            </a:r>
            <a:r>
              <a:rPr lang="en-US" dirty="0" err="1"/>
              <a:t>pmf</a:t>
            </a:r>
            <a:endParaRPr lang="en-US" dirty="0"/>
          </a:p>
        </p:txBody>
      </p:sp>
      <p:sp>
        <p:nvSpPr>
          <p:cNvPr id="3" name="Content Placeholder 2"/>
          <p:cNvSpPr>
            <a:spLocks noGrp="1"/>
          </p:cNvSpPr>
          <p:nvPr>
            <p:ph idx="1"/>
          </p:nvPr>
        </p:nvSpPr>
        <p:spPr/>
        <p:txBody>
          <a:bodyPr/>
          <a:lstStyle/>
          <a:p>
            <a:r>
              <a:rPr lang="en-US" dirty="0"/>
              <a:t>To compute probabilities, add up the probs. Of the appropriate values.</a:t>
            </a:r>
          </a:p>
          <a:p>
            <a:r>
              <a:rPr lang="en-US" dirty="0"/>
              <a:t>Ex: (Magazine)</a:t>
            </a:r>
          </a:p>
          <a:p>
            <a:r>
              <a:rPr lang="en-US" dirty="0"/>
              <a:t>What is the probability that it takes at least 2days after Wed, for both to arrive?</a:t>
            </a:r>
          </a:p>
          <a:p>
            <a:endParaRPr lang="en-US" dirty="0"/>
          </a:p>
        </p:txBody>
      </p:sp>
      <p:pic>
        <p:nvPicPr>
          <p:cNvPr id="4" name="Picture 3"/>
          <p:cNvPicPr>
            <a:picLocks noChangeAspect="1"/>
          </p:cNvPicPr>
          <p:nvPr/>
        </p:nvPicPr>
        <p:blipFill>
          <a:blip r:embed="rId2"/>
          <a:stretch>
            <a:fillRect/>
          </a:stretch>
        </p:blipFill>
        <p:spPr>
          <a:xfrm>
            <a:off x="710214" y="4705165"/>
            <a:ext cx="7498148" cy="1300897"/>
          </a:xfrm>
          <a:prstGeom prst="rect">
            <a:avLst/>
          </a:prstGeom>
        </p:spPr>
      </p:pic>
    </p:spTree>
    <p:extLst>
      <p:ext uri="{BB962C8B-B14F-4D97-AF65-F5344CB8AC3E}">
        <p14:creationId xmlns:p14="http://schemas.microsoft.com/office/powerpoint/2010/main" val="194709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of a </a:t>
            </a:r>
            <a:r>
              <a:rPr lang="en-US" dirty="0" err="1"/>
              <a:t>pmf</a:t>
            </a:r>
            <a:endParaRPr lang="en-US" dirty="0"/>
          </a:p>
        </p:txBody>
      </p:sp>
      <p:pic>
        <p:nvPicPr>
          <p:cNvPr id="4" name="Picture 3"/>
          <p:cNvPicPr>
            <a:picLocks noChangeAspect="1"/>
          </p:cNvPicPr>
          <p:nvPr/>
        </p:nvPicPr>
        <p:blipFill>
          <a:blip r:embed="rId2"/>
          <a:stretch>
            <a:fillRect/>
          </a:stretch>
        </p:blipFill>
        <p:spPr>
          <a:xfrm>
            <a:off x="807868" y="2383653"/>
            <a:ext cx="8090665" cy="1126998"/>
          </a:xfrm>
          <a:prstGeom prst="rect">
            <a:avLst/>
          </a:prstGeom>
        </p:spPr>
      </p:pic>
      <p:sp>
        <p:nvSpPr>
          <p:cNvPr id="5" name="TextBox 4"/>
          <p:cNvSpPr txBox="1"/>
          <p:nvPr/>
        </p:nvSpPr>
        <p:spPr>
          <a:xfrm flipH="1">
            <a:off x="740312" y="3665943"/>
            <a:ext cx="7835515" cy="646331"/>
          </a:xfrm>
          <a:prstGeom prst="rect">
            <a:avLst/>
          </a:prstGeom>
          <a:noFill/>
        </p:spPr>
        <p:txBody>
          <a:bodyPr wrap="square" rtlCol="0">
            <a:spAutoFit/>
          </a:bodyPr>
          <a:lstStyle/>
          <a:p>
            <a:pPr lvl="0" defTabSz="914400">
              <a:spcBef>
                <a:spcPts val="2000"/>
              </a:spcBef>
              <a:buClr>
                <a:srgbClr val="000000">
                  <a:lumMod val="75000"/>
                  <a:lumOff val="25000"/>
                </a:srgbClr>
              </a:buClr>
            </a:pPr>
            <a:r>
              <a:rPr lang="en-US" dirty="0">
                <a:solidFill>
                  <a:srgbClr val="000000">
                    <a:lumMod val="75000"/>
                    <a:lumOff val="25000"/>
                  </a:srgbClr>
                </a:solidFill>
              </a:rPr>
              <a:t>The collection of all probability distributions for different values of a parameter is called a </a:t>
            </a:r>
            <a:r>
              <a:rPr lang="en-US" b="1" i="1" dirty="0">
                <a:solidFill>
                  <a:srgbClr val="000000">
                    <a:lumMod val="75000"/>
                    <a:lumOff val="25000"/>
                  </a:srgbClr>
                </a:solidFill>
              </a:rPr>
              <a:t>family</a:t>
            </a:r>
            <a:r>
              <a:rPr lang="en-US" dirty="0">
                <a:solidFill>
                  <a:srgbClr val="000000">
                    <a:lumMod val="75000"/>
                    <a:lumOff val="25000"/>
                  </a:srgbClr>
                </a:solidFill>
              </a:rPr>
              <a:t> of distributions.</a:t>
            </a:r>
          </a:p>
        </p:txBody>
      </p:sp>
    </p:spTree>
    <p:extLst>
      <p:ext uri="{BB962C8B-B14F-4D97-AF65-F5344CB8AC3E}">
        <p14:creationId xmlns:p14="http://schemas.microsoft.com/office/powerpoint/2010/main" val="225870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624905" y="1853684"/>
            <a:ext cx="7345362" cy="1207332"/>
          </a:xfrm>
          <a:prstGeom prst="rect">
            <a:avLst/>
          </a:prstGeom>
        </p:spPr>
      </p:pic>
      <p:sp>
        <p:nvSpPr>
          <p:cNvPr id="5" name="Rectangle 4"/>
          <p:cNvSpPr/>
          <p:nvPr/>
        </p:nvSpPr>
        <p:spPr>
          <a:xfrm>
            <a:off x="624905" y="1853684"/>
            <a:ext cx="1203895" cy="2059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624905" y="3215284"/>
            <a:ext cx="2183907" cy="511674"/>
          </a:xfrm>
          <a:prstGeom prst="rect">
            <a:avLst/>
          </a:prstGeom>
        </p:spPr>
      </p:pic>
      <p:pic>
        <p:nvPicPr>
          <p:cNvPr id="7" name="Picture 6"/>
          <p:cNvPicPr>
            <a:picLocks noChangeAspect="1"/>
          </p:cNvPicPr>
          <p:nvPr/>
        </p:nvPicPr>
        <p:blipFill>
          <a:blip r:embed="rId4"/>
          <a:stretch>
            <a:fillRect/>
          </a:stretch>
        </p:blipFill>
        <p:spPr>
          <a:xfrm>
            <a:off x="458935" y="3570077"/>
            <a:ext cx="3473874" cy="357781"/>
          </a:xfrm>
          <a:prstGeom prst="rect">
            <a:avLst/>
          </a:prstGeom>
        </p:spPr>
      </p:pic>
      <p:pic>
        <p:nvPicPr>
          <p:cNvPr id="8" name="Picture 7"/>
          <p:cNvPicPr>
            <a:picLocks noChangeAspect="1"/>
          </p:cNvPicPr>
          <p:nvPr/>
        </p:nvPicPr>
        <p:blipFill>
          <a:blip r:embed="rId5"/>
          <a:stretch>
            <a:fillRect/>
          </a:stretch>
        </p:blipFill>
        <p:spPr>
          <a:xfrm>
            <a:off x="545685" y="3939752"/>
            <a:ext cx="2082105" cy="432651"/>
          </a:xfrm>
          <a:prstGeom prst="rect">
            <a:avLst/>
          </a:prstGeom>
        </p:spPr>
      </p:pic>
      <p:pic>
        <p:nvPicPr>
          <p:cNvPr id="10" name="Picture 9"/>
          <p:cNvPicPr>
            <a:picLocks noChangeAspect="1"/>
          </p:cNvPicPr>
          <p:nvPr/>
        </p:nvPicPr>
        <p:blipFill>
          <a:blip r:embed="rId6"/>
          <a:stretch>
            <a:fillRect/>
          </a:stretch>
        </p:blipFill>
        <p:spPr>
          <a:xfrm>
            <a:off x="545685" y="4436920"/>
            <a:ext cx="4878571" cy="1220244"/>
          </a:xfrm>
          <a:prstGeom prst="rect">
            <a:avLst/>
          </a:prstGeom>
        </p:spPr>
      </p:pic>
    </p:spTree>
    <p:extLst>
      <p:ext uri="{BB962C8B-B14F-4D97-AF65-F5344CB8AC3E}">
        <p14:creationId xmlns:p14="http://schemas.microsoft.com/office/powerpoint/2010/main" val="14555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411841" y="1785357"/>
            <a:ext cx="6530497" cy="1542174"/>
          </a:xfrm>
          <a:prstGeom prst="rect">
            <a:avLst/>
          </a:prstGeom>
        </p:spPr>
      </p:pic>
      <p:pic>
        <p:nvPicPr>
          <p:cNvPr id="5" name="Picture 4"/>
          <p:cNvPicPr>
            <a:picLocks noChangeAspect="1"/>
          </p:cNvPicPr>
          <p:nvPr/>
        </p:nvPicPr>
        <p:blipFill>
          <a:blip r:embed="rId3"/>
          <a:stretch>
            <a:fillRect/>
          </a:stretch>
        </p:blipFill>
        <p:spPr>
          <a:xfrm>
            <a:off x="692458" y="3875776"/>
            <a:ext cx="6676008" cy="1286586"/>
          </a:xfrm>
          <a:prstGeom prst="rect">
            <a:avLst/>
          </a:prstGeom>
        </p:spPr>
      </p:pic>
    </p:spTree>
    <p:extLst>
      <p:ext uri="{BB962C8B-B14F-4D97-AF65-F5344CB8AC3E}">
        <p14:creationId xmlns:p14="http://schemas.microsoft.com/office/powerpoint/2010/main" val="219810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Coin Flipping</a:t>
            </a:r>
          </a:p>
        </p:txBody>
      </p:sp>
      <p:sp>
        <p:nvSpPr>
          <p:cNvPr id="3" name="Content Placeholder 2"/>
          <p:cNvSpPr>
            <a:spLocks noGrp="1"/>
          </p:cNvSpPr>
          <p:nvPr>
            <p:ph idx="1"/>
          </p:nvPr>
        </p:nvSpPr>
        <p:spPr/>
        <p:txBody>
          <a:bodyPr/>
          <a:lstStyle/>
          <a:p>
            <a:r>
              <a:rPr lang="en-US" dirty="0"/>
              <a:t>Flip a coin until you flip a head</a:t>
            </a:r>
          </a:p>
          <a:p>
            <a:r>
              <a:rPr lang="en-US" dirty="0"/>
              <a:t>Let p = P(H)</a:t>
            </a:r>
          </a:p>
          <a:p>
            <a:r>
              <a:rPr lang="en-US" dirty="0"/>
              <a:t>Let X be a RV denoting the number of flips needed</a:t>
            </a:r>
          </a:p>
          <a:p>
            <a:r>
              <a:rPr lang="en-US" dirty="0"/>
              <a:t>Calculate the formula for p(x), the </a:t>
            </a:r>
            <a:r>
              <a:rPr lang="en-US" dirty="0" err="1"/>
              <a:t>pmf</a:t>
            </a:r>
            <a:r>
              <a:rPr lang="en-US" dirty="0"/>
              <a:t>.</a:t>
            </a:r>
          </a:p>
          <a:p>
            <a:r>
              <a:rPr lang="en-US" dirty="0"/>
              <a:t>What is p(3) if p = 0.5? If p = 0.25?</a:t>
            </a:r>
          </a:p>
          <a:p>
            <a:r>
              <a:rPr lang="en-US" dirty="0"/>
              <a:t>If p = 0.5, P(X ≤ 3) = ???</a:t>
            </a:r>
          </a:p>
        </p:txBody>
      </p:sp>
    </p:spTree>
    <p:extLst>
      <p:ext uri="{BB962C8B-B14F-4D97-AF65-F5344CB8AC3E}">
        <p14:creationId xmlns:p14="http://schemas.microsoft.com/office/powerpoint/2010/main" val="251237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Cumulative Distribution Function</a:t>
            </a:r>
          </a:p>
        </p:txBody>
      </p:sp>
      <p:sp>
        <p:nvSpPr>
          <p:cNvPr id="3" name="Content Placeholder 2"/>
          <p:cNvSpPr>
            <a:spLocks noGrp="1"/>
          </p:cNvSpPr>
          <p:nvPr>
            <p:ph idx="1"/>
          </p:nvPr>
        </p:nvSpPr>
        <p:spPr/>
        <p:txBody>
          <a:bodyPr/>
          <a:lstStyle/>
          <a:p>
            <a:r>
              <a:rPr lang="en-US" dirty="0"/>
              <a:t>Often shortened as </a:t>
            </a:r>
            <a:r>
              <a:rPr lang="en-US" dirty="0" err="1"/>
              <a:t>cdf</a:t>
            </a:r>
            <a:endParaRPr lang="en-US" dirty="0"/>
          </a:p>
          <a:p>
            <a:r>
              <a:rPr lang="en-US" dirty="0"/>
              <a:t>The </a:t>
            </a:r>
            <a:r>
              <a:rPr lang="en-US" dirty="0" err="1"/>
              <a:t>cdf</a:t>
            </a:r>
            <a:r>
              <a:rPr lang="en-US" dirty="0"/>
              <a:t> F(x) of a discrete RV X with </a:t>
            </a:r>
            <a:r>
              <a:rPr lang="en-US" dirty="0" err="1"/>
              <a:t>pmf</a:t>
            </a:r>
            <a:r>
              <a:rPr lang="en-US" dirty="0"/>
              <a:t> p(x) is defined for every number x by:</a:t>
            </a:r>
          </a:p>
          <a:p>
            <a:endParaRPr lang="en-US" dirty="0"/>
          </a:p>
          <a:p>
            <a:endParaRPr lang="en-US" dirty="0"/>
          </a:p>
          <a:p>
            <a:r>
              <a:rPr lang="en-US" dirty="0"/>
              <a:t>F(x) is the probability that the observed value of X will be </a:t>
            </a:r>
            <a:r>
              <a:rPr lang="en-US" b="1" dirty="0"/>
              <a:t>at most</a:t>
            </a:r>
            <a:r>
              <a:rPr lang="en-US" dirty="0"/>
              <a:t> x.</a:t>
            </a:r>
          </a:p>
        </p:txBody>
      </p:sp>
      <p:graphicFrame>
        <p:nvGraphicFramePr>
          <p:cNvPr id="4" name="Object 3"/>
          <p:cNvGraphicFramePr>
            <a:graphicFrameLocks noChangeAspect="1"/>
          </p:cNvGraphicFramePr>
          <p:nvPr>
            <p:extLst>
              <p:ext uri="{D42A27DB-BD31-4B8C-83A1-F6EECF244321}">
                <p14:modId xmlns:p14="http://schemas.microsoft.com/office/powerpoint/2010/main" val="3833141266"/>
              </p:ext>
            </p:extLst>
          </p:nvPr>
        </p:nvGraphicFramePr>
        <p:xfrm>
          <a:off x="2637149" y="3937795"/>
          <a:ext cx="3860367" cy="913522"/>
        </p:xfrm>
        <a:graphic>
          <a:graphicData uri="http://schemas.openxmlformats.org/presentationml/2006/ole">
            <mc:AlternateContent xmlns:mc="http://schemas.openxmlformats.org/markup-compatibility/2006">
              <mc:Choice xmlns:v="urn:schemas-microsoft-com:vml" Requires="v">
                <p:oleObj spid="_x0000_s4115" name="Equation" r:id="rId3" imgW="1663700" imgH="393700" progId="Equation.3">
                  <p:embed/>
                </p:oleObj>
              </mc:Choice>
              <mc:Fallback>
                <p:oleObj name="Equation" r:id="rId3" imgW="1663700" imgH="393700" progId="Equation.3">
                  <p:embed/>
                  <p:pic>
                    <p:nvPicPr>
                      <p:cNvPr id="0" name=""/>
                      <p:cNvPicPr/>
                      <p:nvPr/>
                    </p:nvPicPr>
                    <p:blipFill>
                      <a:blip r:embed="rId4"/>
                      <a:stretch>
                        <a:fillRect/>
                      </a:stretch>
                    </p:blipFill>
                    <p:spPr>
                      <a:xfrm>
                        <a:off x="2637149" y="3937795"/>
                        <a:ext cx="3860367" cy="913522"/>
                      </a:xfrm>
                      <a:prstGeom prst="rect">
                        <a:avLst/>
                      </a:prstGeom>
                    </p:spPr>
                  </p:pic>
                </p:oleObj>
              </mc:Fallback>
            </mc:AlternateContent>
          </a:graphicData>
        </a:graphic>
      </p:graphicFrame>
    </p:spTree>
    <p:extLst>
      <p:ext uri="{BB962C8B-B14F-4D97-AF65-F5344CB8AC3E}">
        <p14:creationId xmlns:p14="http://schemas.microsoft.com/office/powerpoint/2010/main" val="320275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580516" y="1806915"/>
            <a:ext cx="7737860" cy="621066"/>
          </a:xfrm>
          <a:prstGeom prst="rect">
            <a:avLst/>
          </a:prstGeom>
        </p:spPr>
      </p:pic>
      <p:pic>
        <p:nvPicPr>
          <p:cNvPr id="5" name="Picture 4"/>
          <p:cNvPicPr>
            <a:picLocks noChangeAspect="1"/>
          </p:cNvPicPr>
          <p:nvPr/>
        </p:nvPicPr>
        <p:blipFill>
          <a:blip r:embed="rId3"/>
          <a:stretch>
            <a:fillRect/>
          </a:stretch>
        </p:blipFill>
        <p:spPr>
          <a:xfrm>
            <a:off x="346229" y="2638555"/>
            <a:ext cx="6995604" cy="1289298"/>
          </a:xfrm>
          <a:prstGeom prst="rect">
            <a:avLst/>
          </a:prstGeom>
        </p:spPr>
      </p:pic>
      <p:pic>
        <p:nvPicPr>
          <p:cNvPr id="6" name="Picture 5"/>
          <p:cNvPicPr>
            <a:picLocks noChangeAspect="1"/>
          </p:cNvPicPr>
          <p:nvPr/>
        </p:nvPicPr>
        <p:blipFill>
          <a:blip r:embed="rId4"/>
          <a:stretch>
            <a:fillRect/>
          </a:stretch>
        </p:blipFill>
        <p:spPr>
          <a:xfrm>
            <a:off x="580516" y="3814534"/>
            <a:ext cx="6184268" cy="2455431"/>
          </a:xfrm>
          <a:prstGeom prst="rect">
            <a:avLst/>
          </a:prstGeom>
        </p:spPr>
      </p:pic>
      <p:sp>
        <p:nvSpPr>
          <p:cNvPr id="7" name="Rectangle 6"/>
          <p:cNvSpPr/>
          <p:nvPr/>
        </p:nvSpPr>
        <p:spPr>
          <a:xfrm>
            <a:off x="580516" y="1806915"/>
            <a:ext cx="1337061" cy="2970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84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900113" y="1734105"/>
            <a:ext cx="6611133" cy="3932238"/>
          </a:xfrm>
          <a:prstGeom prst="rect">
            <a:avLst/>
          </a:prstGeom>
        </p:spPr>
      </p:pic>
    </p:spTree>
    <p:extLst>
      <p:ext uri="{BB962C8B-B14F-4D97-AF65-F5344CB8AC3E}">
        <p14:creationId xmlns:p14="http://schemas.microsoft.com/office/powerpoint/2010/main" val="175070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Random Variables</a:t>
            </a:r>
          </a:p>
        </p:txBody>
      </p:sp>
      <p:sp>
        <p:nvSpPr>
          <p:cNvPr id="3" name="Content Placeholder 2"/>
          <p:cNvSpPr>
            <a:spLocks noGrp="1"/>
          </p:cNvSpPr>
          <p:nvPr>
            <p:ph idx="1"/>
          </p:nvPr>
        </p:nvSpPr>
        <p:spPr/>
        <p:txBody>
          <a:bodyPr/>
          <a:lstStyle/>
          <a:p>
            <a:r>
              <a:rPr lang="en-US" dirty="0"/>
              <a:t>An RV whose possible values either:</a:t>
            </a:r>
          </a:p>
          <a:p>
            <a:endParaRPr lang="en-US" dirty="0"/>
          </a:p>
          <a:p>
            <a:r>
              <a:rPr lang="en-US" dirty="0"/>
              <a:t>Constitute a finite set OR</a:t>
            </a:r>
          </a:p>
          <a:p>
            <a:r>
              <a:rPr lang="en-US" dirty="0"/>
              <a:t>Can be listed in an infinite </a:t>
            </a:r>
            <a:r>
              <a:rPr lang="en-US" b="1" dirty="0"/>
              <a:t>ordered</a:t>
            </a:r>
            <a:r>
              <a:rPr lang="en-US" dirty="0"/>
              <a:t> sequence</a:t>
            </a:r>
          </a:p>
        </p:txBody>
      </p:sp>
    </p:spTree>
    <p:extLst>
      <p:ext uri="{BB962C8B-B14F-4D97-AF65-F5344CB8AC3E}">
        <p14:creationId xmlns:p14="http://schemas.microsoft.com/office/powerpoint/2010/main" val="1543026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6" name="Content Placeholder 5"/>
          <p:cNvPicPr>
            <a:picLocks noGrp="1" noChangeAspect="1"/>
          </p:cNvPicPr>
          <p:nvPr>
            <p:ph idx="1"/>
          </p:nvPr>
        </p:nvPicPr>
        <p:blipFill>
          <a:blip r:embed="rId2"/>
          <a:stretch>
            <a:fillRect/>
          </a:stretch>
        </p:blipFill>
        <p:spPr>
          <a:xfrm>
            <a:off x="1936008" y="1837677"/>
            <a:ext cx="5121739" cy="4393829"/>
          </a:xfrm>
          <a:prstGeom prst="rect">
            <a:avLst/>
          </a:prstGeom>
        </p:spPr>
      </p:pic>
    </p:spTree>
    <p:extLst>
      <p:ext uri="{BB962C8B-B14F-4D97-AF65-F5344CB8AC3E}">
        <p14:creationId xmlns:p14="http://schemas.microsoft.com/office/powerpoint/2010/main" val="302796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AC Units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3200"/>
            <a:ext cx="8229600" cy="1014413"/>
          </a:xfrm>
          <a:prstGeom prst="rect">
            <a:avLst/>
          </a:prstGeom>
          <a:solidFill>
            <a:schemeClr val="tx2"/>
          </a:solidFill>
          <a:ln w="9525">
            <a:solidFill>
              <a:schemeClr val="fo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5" name="Text Box 5"/>
          <p:cNvSpPr txBox="1">
            <a:spLocks noChangeArrowheads="1"/>
          </p:cNvSpPr>
          <p:nvPr/>
        </p:nvSpPr>
        <p:spPr bwMode="auto">
          <a:xfrm>
            <a:off x="2514600" y="1770974"/>
            <a:ext cx="41148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2800">
                <a:solidFill>
                  <a:schemeClr val="accent2"/>
                </a:solidFill>
                <a:latin typeface="Arial" charset="0"/>
              </a:rPr>
              <a:t>Weekly Air Conditioning Units Ordered</a:t>
            </a:r>
          </a:p>
        </p:txBody>
      </p:sp>
      <p:sp>
        <p:nvSpPr>
          <p:cNvPr id="6" name="Text Box 7"/>
          <p:cNvSpPr txBox="1">
            <a:spLocks noChangeArrowheads="1"/>
          </p:cNvSpPr>
          <p:nvPr/>
        </p:nvSpPr>
        <p:spPr bwMode="auto">
          <a:xfrm>
            <a:off x="457200" y="4155718"/>
            <a:ext cx="815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2800" dirty="0">
                <a:latin typeface="Arial" charset="0"/>
              </a:rPr>
              <a:t>Construct the </a:t>
            </a:r>
            <a:r>
              <a:rPr lang="en-US" sz="2800" dirty="0" err="1">
                <a:latin typeface="Arial" charset="0"/>
              </a:rPr>
              <a:t>cdf</a:t>
            </a:r>
            <a:r>
              <a:rPr lang="en-US" sz="2800" dirty="0">
                <a:latin typeface="Arial" charset="0"/>
              </a:rPr>
              <a:t> for X</a:t>
            </a:r>
          </a:p>
        </p:txBody>
      </p:sp>
    </p:spTree>
    <p:extLst>
      <p:ext uri="{BB962C8B-B14F-4D97-AF65-F5344CB8AC3E}">
        <p14:creationId xmlns:p14="http://schemas.microsoft.com/office/powerpoint/2010/main" val="330415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t>
            </a:r>
          </a:p>
        </p:txBody>
      </p:sp>
      <p:sp>
        <p:nvSpPr>
          <p:cNvPr id="3" name="Content Placeholder 2"/>
          <p:cNvSpPr>
            <a:spLocks noGrp="1"/>
          </p:cNvSpPr>
          <p:nvPr>
            <p:ph idx="1"/>
          </p:nvPr>
        </p:nvSpPr>
        <p:spPr/>
        <p:txBody>
          <a:bodyPr/>
          <a:lstStyle/>
          <a:p>
            <a:r>
              <a:rPr lang="en-US" dirty="0"/>
              <a:t>For any two numbers a and b,</a:t>
            </a:r>
          </a:p>
          <a:p>
            <a:pPr marL="0" indent="0">
              <a:buNone/>
            </a:pPr>
            <a:endParaRPr lang="en-US" dirty="0"/>
          </a:p>
          <a:p>
            <a:r>
              <a:rPr lang="en-US" dirty="0"/>
              <a:t>“a-” denotes the largest possible X value that is strictly less than a.</a:t>
            </a:r>
          </a:p>
          <a:p>
            <a:r>
              <a:rPr lang="en-US" dirty="0"/>
              <a:t>If a and b are integers, then:</a:t>
            </a:r>
          </a:p>
        </p:txBody>
      </p:sp>
      <p:graphicFrame>
        <p:nvGraphicFramePr>
          <p:cNvPr id="4" name="Object 3"/>
          <p:cNvGraphicFramePr>
            <a:graphicFrameLocks noChangeAspect="1"/>
          </p:cNvGraphicFramePr>
          <p:nvPr>
            <p:extLst>
              <p:ext uri="{D42A27DB-BD31-4B8C-83A1-F6EECF244321}">
                <p14:modId xmlns:p14="http://schemas.microsoft.com/office/powerpoint/2010/main" val="791176844"/>
              </p:ext>
            </p:extLst>
          </p:nvPr>
        </p:nvGraphicFramePr>
        <p:xfrm>
          <a:off x="2117255" y="2677296"/>
          <a:ext cx="4921001" cy="574729"/>
        </p:xfrm>
        <a:graphic>
          <a:graphicData uri="http://schemas.openxmlformats.org/presentationml/2006/ole">
            <mc:AlternateContent xmlns:mc="http://schemas.openxmlformats.org/markup-compatibility/2006">
              <mc:Choice xmlns:v="urn:schemas-microsoft-com:vml" Requires="v">
                <p:oleObj spid="_x0000_s5154" name="Equation" r:id="rId3" imgW="1739900" imgH="203200" progId="Equation.3">
                  <p:embed/>
                </p:oleObj>
              </mc:Choice>
              <mc:Fallback>
                <p:oleObj name="Equation" r:id="rId3" imgW="1739900" imgH="203200" progId="Equation.3">
                  <p:embed/>
                  <p:pic>
                    <p:nvPicPr>
                      <p:cNvPr id="0" name=""/>
                      <p:cNvPicPr/>
                      <p:nvPr/>
                    </p:nvPicPr>
                    <p:blipFill>
                      <a:blip r:embed="rId4"/>
                      <a:stretch>
                        <a:fillRect/>
                      </a:stretch>
                    </p:blipFill>
                    <p:spPr>
                      <a:xfrm>
                        <a:off x="2117255" y="2677296"/>
                        <a:ext cx="4921001" cy="57472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95246841"/>
              </p:ext>
            </p:extLst>
          </p:nvPr>
        </p:nvGraphicFramePr>
        <p:xfrm>
          <a:off x="1968500" y="5105400"/>
          <a:ext cx="5208588" cy="574675"/>
        </p:xfrm>
        <a:graphic>
          <a:graphicData uri="http://schemas.openxmlformats.org/presentationml/2006/ole">
            <mc:AlternateContent xmlns:mc="http://schemas.openxmlformats.org/markup-compatibility/2006">
              <mc:Choice xmlns:v="urn:schemas-microsoft-com:vml" Requires="v">
                <p:oleObj spid="_x0000_s5155" name="Equation" r:id="rId5" imgW="1841500" imgH="203200" progId="Equation.3">
                  <p:embed/>
                </p:oleObj>
              </mc:Choice>
              <mc:Fallback>
                <p:oleObj name="Equation" r:id="rId5" imgW="1841500" imgH="203200" progId="Equation.3">
                  <p:embed/>
                  <p:pic>
                    <p:nvPicPr>
                      <p:cNvPr id="0" name=""/>
                      <p:cNvPicPr/>
                      <p:nvPr/>
                    </p:nvPicPr>
                    <p:blipFill>
                      <a:blip r:embed="rId6"/>
                      <a:stretch>
                        <a:fillRect/>
                      </a:stretch>
                    </p:blipFill>
                    <p:spPr>
                      <a:xfrm>
                        <a:off x="1968500" y="5105400"/>
                        <a:ext cx="5208588" cy="574675"/>
                      </a:xfrm>
                      <a:prstGeom prst="rect">
                        <a:avLst/>
                      </a:prstGeom>
                    </p:spPr>
                  </p:pic>
                </p:oleObj>
              </mc:Fallback>
            </mc:AlternateContent>
          </a:graphicData>
        </a:graphic>
      </p:graphicFrame>
    </p:spTree>
    <p:extLst>
      <p:ext uri="{BB962C8B-B14F-4D97-AF65-F5344CB8AC3E}">
        <p14:creationId xmlns:p14="http://schemas.microsoft.com/office/powerpoint/2010/main" val="1282144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pic>
        <p:nvPicPr>
          <p:cNvPr id="4" name="Content Placeholder 3"/>
          <p:cNvPicPr>
            <a:picLocks noGrp="1" noChangeAspect="1"/>
          </p:cNvPicPr>
          <p:nvPr>
            <p:ph idx="1"/>
          </p:nvPr>
        </p:nvPicPr>
        <p:blipFill>
          <a:blip r:embed="rId2"/>
          <a:stretch>
            <a:fillRect/>
          </a:stretch>
        </p:blipFill>
        <p:spPr>
          <a:xfrm>
            <a:off x="589395" y="1777711"/>
            <a:ext cx="6938869" cy="1066010"/>
          </a:xfrm>
          <a:prstGeom prst="rect">
            <a:avLst/>
          </a:prstGeom>
        </p:spPr>
      </p:pic>
      <p:pic>
        <p:nvPicPr>
          <p:cNvPr id="5" name="Picture 4"/>
          <p:cNvPicPr>
            <a:picLocks noChangeAspect="1"/>
          </p:cNvPicPr>
          <p:nvPr/>
        </p:nvPicPr>
        <p:blipFill>
          <a:blip r:embed="rId3"/>
          <a:stretch>
            <a:fillRect/>
          </a:stretch>
        </p:blipFill>
        <p:spPr>
          <a:xfrm>
            <a:off x="693022" y="3037424"/>
            <a:ext cx="6231562" cy="735049"/>
          </a:xfrm>
          <a:prstGeom prst="rect">
            <a:avLst/>
          </a:prstGeom>
        </p:spPr>
      </p:pic>
      <p:pic>
        <p:nvPicPr>
          <p:cNvPr id="7" name="Picture 6"/>
          <p:cNvPicPr>
            <a:picLocks noChangeAspect="1"/>
          </p:cNvPicPr>
          <p:nvPr/>
        </p:nvPicPr>
        <p:blipFill>
          <a:blip r:embed="rId4"/>
          <a:stretch>
            <a:fillRect/>
          </a:stretch>
        </p:blipFill>
        <p:spPr>
          <a:xfrm>
            <a:off x="506027" y="3935747"/>
            <a:ext cx="8157929" cy="1327545"/>
          </a:xfrm>
          <a:prstGeom prst="rect">
            <a:avLst/>
          </a:prstGeom>
        </p:spPr>
      </p:pic>
    </p:spTree>
    <p:extLst>
      <p:ext uri="{BB962C8B-B14F-4D97-AF65-F5344CB8AC3E}">
        <p14:creationId xmlns:p14="http://schemas.microsoft.com/office/powerpoint/2010/main" val="407838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Distributions</a:t>
            </a:r>
          </a:p>
        </p:txBody>
      </p:sp>
      <p:sp>
        <p:nvSpPr>
          <p:cNvPr id="3" name="Content Placeholder 2"/>
          <p:cNvSpPr>
            <a:spLocks noGrp="1"/>
          </p:cNvSpPr>
          <p:nvPr>
            <p:ph idx="1"/>
          </p:nvPr>
        </p:nvSpPr>
        <p:spPr/>
        <p:txBody>
          <a:bodyPr/>
          <a:lstStyle/>
          <a:p>
            <a:r>
              <a:rPr lang="en-US" dirty="0"/>
              <a:t>The probability distribution of X says how the total probability of 1 is allocated to the various possible X values.</a:t>
            </a:r>
          </a:p>
          <a:p>
            <a:r>
              <a:rPr lang="en-US" dirty="0"/>
              <a:t>Commonly described using:</a:t>
            </a:r>
          </a:p>
          <a:p>
            <a:pPr lvl="1"/>
            <a:r>
              <a:rPr lang="en-US" dirty="0"/>
              <a:t>Probability Mass Functions (</a:t>
            </a:r>
            <a:r>
              <a:rPr lang="en-US" dirty="0" err="1"/>
              <a:t>pmfs</a:t>
            </a:r>
            <a:r>
              <a:rPr lang="en-US" dirty="0"/>
              <a:t>)</a:t>
            </a:r>
          </a:p>
          <a:p>
            <a:pPr lvl="1"/>
            <a:r>
              <a:rPr lang="en-US" dirty="0"/>
              <a:t>Probability Tables</a:t>
            </a:r>
          </a:p>
          <a:p>
            <a:pPr lvl="1"/>
            <a:r>
              <a:rPr lang="en-US" dirty="0"/>
              <a:t>Probability Histograms</a:t>
            </a:r>
          </a:p>
        </p:txBody>
      </p:sp>
    </p:spTree>
    <p:extLst>
      <p:ext uri="{BB962C8B-B14F-4D97-AF65-F5344CB8AC3E}">
        <p14:creationId xmlns:p14="http://schemas.microsoft.com/office/powerpoint/2010/main" val="176516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Mass Functions</a:t>
            </a:r>
          </a:p>
        </p:txBody>
      </p:sp>
      <p:sp>
        <p:nvSpPr>
          <p:cNvPr id="3" name="Content Placeholder 2"/>
          <p:cNvSpPr>
            <a:spLocks noGrp="1"/>
          </p:cNvSpPr>
          <p:nvPr>
            <p:ph idx="1"/>
          </p:nvPr>
        </p:nvSpPr>
        <p:spPr/>
        <p:txBody>
          <a:bodyPr/>
          <a:lstStyle/>
          <a:p>
            <a:r>
              <a:rPr lang="en-US" dirty="0"/>
              <a:t>Also called the probability distribution of a discrete RV</a:t>
            </a:r>
          </a:p>
          <a:p>
            <a:r>
              <a:rPr lang="en-US" dirty="0"/>
              <a:t>Defined for every number x by:</a:t>
            </a:r>
          </a:p>
          <a:p>
            <a:r>
              <a:rPr lang="en-US" dirty="0"/>
              <a:t>p(x) = P(X = x) = P(all s in </a:t>
            </a:r>
            <a:r>
              <a:rPr lang="en-US" i="1" dirty="0"/>
              <a:t>S </a:t>
            </a:r>
            <a:r>
              <a:rPr lang="en-US" dirty="0"/>
              <a:t>: X(s) = x)</a:t>
            </a:r>
          </a:p>
        </p:txBody>
      </p:sp>
    </p:spTree>
    <p:extLst>
      <p:ext uri="{BB962C8B-B14F-4D97-AF65-F5344CB8AC3E}">
        <p14:creationId xmlns:p14="http://schemas.microsoft.com/office/powerpoint/2010/main" val="88783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Probability Table</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2438400"/>
            <a:ext cx="7862888" cy="1322388"/>
          </a:xfrm>
          <a:prstGeom prst="rect">
            <a:avLst/>
          </a:prstGeom>
          <a:solidFill>
            <a:schemeClr val="tx2"/>
          </a:solidFill>
          <a:ln w="12700">
            <a:solidFill>
              <a:schemeClr val="fo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5" name="Text Box 5"/>
          <p:cNvSpPr txBox="1">
            <a:spLocks noChangeArrowheads="1"/>
          </p:cNvSpPr>
          <p:nvPr/>
        </p:nvSpPr>
        <p:spPr bwMode="auto">
          <a:xfrm>
            <a:off x="2043113" y="4606925"/>
            <a:ext cx="4724400" cy="955675"/>
          </a:xfrm>
          <a:prstGeom prst="rect">
            <a:avLst/>
          </a:prstGeom>
          <a:solidFill>
            <a:schemeClr val="tx2"/>
          </a:solidFill>
          <a:ln w="9525">
            <a:solidFill>
              <a:schemeClr val="fo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400">
                <a:solidFill>
                  <a:schemeClr val="tx1"/>
                </a:solidFill>
                <a:latin typeface="Times" charset="0"/>
                <a:ea typeface="ＭＳ Ｐゴシック" charset="0"/>
              </a:defRPr>
            </a:lvl1pPr>
            <a:lvl2pPr marL="800100" indent="-342900">
              <a:defRPr sz="2400">
                <a:solidFill>
                  <a:schemeClr val="tx1"/>
                </a:solidFill>
                <a:latin typeface="Times" charset="0"/>
                <a:ea typeface="ＭＳ Ｐゴシック" charset="0"/>
              </a:defRPr>
            </a:lvl2pPr>
            <a:lvl3pPr marL="1257300" indent="-342900">
              <a:defRPr sz="2400">
                <a:solidFill>
                  <a:schemeClr val="tx1"/>
                </a:solidFill>
                <a:latin typeface="Times" charset="0"/>
                <a:ea typeface="ＭＳ Ｐゴシック" charset="0"/>
              </a:defRPr>
            </a:lvl3pPr>
            <a:lvl4pPr marL="1714500" indent="-342900">
              <a:defRPr sz="2400">
                <a:solidFill>
                  <a:schemeClr val="tx1"/>
                </a:solidFill>
                <a:latin typeface="Times" charset="0"/>
                <a:ea typeface="ＭＳ Ｐゴシック" charset="0"/>
              </a:defRPr>
            </a:lvl4pPr>
            <a:lvl5pPr marL="2171700" indent="-342900">
              <a:defRPr sz="2400">
                <a:solidFill>
                  <a:schemeClr val="tx1"/>
                </a:solidFill>
                <a:latin typeface="Times" charset="0"/>
                <a:ea typeface="ＭＳ Ｐゴシック" charset="0"/>
              </a:defRPr>
            </a:lvl5pPr>
            <a:lvl6pPr marL="2628900" indent="-342900" eaLnBrk="0" fontAlgn="base" hangingPunct="0">
              <a:spcBef>
                <a:spcPct val="0"/>
              </a:spcBef>
              <a:spcAft>
                <a:spcPct val="0"/>
              </a:spcAft>
              <a:defRPr sz="2400">
                <a:solidFill>
                  <a:schemeClr val="tx1"/>
                </a:solidFill>
                <a:latin typeface="Times" charset="0"/>
                <a:ea typeface="ＭＳ Ｐゴシック" charset="0"/>
              </a:defRPr>
            </a:lvl6pPr>
            <a:lvl7pPr marL="3086100" indent="-342900" eaLnBrk="0" fontAlgn="base" hangingPunct="0">
              <a:spcBef>
                <a:spcPct val="0"/>
              </a:spcBef>
              <a:spcAft>
                <a:spcPct val="0"/>
              </a:spcAft>
              <a:defRPr sz="2400">
                <a:solidFill>
                  <a:schemeClr val="tx1"/>
                </a:solidFill>
                <a:latin typeface="Times" charset="0"/>
                <a:ea typeface="ＭＳ Ｐゴシック" charset="0"/>
              </a:defRPr>
            </a:lvl7pPr>
            <a:lvl8pPr marL="3543300" indent="-342900" eaLnBrk="0" fontAlgn="base" hangingPunct="0">
              <a:spcBef>
                <a:spcPct val="0"/>
              </a:spcBef>
              <a:spcAft>
                <a:spcPct val="0"/>
              </a:spcAft>
              <a:defRPr sz="2400">
                <a:solidFill>
                  <a:schemeClr val="tx1"/>
                </a:solidFill>
                <a:latin typeface="Times" charset="0"/>
                <a:ea typeface="ＭＳ Ｐゴシック" charset="0"/>
              </a:defRPr>
            </a:lvl8pPr>
            <a:lvl9pPr marL="4000500" indent="-342900" eaLnBrk="0" fontAlgn="base" hangingPunct="0">
              <a:spcBef>
                <a:spcPct val="0"/>
              </a:spcBef>
              <a:spcAft>
                <a:spcPct val="0"/>
              </a:spcAft>
              <a:defRPr sz="2400">
                <a:solidFill>
                  <a:schemeClr val="tx1"/>
                </a:solidFill>
                <a:latin typeface="Times" charset="0"/>
                <a:ea typeface="ＭＳ Ｐゴシック" charset="0"/>
              </a:defRPr>
            </a:lvl9pPr>
          </a:lstStyle>
          <a:p>
            <a:pPr eaLnBrk="1" hangingPunct="1">
              <a:buFontTx/>
              <a:buAutoNum type="arabicPeriod"/>
            </a:pPr>
            <a:r>
              <a:rPr lang="en-US" sz="2800" dirty="0">
                <a:solidFill>
                  <a:srgbClr val="000000"/>
                </a:solidFill>
                <a:latin typeface="Arial" charset="0"/>
              </a:rPr>
              <a:t> 	</a:t>
            </a:r>
            <a:r>
              <a:rPr lang="en-US" sz="2800" dirty="0">
                <a:solidFill>
                  <a:srgbClr val="000000"/>
                </a:solidFill>
                <a:latin typeface="Times New Roman" charset="0"/>
              </a:rPr>
              <a:t>For every p</a:t>
            </a:r>
            <a:r>
              <a:rPr lang="en-US" sz="2800" baseline="-25000" dirty="0">
                <a:solidFill>
                  <a:srgbClr val="000000"/>
                </a:solidFill>
                <a:latin typeface="Times New Roman" charset="0"/>
              </a:rPr>
              <a:t>i</a:t>
            </a:r>
            <a:r>
              <a:rPr lang="en-US" sz="2800" baseline="-25000" dirty="0">
                <a:solidFill>
                  <a:srgbClr val="000000"/>
                </a:solidFill>
                <a:latin typeface="Arial" charset="0"/>
              </a:rPr>
              <a:t> </a:t>
            </a:r>
            <a:r>
              <a:rPr lang="en-US" sz="2800" dirty="0">
                <a:solidFill>
                  <a:srgbClr val="000000"/>
                </a:solidFill>
                <a:latin typeface="Times New Roman" charset="0"/>
              </a:rPr>
              <a:t>, 0</a:t>
            </a:r>
            <a:r>
              <a:rPr lang="en-US" sz="2800" dirty="0">
                <a:solidFill>
                  <a:srgbClr val="000000"/>
                </a:solidFill>
                <a:latin typeface="Arial" charset="0"/>
              </a:rPr>
              <a:t> </a:t>
            </a:r>
            <a:r>
              <a:rPr lang="en-US" sz="2800" dirty="0">
                <a:solidFill>
                  <a:srgbClr val="000000"/>
                </a:solidFill>
                <a:latin typeface="Symbol" charset="0"/>
                <a:cs typeface="Arial" charset="0"/>
                <a:sym typeface="Symbol" charset="0"/>
              </a:rPr>
              <a:t></a:t>
            </a:r>
            <a:r>
              <a:rPr lang="en-US" sz="2800" dirty="0">
                <a:solidFill>
                  <a:srgbClr val="000000"/>
                </a:solidFill>
                <a:latin typeface="Arial" charset="0"/>
                <a:cs typeface="Arial" charset="0"/>
              </a:rPr>
              <a:t> </a:t>
            </a:r>
            <a:r>
              <a:rPr lang="en-US" sz="2800" dirty="0">
                <a:solidFill>
                  <a:srgbClr val="000000"/>
                </a:solidFill>
                <a:latin typeface="Times New Roman" charset="0"/>
              </a:rPr>
              <a:t>p</a:t>
            </a:r>
            <a:r>
              <a:rPr lang="en-US" sz="2800" baseline="-25000" dirty="0">
                <a:solidFill>
                  <a:srgbClr val="000000"/>
                </a:solidFill>
                <a:latin typeface="Times New Roman" charset="0"/>
              </a:rPr>
              <a:t>i</a:t>
            </a:r>
            <a:r>
              <a:rPr lang="en-US" sz="2800" dirty="0">
                <a:solidFill>
                  <a:srgbClr val="000000"/>
                </a:solidFill>
                <a:latin typeface="Times New Roman" charset="0"/>
              </a:rPr>
              <a:t> </a:t>
            </a:r>
            <a:r>
              <a:rPr lang="en-US" sz="2800" dirty="0">
                <a:solidFill>
                  <a:srgbClr val="000000"/>
                </a:solidFill>
                <a:latin typeface="Symbol" charset="0"/>
                <a:cs typeface="Arial" charset="0"/>
                <a:sym typeface="Symbol" charset="0"/>
              </a:rPr>
              <a:t></a:t>
            </a:r>
            <a:r>
              <a:rPr lang="en-US" sz="2800" dirty="0">
                <a:solidFill>
                  <a:srgbClr val="000000"/>
                </a:solidFill>
                <a:latin typeface="Arial" charset="0"/>
              </a:rPr>
              <a:t> </a:t>
            </a:r>
            <a:r>
              <a:rPr lang="en-US" sz="2800" dirty="0">
                <a:solidFill>
                  <a:srgbClr val="000000"/>
                </a:solidFill>
                <a:latin typeface="Times New Roman" charset="0"/>
              </a:rPr>
              <a:t>1</a:t>
            </a:r>
            <a:endParaRPr lang="en-US" sz="2800" dirty="0">
              <a:solidFill>
                <a:srgbClr val="000000"/>
              </a:solidFill>
              <a:latin typeface="Arial" charset="0"/>
            </a:endParaRPr>
          </a:p>
          <a:p>
            <a:pPr eaLnBrk="1" hangingPunct="1"/>
            <a:r>
              <a:rPr lang="en-US" sz="2800" dirty="0">
                <a:solidFill>
                  <a:srgbClr val="000000"/>
                </a:solidFill>
                <a:latin typeface="Arial" charset="0"/>
              </a:rPr>
              <a:t>2. 	</a:t>
            </a:r>
            <a:r>
              <a:rPr lang="en-US" sz="2800" dirty="0">
                <a:solidFill>
                  <a:srgbClr val="000000"/>
                </a:solidFill>
                <a:latin typeface="Times New Roman" charset="0"/>
              </a:rPr>
              <a:t>p</a:t>
            </a:r>
            <a:r>
              <a:rPr lang="en-US" sz="2800" baseline="-25000" dirty="0">
                <a:solidFill>
                  <a:srgbClr val="000000"/>
                </a:solidFill>
                <a:latin typeface="Times New Roman" charset="0"/>
              </a:rPr>
              <a:t>1</a:t>
            </a:r>
            <a:r>
              <a:rPr lang="en-US" sz="2800" dirty="0">
                <a:solidFill>
                  <a:srgbClr val="000000"/>
                </a:solidFill>
                <a:latin typeface="Times New Roman" charset="0"/>
              </a:rPr>
              <a:t> + p</a:t>
            </a:r>
            <a:r>
              <a:rPr lang="en-US" sz="2800" baseline="-25000" dirty="0">
                <a:solidFill>
                  <a:srgbClr val="000000"/>
                </a:solidFill>
                <a:latin typeface="Times New Roman" charset="0"/>
              </a:rPr>
              <a:t>2</a:t>
            </a:r>
            <a:r>
              <a:rPr lang="en-US" sz="2800" dirty="0">
                <a:solidFill>
                  <a:srgbClr val="000000"/>
                </a:solidFill>
                <a:latin typeface="Times New Roman" charset="0"/>
              </a:rPr>
              <a:t> + p</a:t>
            </a:r>
            <a:r>
              <a:rPr lang="en-US" sz="2800" baseline="-25000" dirty="0">
                <a:solidFill>
                  <a:srgbClr val="000000"/>
                </a:solidFill>
                <a:latin typeface="Times New Roman" charset="0"/>
              </a:rPr>
              <a:t>3</a:t>
            </a:r>
            <a:r>
              <a:rPr lang="en-US" sz="2800" dirty="0">
                <a:solidFill>
                  <a:srgbClr val="000000"/>
                </a:solidFill>
                <a:latin typeface="Times New Roman" charset="0"/>
              </a:rPr>
              <a:t> + … + </a:t>
            </a:r>
            <a:r>
              <a:rPr lang="en-US" sz="2800" dirty="0" err="1">
                <a:solidFill>
                  <a:srgbClr val="000000"/>
                </a:solidFill>
                <a:latin typeface="Times New Roman" charset="0"/>
              </a:rPr>
              <a:t>p</a:t>
            </a:r>
            <a:r>
              <a:rPr lang="en-US" sz="2800" baseline="-25000" dirty="0" err="1">
                <a:solidFill>
                  <a:srgbClr val="000000"/>
                </a:solidFill>
                <a:latin typeface="Times New Roman" charset="0"/>
              </a:rPr>
              <a:t>k</a:t>
            </a:r>
            <a:r>
              <a:rPr lang="en-US" sz="2800" dirty="0">
                <a:solidFill>
                  <a:srgbClr val="000000"/>
                </a:solidFill>
                <a:latin typeface="Times New Roman" charset="0"/>
              </a:rPr>
              <a:t> = 1</a:t>
            </a:r>
            <a:endParaRPr lang="en-US" sz="2800" dirty="0">
              <a:solidFill>
                <a:srgbClr val="000000"/>
              </a:solidFill>
              <a:latin typeface="Arial" charset="0"/>
            </a:endParaRPr>
          </a:p>
        </p:txBody>
      </p:sp>
      <p:sp>
        <p:nvSpPr>
          <p:cNvPr id="6" name="Text Box 6"/>
          <p:cNvSpPr txBox="1">
            <a:spLocks noChangeArrowheads="1"/>
          </p:cNvSpPr>
          <p:nvPr/>
        </p:nvSpPr>
        <p:spPr bwMode="auto">
          <a:xfrm>
            <a:off x="2482850" y="4033838"/>
            <a:ext cx="41148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2800">
                <a:solidFill>
                  <a:schemeClr val="accent2"/>
                </a:solidFill>
                <a:latin typeface="Arial" charset="0"/>
              </a:rPr>
              <a:t>Properties</a:t>
            </a:r>
            <a:endParaRPr lang="en-US" sz="2800">
              <a:solidFill>
                <a:srgbClr val="CC3300"/>
              </a:solidFill>
              <a:latin typeface="Arial" charset="0"/>
            </a:endParaRPr>
          </a:p>
        </p:txBody>
      </p:sp>
      <p:sp>
        <p:nvSpPr>
          <p:cNvPr id="7" name="Text Box 7"/>
          <p:cNvSpPr txBox="1">
            <a:spLocks noChangeArrowheads="1"/>
          </p:cNvSpPr>
          <p:nvPr/>
        </p:nvSpPr>
        <p:spPr bwMode="auto">
          <a:xfrm>
            <a:off x="1225550" y="1828800"/>
            <a:ext cx="6629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2800" dirty="0" err="1">
                <a:solidFill>
                  <a:schemeClr val="accent2"/>
                </a:solidFill>
                <a:latin typeface="Arial" charset="0"/>
              </a:rPr>
              <a:t>pmf</a:t>
            </a:r>
            <a:r>
              <a:rPr lang="en-US" sz="2800" dirty="0">
                <a:solidFill>
                  <a:schemeClr val="accent2"/>
                </a:solidFill>
                <a:latin typeface="Arial" charset="0"/>
              </a:rPr>
              <a:t> Expressed in a Table</a:t>
            </a:r>
          </a:p>
        </p:txBody>
      </p:sp>
    </p:spTree>
    <p:extLst>
      <p:ext uri="{BB962C8B-B14F-4D97-AF65-F5344CB8AC3E}">
        <p14:creationId xmlns:p14="http://schemas.microsoft.com/office/powerpoint/2010/main" val="22169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utoUpdateAnimBg="0"/>
      <p:bldP spid="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AC Units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19713"/>
            <a:ext cx="8229600" cy="1014413"/>
          </a:xfrm>
          <a:prstGeom prst="rect">
            <a:avLst/>
          </a:prstGeom>
          <a:solidFill>
            <a:schemeClr val="tx2"/>
          </a:solidFill>
          <a:ln w="9525">
            <a:solidFill>
              <a:schemeClr val="fo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5" name="Text Box 5"/>
          <p:cNvSpPr txBox="1">
            <a:spLocks noChangeArrowheads="1"/>
          </p:cNvSpPr>
          <p:nvPr/>
        </p:nvSpPr>
        <p:spPr bwMode="auto">
          <a:xfrm>
            <a:off x="2514600" y="1647487"/>
            <a:ext cx="41148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2800" dirty="0">
                <a:solidFill>
                  <a:schemeClr val="accent2"/>
                </a:solidFill>
                <a:latin typeface="Arial" charset="0"/>
              </a:rPr>
              <a:t>Weekly Air Conditioning Units Ordered</a:t>
            </a:r>
          </a:p>
        </p:txBody>
      </p:sp>
      <p:sp>
        <p:nvSpPr>
          <p:cNvPr id="6" name="Text Box 7"/>
          <p:cNvSpPr txBox="1">
            <a:spLocks noChangeArrowheads="1"/>
          </p:cNvSpPr>
          <p:nvPr/>
        </p:nvSpPr>
        <p:spPr bwMode="auto">
          <a:xfrm>
            <a:off x="457200" y="3644129"/>
            <a:ext cx="815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2800" dirty="0">
                <a:latin typeface="Arial" charset="0"/>
              </a:rPr>
              <a:t>Is this a valid probability model?</a:t>
            </a:r>
          </a:p>
        </p:txBody>
      </p:sp>
      <p:sp>
        <p:nvSpPr>
          <p:cNvPr id="7" name="Text Box 7"/>
          <p:cNvSpPr txBox="1">
            <a:spLocks noChangeArrowheads="1"/>
          </p:cNvSpPr>
          <p:nvPr/>
        </p:nvSpPr>
        <p:spPr bwMode="auto">
          <a:xfrm>
            <a:off x="468480" y="4502169"/>
            <a:ext cx="815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800" dirty="0">
                <a:latin typeface="Arial" charset="0"/>
              </a:rPr>
              <a:t>P(X &lt; 2) = ???</a:t>
            </a:r>
          </a:p>
        </p:txBody>
      </p:sp>
      <p:sp>
        <p:nvSpPr>
          <p:cNvPr id="9" name="Text Box 7"/>
          <p:cNvSpPr txBox="1">
            <a:spLocks noChangeArrowheads="1"/>
          </p:cNvSpPr>
          <p:nvPr/>
        </p:nvSpPr>
        <p:spPr bwMode="auto">
          <a:xfrm>
            <a:off x="462120" y="4954466"/>
            <a:ext cx="815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800" dirty="0">
                <a:latin typeface="Arial" charset="0"/>
              </a:rPr>
              <a:t>P(X ≤ 2) = ???</a:t>
            </a:r>
          </a:p>
        </p:txBody>
      </p:sp>
      <p:sp>
        <p:nvSpPr>
          <p:cNvPr id="10" name="Text Box 7"/>
          <p:cNvSpPr txBox="1">
            <a:spLocks noChangeArrowheads="1"/>
          </p:cNvSpPr>
          <p:nvPr/>
        </p:nvSpPr>
        <p:spPr bwMode="auto">
          <a:xfrm>
            <a:off x="462125" y="5836516"/>
            <a:ext cx="815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800" dirty="0">
                <a:latin typeface="Arial" charset="0"/>
              </a:rPr>
              <a:t>P(2 ≤ X ≤ 4) = ???</a:t>
            </a:r>
          </a:p>
        </p:txBody>
      </p:sp>
      <p:sp>
        <p:nvSpPr>
          <p:cNvPr id="11" name="Text Box 7"/>
          <p:cNvSpPr txBox="1">
            <a:spLocks noChangeArrowheads="1"/>
          </p:cNvSpPr>
          <p:nvPr/>
        </p:nvSpPr>
        <p:spPr bwMode="auto">
          <a:xfrm>
            <a:off x="450840" y="4096426"/>
            <a:ext cx="815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2800" dirty="0">
                <a:latin typeface="Arial" charset="0"/>
              </a:rPr>
              <a:t>Construct a probability histogram</a:t>
            </a:r>
          </a:p>
        </p:txBody>
      </p:sp>
      <p:sp>
        <p:nvSpPr>
          <p:cNvPr id="12" name="Text Box 7"/>
          <p:cNvSpPr txBox="1">
            <a:spLocks noChangeArrowheads="1"/>
          </p:cNvSpPr>
          <p:nvPr/>
        </p:nvSpPr>
        <p:spPr bwMode="auto">
          <a:xfrm>
            <a:off x="468480" y="5391743"/>
            <a:ext cx="815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800" dirty="0">
                <a:latin typeface="Arial" charset="0"/>
              </a:rPr>
              <a:t>P(X &gt; 2) = ???</a:t>
            </a:r>
          </a:p>
        </p:txBody>
      </p:sp>
    </p:spTree>
    <p:extLst>
      <p:ext uri="{BB962C8B-B14F-4D97-AF65-F5344CB8AC3E}">
        <p14:creationId xmlns:p14="http://schemas.microsoft.com/office/powerpoint/2010/main" val="248592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9" grpId="0" autoUpdateAnimBg="0"/>
      <p:bldP spid="10" grpId="0" autoUpdateAnimBg="0"/>
      <p:bldP spid="11" grpId="0" autoUpdateAnimBg="0"/>
      <p:bldP spid="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12" name="TextBox 11"/>
          <p:cNvSpPr txBox="1"/>
          <p:nvPr/>
        </p:nvSpPr>
        <p:spPr>
          <a:xfrm>
            <a:off x="900114" y="1775534"/>
            <a:ext cx="6346848" cy="4801314"/>
          </a:xfrm>
          <a:prstGeom prst="rect">
            <a:avLst/>
          </a:prstGeom>
          <a:noFill/>
        </p:spPr>
        <p:txBody>
          <a:bodyPr wrap="square" rtlCol="0">
            <a:spAutoFit/>
          </a:bodyPr>
          <a:lstStyle/>
          <a:p>
            <a:endParaRPr lang="en-US" dirty="0"/>
          </a:p>
          <a:p>
            <a:r>
              <a:rPr lang="en-US" dirty="0"/>
              <a:t>A person subscribes to two different weekly news magazines, each of which is supposed to arrive in Wednesday's mail. In actuality, each one may arrive on Wednesday, Thursday, Friday, or Saturday. Suppose the two arrive independently of one another, and for each one </a:t>
            </a:r>
            <a:r>
              <a:rPr lang="en-US" i="1" dirty="0"/>
              <a:t>P</a:t>
            </a:r>
            <a:r>
              <a:rPr lang="en-US" dirty="0"/>
              <a:t>(Wed.) = 0.25, </a:t>
            </a:r>
            <a:r>
              <a:rPr lang="en-US" i="1" dirty="0"/>
              <a:t>P</a:t>
            </a:r>
            <a:r>
              <a:rPr lang="en-US" dirty="0"/>
              <a:t>(Thurs.) = 0.35, </a:t>
            </a:r>
            <a:r>
              <a:rPr lang="en-US" i="1" dirty="0"/>
              <a:t>P</a:t>
            </a:r>
            <a:r>
              <a:rPr lang="en-US" dirty="0"/>
              <a:t>(Fri.) =</a:t>
            </a:r>
            <a:r>
              <a:rPr lang="en-US" i="1" dirty="0"/>
              <a:t>P</a:t>
            </a:r>
            <a:r>
              <a:rPr lang="en-US" dirty="0"/>
              <a:t>(Sat.) = 0.2.</a:t>
            </a:r>
          </a:p>
          <a:p>
            <a:r>
              <a:rPr lang="en-US" dirty="0"/>
              <a:t>Let Y = the number of days beyond Wednesday that it takes for both magazines to arrive. (so possible </a:t>
            </a:r>
            <a:r>
              <a:rPr lang="en-US" i="1" dirty="0"/>
              <a:t>Y</a:t>
            </a:r>
            <a:r>
              <a:rPr lang="en-US" dirty="0"/>
              <a:t> values are 0, 1, 2, or 3).</a:t>
            </a:r>
          </a:p>
          <a:p>
            <a:pPr marL="285750" indent="-285750">
              <a:buFont typeface="Arial" panose="020B0604020202020204" pitchFamily="34" charset="0"/>
              <a:buChar char="•"/>
            </a:pPr>
            <a:r>
              <a:rPr lang="en-US" dirty="0"/>
              <a:t>Find the </a:t>
            </a:r>
            <a:r>
              <a:rPr lang="en-US" dirty="0" err="1"/>
              <a:t>pmf</a:t>
            </a:r>
            <a:r>
              <a:rPr lang="en-US" dirty="0"/>
              <a:t> of </a:t>
            </a:r>
            <a:r>
              <a:rPr lang="en-US" i="1" dirty="0"/>
              <a:t>Y.</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6589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2415944" y="1855432"/>
            <a:ext cx="2679840" cy="2191055"/>
          </a:xfrm>
          <a:prstGeom prst="rect">
            <a:avLst/>
          </a:prstGeom>
        </p:spPr>
      </p:pic>
      <p:pic>
        <p:nvPicPr>
          <p:cNvPr id="5" name="Picture 4"/>
          <p:cNvPicPr>
            <a:picLocks noChangeAspect="1"/>
          </p:cNvPicPr>
          <p:nvPr/>
        </p:nvPicPr>
        <p:blipFill>
          <a:blip r:embed="rId3"/>
          <a:stretch>
            <a:fillRect/>
          </a:stretch>
        </p:blipFill>
        <p:spPr>
          <a:xfrm>
            <a:off x="602763" y="4155055"/>
            <a:ext cx="7375099" cy="1562164"/>
          </a:xfrm>
          <a:prstGeom prst="rect">
            <a:avLst/>
          </a:prstGeom>
        </p:spPr>
      </p:pic>
    </p:spTree>
    <p:extLst>
      <p:ext uri="{BB962C8B-B14F-4D97-AF65-F5344CB8AC3E}">
        <p14:creationId xmlns:p14="http://schemas.microsoft.com/office/powerpoint/2010/main" val="117339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517976" y="1797760"/>
            <a:ext cx="7345362" cy="1534639"/>
          </a:xfrm>
          <a:prstGeom prst="rect">
            <a:avLst/>
          </a:prstGeom>
        </p:spPr>
      </p:pic>
      <p:pic>
        <p:nvPicPr>
          <p:cNvPr id="5" name="Picture 4"/>
          <p:cNvPicPr>
            <a:picLocks noChangeAspect="1"/>
          </p:cNvPicPr>
          <p:nvPr/>
        </p:nvPicPr>
        <p:blipFill>
          <a:blip r:embed="rId3"/>
          <a:stretch>
            <a:fillRect/>
          </a:stretch>
        </p:blipFill>
        <p:spPr>
          <a:xfrm>
            <a:off x="517976" y="3819106"/>
            <a:ext cx="8151188" cy="1071234"/>
          </a:xfrm>
          <a:prstGeom prst="rect">
            <a:avLst/>
          </a:prstGeom>
        </p:spPr>
      </p:pic>
      <p:pic>
        <p:nvPicPr>
          <p:cNvPr id="6" name="Picture 5"/>
          <p:cNvPicPr>
            <a:picLocks noChangeAspect="1"/>
          </p:cNvPicPr>
          <p:nvPr/>
        </p:nvPicPr>
        <p:blipFill>
          <a:blip r:embed="rId4"/>
          <a:stretch>
            <a:fillRect/>
          </a:stretch>
        </p:blipFill>
        <p:spPr>
          <a:xfrm>
            <a:off x="337352" y="4985290"/>
            <a:ext cx="8105314" cy="1164413"/>
          </a:xfrm>
          <a:prstGeom prst="rect">
            <a:avLst/>
          </a:prstGeom>
        </p:spPr>
      </p:pic>
    </p:spTree>
    <p:extLst>
      <p:ext uri="{BB962C8B-B14F-4D97-AF65-F5344CB8AC3E}">
        <p14:creationId xmlns:p14="http://schemas.microsoft.com/office/powerpoint/2010/main" val="352617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212</TotalTime>
  <Words>570</Words>
  <Application>Microsoft Office PowerPoint</Application>
  <PresentationFormat>On-screen Show (4:3)</PresentationFormat>
  <Paragraphs>85</Paragraphs>
  <Slides>23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ＭＳ Ｐゴシック</vt:lpstr>
      <vt:lpstr>Arial</vt:lpstr>
      <vt:lpstr>Brush Script MT</vt:lpstr>
      <vt:lpstr>Calibri</vt:lpstr>
      <vt:lpstr>Calisto MT</vt:lpstr>
      <vt:lpstr>Symbol</vt:lpstr>
      <vt:lpstr>Times New Roman</vt:lpstr>
      <vt:lpstr>Capital</vt:lpstr>
      <vt:lpstr>Equation</vt:lpstr>
      <vt:lpstr>Probability Distributions  for Discrete Random Variables</vt:lpstr>
      <vt:lpstr>Discrete Random Variables</vt:lpstr>
      <vt:lpstr>Probability Distributions</vt:lpstr>
      <vt:lpstr>Probability Mass Functions</vt:lpstr>
      <vt:lpstr>Discrete Probability Table</vt:lpstr>
      <vt:lpstr>Example: AC Units</vt:lpstr>
      <vt:lpstr>Example</vt:lpstr>
      <vt:lpstr>Example</vt:lpstr>
      <vt:lpstr>Example</vt:lpstr>
      <vt:lpstr>Example</vt:lpstr>
      <vt:lpstr>Example: Flipping a Coin</vt:lpstr>
      <vt:lpstr>Computing Probabilities using the pmf</vt:lpstr>
      <vt:lpstr>Parameter of a pmf</vt:lpstr>
      <vt:lpstr>Example</vt:lpstr>
      <vt:lpstr>Example</vt:lpstr>
      <vt:lpstr>Example: Coin Flipping</vt:lpstr>
      <vt:lpstr>The Cumulative Distribution Function</vt:lpstr>
      <vt:lpstr>Example</vt:lpstr>
      <vt:lpstr>Example</vt:lpstr>
      <vt:lpstr>Example</vt:lpstr>
      <vt:lpstr>Example: AC Units</vt:lpstr>
      <vt:lpstr>Proposition</vt:lpstr>
      <vt:lpstr>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Leif Ellingson</dc:creator>
  <cp:lastModifiedBy>Ahanda, B</cp:lastModifiedBy>
  <cp:revision>28</cp:revision>
  <dcterms:created xsi:type="dcterms:W3CDTF">2011-08-20T04:31:37Z</dcterms:created>
  <dcterms:modified xsi:type="dcterms:W3CDTF">2016-10-17T20:52:07Z</dcterms:modified>
</cp:coreProperties>
</file>