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63" r:id="rId11"/>
    <p:sldId id="264" r:id="rId12"/>
    <p:sldId id="265" r:id="rId13"/>
    <p:sldId id="266" r:id="rId14"/>
    <p:sldId id="271" r:id="rId15"/>
    <p:sldId id="272" r:id="rId16"/>
    <p:sldId id="273" r:id="rId17"/>
    <p:sldId id="274" r:id="rId18"/>
    <p:sldId id="267" r:id="rId19"/>
    <p:sldId id="275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B8CD0-E75A-FE47-984B-760058ABD2D9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9FD30-851C-3744-B148-B29383815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4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(20*2000+50*1000+100*500+830*0)/1000 = $140</a:t>
            </a:r>
          </a:p>
          <a:p>
            <a:endParaRPr lang="en-US" dirty="0"/>
          </a:p>
          <a:p>
            <a:r>
              <a:rPr lang="en-US" dirty="0"/>
              <a:t>=</a:t>
            </a:r>
            <a:r>
              <a:rPr lang="en-US" baseline="0" dirty="0"/>
              <a:t> 2000*(20/1000) + 1000*(50/1000) + 500*(100/1000) +0*(830/1000)</a:t>
            </a:r>
          </a:p>
          <a:p>
            <a:endParaRPr lang="en-US" baseline="0" dirty="0"/>
          </a:p>
          <a:p>
            <a:r>
              <a:rPr lang="en-US" baseline="0" dirty="0"/>
              <a:t>Amount * relative frequency </a:t>
            </a:r>
            <a:r>
              <a:rPr lang="en-US" baseline="0" dirty="0">
                <a:sym typeface="Wingdings"/>
              </a:rPr>
              <a:t> x*P(X=x)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9FD30-851C-3744-B148-B29383815D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through the full process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9FD30-851C-3744-B148-B29383815D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3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sigma = </a:t>
            </a:r>
            <a:r>
              <a:rPr lang="en-US" baseline="0" dirty="0" err="1"/>
              <a:t>sqrt</a:t>
            </a:r>
            <a:r>
              <a:rPr lang="en-US" baseline="0" dirty="0"/>
              <a:t>(V(X)) is the standard deviation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9FD30-851C-3744-B148-B29383815D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66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Recall: E(X) = 2.55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9FD30-851C-3744-B148-B29383815D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0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8095-C9BE-E945-A9C2-C0155F8FD1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6E84-EBAF-464A-9E24-1B65DD2047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8095-C9BE-E945-A9C2-C0155F8FD1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6E84-EBAF-464A-9E24-1B65DD2047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D8095-C9BE-E945-A9C2-C0155F8FD1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6E84-EBAF-464A-9E24-1B65DD2047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D8095-C9BE-E945-A9C2-C0155F8FD1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6E84-EBAF-464A-9E24-1B65DD204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D8095-C9BE-E945-A9C2-C0155F8FD1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6E84-EBAF-464A-9E24-1B65DD204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8095-C9BE-E945-A9C2-C0155F8FD1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6E84-EBAF-464A-9E24-1B65DD2047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8095-C9BE-E945-A9C2-C0155F8FD1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6E84-EBAF-464A-9E24-1B65DD2047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8095-C9BE-E945-A9C2-C0155F8FD1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6E84-EBAF-464A-9E24-1B65DD2047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8095-C9BE-E945-A9C2-C0155F8FD1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6E84-EBAF-464A-9E24-1B65DD2047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D8095-C9BE-E945-A9C2-C0155F8FD1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CE6E84-EBAF-464A-9E24-1B65DD2047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8095-C9BE-E945-A9C2-C0155F8FD1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6E84-EBAF-464A-9E24-1B65DD2047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8095-C9BE-E945-A9C2-C0155F8FD1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6E84-EBAF-464A-9E24-1B65DD2047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8095-C9BE-E945-A9C2-C0155F8FD1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6E84-EBAF-464A-9E24-1B65DD2047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8095-C9BE-E945-A9C2-C0155F8FD1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6E84-EBAF-464A-9E24-1B65DD2047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8095-C9BE-E945-A9C2-C0155F8FD1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6E84-EBAF-464A-9E24-1B65DD2047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8095-C9BE-E945-A9C2-C0155F8FD1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6E84-EBAF-464A-9E24-1B65DD2047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CD8095-C9BE-E945-A9C2-C0155F8FD1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BCE6E84-EBAF-464A-9E24-1B65DD2047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Expected Values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 3342</a:t>
            </a:r>
          </a:p>
          <a:p>
            <a:r>
              <a:rPr lang="en-US" dirty="0"/>
              <a:t>Section 3.3</a:t>
            </a:r>
          </a:p>
        </p:txBody>
      </p:sp>
    </p:spTree>
    <p:extLst>
      <p:ext uri="{BB962C8B-B14F-4D97-AF65-F5344CB8AC3E}">
        <p14:creationId xmlns:p14="http://schemas.microsoft.com/office/powerpoint/2010/main" val="44403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Particular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numbers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916875"/>
              </p:ext>
            </p:extLst>
          </p:nvPr>
        </p:nvGraphicFramePr>
        <p:xfrm>
          <a:off x="1250456" y="4077478"/>
          <a:ext cx="6633547" cy="914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3" imgW="1473200" imgH="203200" progId="Equation.3">
                  <p:embed/>
                </p:oleObj>
              </mc:Choice>
              <mc:Fallback>
                <p:oleObj name="Equation" r:id="rId3" imgW="147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0456" y="4077478"/>
                        <a:ext cx="6633547" cy="914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714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of X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267169"/>
          </a:xfrm>
        </p:spPr>
        <p:txBody>
          <a:bodyPr/>
          <a:lstStyle/>
          <a:p>
            <a:r>
              <a:rPr lang="en-US" dirty="0"/>
              <a:t>X is a discrete RV with a set of possible values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dirty="0" err="1"/>
              <a:t>pmf</a:t>
            </a:r>
            <a:r>
              <a:rPr lang="en-US" dirty="0"/>
              <a:t> p(x), and expected value μ.</a:t>
            </a:r>
          </a:p>
          <a:p>
            <a:r>
              <a:rPr lang="en-US" dirty="0"/>
              <a:t>The </a:t>
            </a:r>
            <a:r>
              <a:rPr lang="en-US" b="1" dirty="0"/>
              <a:t>variance </a:t>
            </a:r>
            <a:r>
              <a:rPr lang="en-US" dirty="0"/>
              <a:t>of X is denoted by V(X) or σ</a:t>
            </a:r>
            <a:r>
              <a:rPr lang="en-US" baseline="30000" dirty="0"/>
              <a:t>2</a:t>
            </a:r>
            <a:r>
              <a:rPr lang="en-US" dirty="0"/>
              <a:t> is given by: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Also called the </a:t>
            </a:r>
            <a:r>
              <a:rPr lang="en-US" b="1" dirty="0"/>
              <a:t>population variance</a:t>
            </a:r>
            <a:r>
              <a:rPr lang="en-US" dirty="0"/>
              <a:t>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090642"/>
              </p:ext>
            </p:extLst>
          </p:nvPr>
        </p:nvGraphicFramePr>
        <p:xfrm>
          <a:off x="123825" y="4322584"/>
          <a:ext cx="890905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4" imgW="2997200" imgH="368300" progId="Equation.3">
                  <p:embed/>
                </p:oleObj>
              </mc:Choice>
              <mc:Fallback>
                <p:oleObj name="Equation" r:id="rId4" imgW="29972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825" y="4322584"/>
                        <a:ext cx="8909050" cy="1093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6741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2 Coin Tosses</a:t>
            </a:r>
          </a:p>
        </p:txBody>
      </p:sp>
      <p:grpSp>
        <p:nvGrpSpPr>
          <p:cNvPr id="25" name="Group 26"/>
          <p:cNvGrpSpPr>
            <a:grpSpLocks/>
          </p:cNvGrpSpPr>
          <p:nvPr/>
        </p:nvGrpSpPr>
        <p:grpSpPr bwMode="auto">
          <a:xfrm>
            <a:off x="-440362" y="3255522"/>
            <a:ext cx="4957763" cy="1366838"/>
            <a:chOff x="1201" y="814"/>
            <a:chExt cx="3123" cy="861"/>
          </a:xfrm>
        </p:grpSpPr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1478" y="1646"/>
              <a:ext cx="25" cy="29"/>
            </a:xfrm>
            <a:custGeom>
              <a:avLst/>
              <a:gdLst>
                <a:gd name="T0" fmla="*/ 1 w 25"/>
                <a:gd name="T1" fmla="*/ 28 h 29"/>
                <a:gd name="T2" fmla="*/ 1 w 25"/>
                <a:gd name="T3" fmla="*/ 26 h 29"/>
                <a:gd name="T4" fmla="*/ 3 w 25"/>
                <a:gd name="T5" fmla="*/ 26 h 29"/>
                <a:gd name="T6" fmla="*/ 4 w 25"/>
                <a:gd name="T7" fmla="*/ 25 h 29"/>
                <a:gd name="T8" fmla="*/ 4 w 25"/>
                <a:gd name="T9" fmla="*/ 23 h 29"/>
                <a:gd name="T10" fmla="*/ 3 w 25"/>
                <a:gd name="T11" fmla="*/ 3 h 29"/>
                <a:gd name="T12" fmla="*/ 2 w 25"/>
                <a:gd name="T13" fmla="*/ 2 h 29"/>
                <a:gd name="T14" fmla="*/ 0 w 25"/>
                <a:gd name="T15" fmla="*/ 2 h 29"/>
                <a:gd name="T16" fmla="*/ 21 w 25"/>
                <a:gd name="T17" fmla="*/ 0 h 29"/>
                <a:gd name="T18" fmla="*/ 20 w 25"/>
                <a:gd name="T19" fmla="*/ 6 h 29"/>
                <a:gd name="T20" fmla="*/ 20 w 25"/>
                <a:gd name="T21" fmla="*/ 4 h 29"/>
                <a:gd name="T22" fmla="*/ 19 w 25"/>
                <a:gd name="T23" fmla="*/ 2 h 29"/>
                <a:gd name="T24" fmla="*/ 17 w 25"/>
                <a:gd name="T25" fmla="*/ 2 h 29"/>
                <a:gd name="T26" fmla="*/ 15 w 25"/>
                <a:gd name="T27" fmla="*/ 2 h 29"/>
                <a:gd name="T28" fmla="*/ 9 w 25"/>
                <a:gd name="T29" fmla="*/ 2 h 29"/>
                <a:gd name="T30" fmla="*/ 8 w 25"/>
                <a:gd name="T31" fmla="*/ 12 h 29"/>
                <a:gd name="T32" fmla="*/ 15 w 25"/>
                <a:gd name="T33" fmla="*/ 12 h 29"/>
                <a:gd name="T34" fmla="*/ 17 w 25"/>
                <a:gd name="T35" fmla="*/ 12 h 29"/>
                <a:gd name="T36" fmla="*/ 18 w 25"/>
                <a:gd name="T37" fmla="*/ 10 h 29"/>
                <a:gd name="T38" fmla="*/ 18 w 25"/>
                <a:gd name="T39" fmla="*/ 8 h 29"/>
                <a:gd name="T40" fmla="*/ 18 w 25"/>
                <a:gd name="T41" fmla="*/ 18 h 29"/>
                <a:gd name="T42" fmla="*/ 18 w 25"/>
                <a:gd name="T43" fmla="*/ 16 h 29"/>
                <a:gd name="T44" fmla="*/ 17 w 25"/>
                <a:gd name="T45" fmla="*/ 15 h 29"/>
                <a:gd name="T46" fmla="*/ 16 w 25"/>
                <a:gd name="T47" fmla="*/ 14 h 29"/>
                <a:gd name="T48" fmla="*/ 14 w 25"/>
                <a:gd name="T49" fmla="*/ 14 h 29"/>
                <a:gd name="T50" fmla="*/ 8 w 25"/>
                <a:gd name="T51" fmla="*/ 25 h 29"/>
                <a:gd name="T52" fmla="*/ 10 w 25"/>
                <a:gd name="T53" fmla="*/ 26 h 29"/>
                <a:gd name="T54" fmla="*/ 14 w 25"/>
                <a:gd name="T55" fmla="*/ 26 h 29"/>
                <a:gd name="T56" fmla="*/ 16 w 25"/>
                <a:gd name="T57" fmla="*/ 26 h 29"/>
                <a:gd name="T58" fmla="*/ 18 w 25"/>
                <a:gd name="T59" fmla="*/ 25 h 29"/>
                <a:gd name="T60" fmla="*/ 20 w 25"/>
                <a:gd name="T61" fmla="*/ 24 h 29"/>
                <a:gd name="T62" fmla="*/ 21 w 25"/>
                <a:gd name="T63" fmla="*/ 23 h 29"/>
                <a:gd name="T64" fmla="*/ 22 w 25"/>
                <a:gd name="T65" fmla="*/ 22 h 29"/>
                <a:gd name="T66" fmla="*/ 22 w 25"/>
                <a:gd name="T67" fmla="*/ 20 h 29"/>
                <a:gd name="T68" fmla="*/ 22 w 25"/>
                <a:gd name="T6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29">
                  <a:moveTo>
                    <a:pt x="22" y="27"/>
                  </a:moveTo>
                  <a:lnTo>
                    <a:pt x="1" y="28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2" y="26"/>
                  </a:lnTo>
                  <a:lnTo>
                    <a:pt x="3" y="26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21" y="0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8" y="12"/>
                  </a:lnTo>
                  <a:lnTo>
                    <a:pt x="14" y="12"/>
                  </a:lnTo>
                  <a:lnTo>
                    <a:pt x="15" y="12"/>
                  </a:lnTo>
                  <a:lnTo>
                    <a:pt x="16" y="12"/>
                  </a:lnTo>
                  <a:lnTo>
                    <a:pt x="17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9" y="18"/>
                  </a:lnTo>
                  <a:lnTo>
                    <a:pt x="18" y="18"/>
                  </a:lnTo>
                  <a:lnTo>
                    <a:pt x="18" y="17"/>
                  </a:lnTo>
                  <a:lnTo>
                    <a:pt x="18" y="16"/>
                  </a:lnTo>
                  <a:lnTo>
                    <a:pt x="18" y="15"/>
                  </a:lnTo>
                  <a:lnTo>
                    <a:pt x="17" y="15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5" y="14"/>
                  </a:lnTo>
                  <a:lnTo>
                    <a:pt x="14" y="14"/>
                  </a:lnTo>
                  <a:lnTo>
                    <a:pt x="8" y="14"/>
                  </a:lnTo>
                  <a:lnTo>
                    <a:pt x="8" y="25"/>
                  </a:lnTo>
                  <a:lnTo>
                    <a:pt x="9" y="26"/>
                  </a:lnTo>
                  <a:lnTo>
                    <a:pt x="10" y="26"/>
                  </a:lnTo>
                  <a:lnTo>
                    <a:pt x="11" y="26"/>
                  </a:lnTo>
                  <a:lnTo>
                    <a:pt x="14" y="26"/>
                  </a:lnTo>
                  <a:lnTo>
                    <a:pt x="15" y="26"/>
                  </a:lnTo>
                  <a:lnTo>
                    <a:pt x="16" y="26"/>
                  </a:lnTo>
                  <a:lnTo>
                    <a:pt x="17" y="25"/>
                  </a:lnTo>
                  <a:lnTo>
                    <a:pt x="18" y="25"/>
                  </a:lnTo>
                  <a:lnTo>
                    <a:pt x="19" y="24"/>
                  </a:lnTo>
                  <a:lnTo>
                    <a:pt x="20" y="24"/>
                  </a:lnTo>
                  <a:lnTo>
                    <a:pt x="20" y="23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2" y="22"/>
                  </a:lnTo>
                  <a:lnTo>
                    <a:pt x="22" y="21"/>
                  </a:lnTo>
                  <a:lnTo>
                    <a:pt x="22" y="20"/>
                  </a:lnTo>
                  <a:lnTo>
                    <a:pt x="24" y="20"/>
                  </a:lnTo>
                  <a:lnTo>
                    <a:pt x="22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503" y="814"/>
              <a:ext cx="2821" cy="8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2134" y="864"/>
              <a:ext cx="411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r" eaLnBrk="1" hangingPunct="1"/>
              <a:r>
                <a:rPr lang="en-US" sz="3600" dirty="0">
                  <a:solidFill>
                    <a:srgbClr val="000000"/>
                  </a:solidFill>
                  <a:latin typeface="Times New Roman" charset="0"/>
                </a:rPr>
                <a:t>x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877" y="862"/>
              <a:ext cx="14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3600">
                  <a:solidFill>
                    <a:srgbClr val="000000"/>
                  </a:solidFill>
                  <a:latin typeface="Times New Roman" charset="0"/>
                </a:rPr>
                <a:t>0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440" y="862"/>
              <a:ext cx="14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36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4004" y="862"/>
              <a:ext cx="14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36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1201" y="1276"/>
              <a:ext cx="134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3600" dirty="0">
                  <a:solidFill>
                    <a:srgbClr val="000000"/>
                  </a:solidFill>
                  <a:latin typeface="Times New Roman" charset="0"/>
                </a:rPr>
                <a:t>x-μ</a:t>
              </a:r>
              <a:endParaRPr lang="en-US" dirty="0">
                <a:latin typeface="Arial" charset="0"/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2765" y="1258"/>
              <a:ext cx="24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3600" dirty="0">
                  <a:solidFill>
                    <a:srgbClr val="000000"/>
                  </a:solidFill>
                  <a:latin typeface="Times New Roman" charset="0"/>
                </a:rPr>
                <a:t>-1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3328" y="1258"/>
              <a:ext cx="14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3600" dirty="0">
                  <a:solidFill>
                    <a:srgbClr val="000000"/>
                  </a:solidFill>
                  <a:latin typeface="Times New Roman" charset="0"/>
                </a:rPr>
                <a:t>0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3892" y="1258"/>
              <a:ext cx="14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3600" dirty="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578" y="818"/>
              <a:ext cx="1" cy="8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2578" y="818"/>
              <a:ext cx="7" cy="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1503" y="1208"/>
              <a:ext cx="282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39064" y="4674822"/>
            <a:ext cx="4478336" cy="52322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000000"/>
                </a:solidFill>
                <a:latin typeface="Arial" charset="0"/>
              </a:rPr>
              <a:t>Recall E(X)= 1</a:t>
            </a: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0" y="2416589"/>
            <a:ext cx="914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3000" dirty="0">
                <a:latin typeface="Times New Roman" charset="0"/>
              </a:rPr>
              <a:t>Let X = # of tails in 2 tosses.  What is V(X)?</a:t>
            </a:r>
          </a:p>
        </p:txBody>
      </p:sp>
      <p:grpSp>
        <p:nvGrpSpPr>
          <p:cNvPr id="68" name="Group 26"/>
          <p:cNvGrpSpPr>
            <a:grpSpLocks/>
          </p:cNvGrpSpPr>
          <p:nvPr/>
        </p:nvGrpSpPr>
        <p:grpSpPr bwMode="auto">
          <a:xfrm>
            <a:off x="4181318" y="3273163"/>
            <a:ext cx="4957763" cy="1366838"/>
            <a:chOff x="1201" y="814"/>
            <a:chExt cx="3123" cy="861"/>
          </a:xfrm>
        </p:grpSpPr>
        <p:sp>
          <p:nvSpPr>
            <p:cNvPr id="69" name="Freeform 27"/>
            <p:cNvSpPr>
              <a:spLocks/>
            </p:cNvSpPr>
            <p:nvPr/>
          </p:nvSpPr>
          <p:spPr bwMode="auto">
            <a:xfrm>
              <a:off x="1478" y="1646"/>
              <a:ext cx="25" cy="29"/>
            </a:xfrm>
            <a:custGeom>
              <a:avLst/>
              <a:gdLst>
                <a:gd name="T0" fmla="*/ 1 w 25"/>
                <a:gd name="T1" fmla="*/ 28 h 29"/>
                <a:gd name="T2" fmla="*/ 1 w 25"/>
                <a:gd name="T3" fmla="*/ 26 h 29"/>
                <a:gd name="T4" fmla="*/ 3 w 25"/>
                <a:gd name="T5" fmla="*/ 26 h 29"/>
                <a:gd name="T6" fmla="*/ 4 w 25"/>
                <a:gd name="T7" fmla="*/ 25 h 29"/>
                <a:gd name="T8" fmla="*/ 4 w 25"/>
                <a:gd name="T9" fmla="*/ 23 h 29"/>
                <a:gd name="T10" fmla="*/ 3 w 25"/>
                <a:gd name="T11" fmla="*/ 3 h 29"/>
                <a:gd name="T12" fmla="*/ 2 w 25"/>
                <a:gd name="T13" fmla="*/ 2 h 29"/>
                <a:gd name="T14" fmla="*/ 0 w 25"/>
                <a:gd name="T15" fmla="*/ 2 h 29"/>
                <a:gd name="T16" fmla="*/ 21 w 25"/>
                <a:gd name="T17" fmla="*/ 0 h 29"/>
                <a:gd name="T18" fmla="*/ 20 w 25"/>
                <a:gd name="T19" fmla="*/ 6 h 29"/>
                <a:gd name="T20" fmla="*/ 20 w 25"/>
                <a:gd name="T21" fmla="*/ 4 h 29"/>
                <a:gd name="T22" fmla="*/ 19 w 25"/>
                <a:gd name="T23" fmla="*/ 2 h 29"/>
                <a:gd name="T24" fmla="*/ 17 w 25"/>
                <a:gd name="T25" fmla="*/ 2 h 29"/>
                <a:gd name="T26" fmla="*/ 15 w 25"/>
                <a:gd name="T27" fmla="*/ 2 h 29"/>
                <a:gd name="T28" fmla="*/ 9 w 25"/>
                <a:gd name="T29" fmla="*/ 2 h 29"/>
                <a:gd name="T30" fmla="*/ 8 w 25"/>
                <a:gd name="T31" fmla="*/ 12 h 29"/>
                <a:gd name="T32" fmla="*/ 15 w 25"/>
                <a:gd name="T33" fmla="*/ 12 h 29"/>
                <a:gd name="T34" fmla="*/ 17 w 25"/>
                <a:gd name="T35" fmla="*/ 12 h 29"/>
                <a:gd name="T36" fmla="*/ 18 w 25"/>
                <a:gd name="T37" fmla="*/ 10 h 29"/>
                <a:gd name="T38" fmla="*/ 18 w 25"/>
                <a:gd name="T39" fmla="*/ 8 h 29"/>
                <a:gd name="T40" fmla="*/ 18 w 25"/>
                <a:gd name="T41" fmla="*/ 18 h 29"/>
                <a:gd name="T42" fmla="*/ 18 w 25"/>
                <a:gd name="T43" fmla="*/ 16 h 29"/>
                <a:gd name="T44" fmla="*/ 17 w 25"/>
                <a:gd name="T45" fmla="*/ 15 h 29"/>
                <a:gd name="T46" fmla="*/ 16 w 25"/>
                <a:gd name="T47" fmla="*/ 14 h 29"/>
                <a:gd name="T48" fmla="*/ 14 w 25"/>
                <a:gd name="T49" fmla="*/ 14 h 29"/>
                <a:gd name="T50" fmla="*/ 8 w 25"/>
                <a:gd name="T51" fmla="*/ 25 h 29"/>
                <a:gd name="T52" fmla="*/ 10 w 25"/>
                <a:gd name="T53" fmla="*/ 26 h 29"/>
                <a:gd name="T54" fmla="*/ 14 w 25"/>
                <a:gd name="T55" fmla="*/ 26 h 29"/>
                <a:gd name="T56" fmla="*/ 16 w 25"/>
                <a:gd name="T57" fmla="*/ 26 h 29"/>
                <a:gd name="T58" fmla="*/ 18 w 25"/>
                <a:gd name="T59" fmla="*/ 25 h 29"/>
                <a:gd name="T60" fmla="*/ 20 w 25"/>
                <a:gd name="T61" fmla="*/ 24 h 29"/>
                <a:gd name="T62" fmla="*/ 21 w 25"/>
                <a:gd name="T63" fmla="*/ 23 h 29"/>
                <a:gd name="T64" fmla="*/ 22 w 25"/>
                <a:gd name="T65" fmla="*/ 22 h 29"/>
                <a:gd name="T66" fmla="*/ 22 w 25"/>
                <a:gd name="T67" fmla="*/ 20 h 29"/>
                <a:gd name="T68" fmla="*/ 22 w 25"/>
                <a:gd name="T6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29">
                  <a:moveTo>
                    <a:pt x="22" y="27"/>
                  </a:moveTo>
                  <a:lnTo>
                    <a:pt x="1" y="28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2" y="26"/>
                  </a:lnTo>
                  <a:lnTo>
                    <a:pt x="3" y="26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21" y="0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8" y="12"/>
                  </a:lnTo>
                  <a:lnTo>
                    <a:pt x="14" y="12"/>
                  </a:lnTo>
                  <a:lnTo>
                    <a:pt x="15" y="12"/>
                  </a:lnTo>
                  <a:lnTo>
                    <a:pt x="16" y="12"/>
                  </a:lnTo>
                  <a:lnTo>
                    <a:pt x="17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9" y="18"/>
                  </a:lnTo>
                  <a:lnTo>
                    <a:pt x="18" y="18"/>
                  </a:lnTo>
                  <a:lnTo>
                    <a:pt x="18" y="17"/>
                  </a:lnTo>
                  <a:lnTo>
                    <a:pt x="18" y="16"/>
                  </a:lnTo>
                  <a:lnTo>
                    <a:pt x="18" y="15"/>
                  </a:lnTo>
                  <a:lnTo>
                    <a:pt x="17" y="15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5" y="14"/>
                  </a:lnTo>
                  <a:lnTo>
                    <a:pt x="14" y="14"/>
                  </a:lnTo>
                  <a:lnTo>
                    <a:pt x="8" y="14"/>
                  </a:lnTo>
                  <a:lnTo>
                    <a:pt x="8" y="25"/>
                  </a:lnTo>
                  <a:lnTo>
                    <a:pt x="9" y="26"/>
                  </a:lnTo>
                  <a:lnTo>
                    <a:pt x="10" y="26"/>
                  </a:lnTo>
                  <a:lnTo>
                    <a:pt x="11" y="26"/>
                  </a:lnTo>
                  <a:lnTo>
                    <a:pt x="14" y="26"/>
                  </a:lnTo>
                  <a:lnTo>
                    <a:pt x="15" y="26"/>
                  </a:lnTo>
                  <a:lnTo>
                    <a:pt x="16" y="26"/>
                  </a:lnTo>
                  <a:lnTo>
                    <a:pt x="17" y="25"/>
                  </a:lnTo>
                  <a:lnTo>
                    <a:pt x="18" y="25"/>
                  </a:lnTo>
                  <a:lnTo>
                    <a:pt x="19" y="24"/>
                  </a:lnTo>
                  <a:lnTo>
                    <a:pt x="20" y="24"/>
                  </a:lnTo>
                  <a:lnTo>
                    <a:pt x="20" y="23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2" y="22"/>
                  </a:lnTo>
                  <a:lnTo>
                    <a:pt x="22" y="21"/>
                  </a:lnTo>
                  <a:lnTo>
                    <a:pt x="22" y="20"/>
                  </a:lnTo>
                  <a:lnTo>
                    <a:pt x="24" y="20"/>
                  </a:lnTo>
                  <a:lnTo>
                    <a:pt x="22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503" y="814"/>
              <a:ext cx="2821" cy="8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503" y="864"/>
              <a:ext cx="104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r" eaLnBrk="1" hangingPunct="1"/>
              <a:r>
                <a:rPr lang="en-US" sz="3600" dirty="0">
                  <a:solidFill>
                    <a:srgbClr val="000000"/>
                  </a:solidFill>
                  <a:latin typeface="Times New Roman" charset="0"/>
                </a:rPr>
                <a:t>(x-μ)</a:t>
              </a:r>
              <a:r>
                <a:rPr lang="en-US" sz="3600" baseline="30000" dirty="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2877" y="862"/>
              <a:ext cx="14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3600" dirty="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73" name="Rectangle 31"/>
            <p:cNvSpPr>
              <a:spLocks noChangeArrowheads="1"/>
            </p:cNvSpPr>
            <p:nvPr/>
          </p:nvSpPr>
          <p:spPr bwMode="auto">
            <a:xfrm>
              <a:off x="3440" y="862"/>
              <a:ext cx="14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3600" dirty="0">
                  <a:solidFill>
                    <a:srgbClr val="000000"/>
                  </a:solidFill>
                  <a:latin typeface="Times New Roman" charset="0"/>
                </a:rPr>
                <a:t>0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74" name="Rectangle 32"/>
            <p:cNvSpPr>
              <a:spLocks noChangeArrowheads="1"/>
            </p:cNvSpPr>
            <p:nvPr/>
          </p:nvSpPr>
          <p:spPr bwMode="auto">
            <a:xfrm>
              <a:off x="4004" y="862"/>
              <a:ext cx="14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3600" dirty="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75" name="Rectangle 33"/>
            <p:cNvSpPr>
              <a:spLocks noChangeArrowheads="1"/>
            </p:cNvSpPr>
            <p:nvPr/>
          </p:nvSpPr>
          <p:spPr bwMode="auto">
            <a:xfrm>
              <a:off x="1201" y="1276"/>
              <a:ext cx="134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r" eaLnBrk="1" hangingPunct="1"/>
              <a:r>
                <a:rPr lang="en-US" sz="3600" dirty="0">
                  <a:solidFill>
                    <a:srgbClr val="000000"/>
                  </a:solidFill>
                  <a:latin typeface="Times New Roman" charset="0"/>
                </a:rPr>
                <a:t>P(X=x)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76" name="Rectangle 34"/>
            <p:cNvSpPr>
              <a:spLocks noChangeArrowheads="1"/>
            </p:cNvSpPr>
            <p:nvPr/>
          </p:nvSpPr>
          <p:spPr bwMode="auto">
            <a:xfrm>
              <a:off x="2765" y="1258"/>
              <a:ext cx="36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3600">
                  <a:solidFill>
                    <a:srgbClr val="000000"/>
                  </a:solidFill>
                  <a:latin typeface="Times New Roman" charset="0"/>
                </a:rPr>
                <a:t>1/4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77" name="Rectangle 35"/>
            <p:cNvSpPr>
              <a:spLocks noChangeArrowheads="1"/>
            </p:cNvSpPr>
            <p:nvPr/>
          </p:nvSpPr>
          <p:spPr bwMode="auto">
            <a:xfrm>
              <a:off x="3328" y="1258"/>
              <a:ext cx="36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3600">
                  <a:solidFill>
                    <a:srgbClr val="000000"/>
                  </a:solidFill>
                  <a:latin typeface="Times New Roman" charset="0"/>
                </a:rPr>
                <a:t>1/2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78" name="Rectangle 36"/>
            <p:cNvSpPr>
              <a:spLocks noChangeArrowheads="1"/>
            </p:cNvSpPr>
            <p:nvPr/>
          </p:nvSpPr>
          <p:spPr bwMode="auto">
            <a:xfrm>
              <a:off x="3892" y="1258"/>
              <a:ext cx="36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3600">
                  <a:solidFill>
                    <a:srgbClr val="000000"/>
                  </a:solidFill>
                  <a:latin typeface="Times New Roman" charset="0"/>
                </a:rPr>
                <a:t>1/4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79" name="Line 37"/>
            <p:cNvSpPr>
              <a:spLocks noChangeShapeType="1"/>
            </p:cNvSpPr>
            <p:nvPr/>
          </p:nvSpPr>
          <p:spPr bwMode="auto">
            <a:xfrm>
              <a:off x="2578" y="818"/>
              <a:ext cx="1" cy="8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Rectangle 38"/>
            <p:cNvSpPr>
              <a:spLocks noChangeArrowheads="1"/>
            </p:cNvSpPr>
            <p:nvPr/>
          </p:nvSpPr>
          <p:spPr bwMode="auto">
            <a:xfrm>
              <a:off x="2578" y="818"/>
              <a:ext cx="7" cy="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39"/>
            <p:cNvSpPr>
              <a:spLocks noChangeShapeType="1"/>
            </p:cNvSpPr>
            <p:nvPr/>
          </p:nvSpPr>
          <p:spPr bwMode="auto">
            <a:xfrm>
              <a:off x="1503" y="1208"/>
              <a:ext cx="282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" name="Group 40"/>
          <p:cNvGrpSpPr>
            <a:grpSpLocks/>
          </p:cNvGrpSpPr>
          <p:nvPr/>
        </p:nvGrpSpPr>
        <p:grpSpPr bwMode="auto">
          <a:xfrm>
            <a:off x="4621055" y="4644763"/>
            <a:ext cx="4518025" cy="685800"/>
            <a:chOff x="1906" y="1680"/>
            <a:chExt cx="2846" cy="432"/>
          </a:xfrm>
        </p:grpSpPr>
        <p:sp>
          <p:nvSpPr>
            <p:cNvPr id="83" name="Rectangle 41"/>
            <p:cNvSpPr>
              <a:spLocks noChangeArrowheads="1"/>
            </p:cNvSpPr>
            <p:nvPr/>
          </p:nvSpPr>
          <p:spPr bwMode="auto">
            <a:xfrm>
              <a:off x="1906" y="1680"/>
              <a:ext cx="2846" cy="43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Rectangle 42"/>
            <p:cNvSpPr>
              <a:spLocks noChangeArrowheads="1"/>
            </p:cNvSpPr>
            <p:nvPr/>
          </p:nvSpPr>
          <p:spPr bwMode="auto">
            <a:xfrm>
              <a:off x="3193" y="1728"/>
              <a:ext cx="48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eaLnBrk="1" hangingPunct="1"/>
              <a:r>
                <a:rPr lang="en-US" sz="3600" dirty="0">
                  <a:solidFill>
                    <a:srgbClr val="000000"/>
                  </a:solidFill>
                  <a:latin typeface="Times New Roman" charset="0"/>
                </a:rPr>
                <a:t>1/4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85" name="Rectangle 43"/>
            <p:cNvSpPr>
              <a:spLocks noChangeArrowheads="1"/>
            </p:cNvSpPr>
            <p:nvPr/>
          </p:nvSpPr>
          <p:spPr bwMode="auto">
            <a:xfrm>
              <a:off x="3868" y="1728"/>
              <a:ext cx="26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eaLnBrk="1" hangingPunct="1"/>
              <a:r>
                <a:rPr lang="en-US" sz="3600" dirty="0">
                  <a:solidFill>
                    <a:srgbClr val="000000"/>
                  </a:solidFill>
                  <a:latin typeface="Times New Roman" charset="0"/>
                </a:rPr>
                <a:t>0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86" name="Rectangle 44"/>
            <p:cNvSpPr>
              <a:spLocks noChangeArrowheads="1"/>
            </p:cNvSpPr>
            <p:nvPr/>
          </p:nvSpPr>
          <p:spPr bwMode="auto">
            <a:xfrm>
              <a:off x="4320" y="1728"/>
              <a:ext cx="37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3600" dirty="0">
                  <a:solidFill>
                    <a:srgbClr val="000000"/>
                  </a:solidFill>
                  <a:latin typeface="Times New Roman" charset="0"/>
                </a:rPr>
                <a:t>1/4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87" name="Text Box 45"/>
            <p:cNvSpPr txBox="1">
              <a:spLocks noChangeArrowheads="1"/>
            </p:cNvSpPr>
            <p:nvPr/>
          </p:nvSpPr>
          <p:spPr bwMode="auto">
            <a:xfrm>
              <a:off x="1931" y="1694"/>
              <a:ext cx="1093" cy="40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3600" dirty="0">
                  <a:latin typeface="Times New Roman" charset="0"/>
                </a:rPr>
                <a:t>Product</a:t>
              </a:r>
            </a:p>
          </p:txBody>
        </p:sp>
      </p:grpSp>
      <p:sp>
        <p:nvSpPr>
          <p:cNvPr id="88" name="Text Box 46"/>
          <p:cNvSpPr txBox="1">
            <a:spLocks noChangeArrowheads="1"/>
          </p:cNvSpPr>
          <p:nvPr/>
        </p:nvSpPr>
        <p:spPr bwMode="auto">
          <a:xfrm>
            <a:off x="4660744" y="5635363"/>
            <a:ext cx="4478336" cy="51911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000000"/>
                </a:solidFill>
                <a:latin typeface="Arial" charset="0"/>
              </a:rPr>
              <a:t>V(X)= 1/4+0+1/4=1/2</a:t>
            </a:r>
          </a:p>
        </p:txBody>
      </p:sp>
    </p:spTree>
    <p:extLst>
      <p:ext uri="{BB962C8B-B14F-4D97-AF65-F5344CB8AC3E}">
        <p14:creationId xmlns:p14="http://schemas.microsoft.com/office/powerpoint/2010/main" val="417000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 autoUpdateAnimBg="0"/>
      <p:bldP spid="8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Alternative Formula for V(X)</a:t>
            </a:r>
            <a:br>
              <a:rPr lang="en-US" sz="4000" dirty="0"/>
            </a:br>
            <a:r>
              <a:rPr lang="en-US" sz="4000" dirty="0"/>
              <a:t>(computing or shortcut formula)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formula serves as an alternative to the definition for V(X)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031517"/>
              </p:ext>
            </p:extLst>
          </p:nvPr>
        </p:nvGraphicFramePr>
        <p:xfrm>
          <a:off x="349250" y="4189413"/>
          <a:ext cx="845661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2844720" imgH="457200" progId="Equation.3">
                  <p:embed/>
                </p:oleObj>
              </mc:Choice>
              <mc:Fallback>
                <p:oleObj name="Equation" r:id="rId3" imgW="284472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250" y="4189413"/>
                        <a:ext cx="8456613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6316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2560451"/>
            <a:ext cx="7506070" cy="13757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0416" y="2591759"/>
            <a:ext cx="1260629" cy="275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7" y="4226577"/>
            <a:ext cx="5450887" cy="408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16" y="4690415"/>
            <a:ext cx="7989902" cy="642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67" y="5369437"/>
            <a:ext cx="4141433" cy="112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2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589" y="2653230"/>
            <a:ext cx="6610936" cy="906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50" y="3797300"/>
            <a:ext cx="5552201" cy="50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89" y="4201624"/>
            <a:ext cx="3130889" cy="395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350" y="4691256"/>
            <a:ext cx="6489578" cy="153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8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01" y="2592279"/>
            <a:ext cx="5861323" cy="10693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84" y="3914874"/>
            <a:ext cx="5516691" cy="114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(Bernoulli random variable)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900063"/>
            <a:ext cx="7662863" cy="8944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2900063"/>
            <a:ext cx="1389355" cy="215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28" y="3794503"/>
            <a:ext cx="3045705" cy="4033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29" y="4197809"/>
            <a:ext cx="3738164" cy="4628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30" y="4688944"/>
            <a:ext cx="3667141" cy="4636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628" y="5206425"/>
            <a:ext cx="3218155" cy="52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25353"/>
            <a:ext cx="8229600" cy="1014413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/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514600" y="2353127"/>
            <a:ext cx="4114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  <a:latin typeface="Arial" charset="0"/>
              </a:rPr>
              <a:t>Weekly Air Conditioning Units Ordered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0" y="4614384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Calculate the standard deviation of X.</a:t>
            </a:r>
          </a:p>
        </p:txBody>
      </p:sp>
    </p:spTree>
    <p:extLst>
      <p:ext uri="{BB962C8B-B14F-4D97-AF65-F5344CB8AC3E}">
        <p14:creationId xmlns:p14="http://schemas.microsoft.com/office/powerpoint/2010/main" val="416720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of a function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133817"/>
            <a:ext cx="8242148" cy="13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4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Car Insurance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small car insurance company had 1000 customers in a given year.</a:t>
            </a:r>
          </a:p>
          <a:p>
            <a:r>
              <a:rPr lang="en-US" dirty="0"/>
              <a:t>20 customers filed a claim of $2000.</a:t>
            </a:r>
          </a:p>
          <a:p>
            <a:r>
              <a:rPr lang="en-US" dirty="0"/>
              <a:t>50 customers filed a claim of $1000.</a:t>
            </a:r>
          </a:p>
          <a:p>
            <a:r>
              <a:rPr lang="en-US" dirty="0"/>
              <a:t>100 customers filed a claim of $500.</a:t>
            </a:r>
          </a:p>
          <a:p>
            <a:r>
              <a:rPr lang="en-US" dirty="0"/>
              <a:t>The rest filed no claims.</a:t>
            </a:r>
          </a:p>
          <a:p>
            <a:r>
              <a:rPr lang="en-US" dirty="0"/>
              <a:t>What was the average claim filed for this population for that year?</a:t>
            </a:r>
          </a:p>
        </p:txBody>
      </p:sp>
    </p:spTree>
    <p:extLst>
      <p:ext uri="{BB962C8B-B14F-4D97-AF65-F5344CB8AC3E}">
        <p14:creationId xmlns:p14="http://schemas.microsoft.com/office/powerpoint/2010/main" val="3333505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numbers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,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471832"/>
              </p:ext>
            </p:extLst>
          </p:nvPr>
        </p:nvGraphicFramePr>
        <p:xfrm>
          <a:off x="477706" y="3288181"/>
          <a:ext cx="8209094" cy="3278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3" imgW="2514600" imgH="1003300" progId="Equation.3">
                  <p:embed/>
                </p:oleObj>
              </mc:Choice>
              <mc:Fallback>
                <p:oleObj name="Equation" r:id="rId3" imgW="2514600" imgH="1003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7706" y="3288181"/>
                        <a:ext cx="8209094" cy="3278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479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is a discrete RV with a set of possible values </a:t>
            </a:r>
            <a:r>
              <a:rPr lang="en-US" i="1" dirty="0"/>
              <a:t>D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 err="1"/>
              <a:t>pmf</a:t>
            </a:r>
            <a:r>
              <a:rPr lang="en-US" dirty="0"/>
              <a:t> p(x).</a:t>
            </a:r>
          </a:p>
          <a:p>
            <a:r>
              <a:rPr lang="en-US" dirty="0"/>
              <a:t>The </a:t>
            </a:r>
            <a:r>
              <a:rPr lang="en-US" b="1" dirty="0"/>
              <a:t>expected value</a:t>
            </a:r>
            <a:r>
              <a:rPr lang="en-US" dirty="0"/>
              <a:t> denoted by E(X), </a:t>
            </a:r>
            <a:r>
              <a:rPr lang="en-US" dirty="0" err="1"/>
              <a:t>μ</a:t>
            </a:r>
            <a:r>
              <a:rPr lang="en-US" baseline="-25000" dirty="0" err="1"/>
              <a:t>X</a:t>
            </a:r>
            <a:r>
              <a:rPr lang="en-US" dirty="0"/>
              <a:t>, or μ is given by: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called the </a:t>
            </a:r>
            <a:r>
              <a:rPr lang="en-US" b="1" dirty="0"/>
              <a:t>population mean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90928"/>
              </p:ext>
            </p:extLst>
          </p:nvPr>
        </p:nvGraphicFramePr>
        <p:xfrm>
          <a:off x="2406963" y="4339724"/>
          <a:ext cx="4341746" cy="109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3" imgW="1460500" imgH="368300" progId="Equation.3">
                  <p:embed/>
                </p:oleObj>
              </mc:Choice>
              <mc:Fallback>
                <p:oleObj name="Equation" r:id="rId3" imgW="14605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6963" y="4339724"/>
                        <a:ext cx="4341746" cy="109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960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2 Coin Tosses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416589"/>
            <a:ext cx="914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3000" dirty="0">
                <a:latin typeface="Times New Roman" charset="0"/>
              </a:rPr>
              <a:t>Let X = # of tails in 2 tosses.  What is E(X)?</a:t>
            </a: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224318" y="3109932"/>
            <a:ext cx="58737" cy="44450"/>
          </a:xfrm>
          <a:custGeom>
            <a:avLst/>
            <a:gdLst>
              <a:gd name="T0" fmla="*/ 9 w 37"/>
              <a:gd name="T1" fmla="*/ 1 h 28"/>
              <a:gd name="T2" fmla="*/ 9 w 37"/>
              <a:gd name="T3" fmla="*/ 2 h 28"/>
              <a:gd name="T4" fmla="*/ 8 w 37"/>
              <a:gd name="T5" fmla="*/ 2 h 28"/>
              <a:gd name="T6" fmla="*/ 8 w 37"/>
              <a:gd name="T7" fmla="*/ 3 h 28"/>
              <a:gd name="T8" fmla="*/ 8 w 37"/>
              <a:gd name="T9" fmla="*/ 4 h 28"/>
              <a:gd name="T10" fmla="*/ 8 w 37"/>
              <a:gd name="T11" fmla="*/ 5 h 28"/>
              <a:gd name="T12" fmla="*/ 9 w 37"/>
              <a:gd name="T13" fmla="*/ 5 h 28"/>
              <a:gd name="T14" fmla="*/ 9 w 37"/>
              <a:gd name="T15" fmla="*/ 6 h 28"/>
              <a:gd name="T16" fmla="*/ 24 w 37"/>
              <a:gd name="T17" fmla="*/ 20 h 28"/>
              <a:gd name="T18" fmla="*/ 25 w 37"/>
              <a:gd name="T19" fmla="*/ 20 h 28"/>
              <a:gd name="T20" fmla="*/ 26 w 37"/>
              <a:gd name="T21" fmla="*/ 20 h 28"/>
              <a:gd name="T22" fmla="*/ 27 w 37"/>
              <a:gd name="T23" fmla="*/ 20 h 28"/>
              <a:gd name="T24" fmla="*/ 27 w 37"/>
              <a:gd name="T25" fmla="*/ 19 h 28"/>
              <a:gd name="T26" fmla="*/ 28 w 37"/>
              <a:gd name="T27" fmla="*/ 19 h 28"/>
              <a:gd name="T28" fmla="*/ 28 w 37"/>
              <a:gd name="T29" fmla="*/ 18 h 28"/>
              <a:gd name="T30" fmla="*/ 29 w 37"/>
              <a:gd name="T31" fmla="*/ 17 h 28"/>
              <a:gd name="T32" fmla="*/ 30 w 37"/>
              <a:gd name="T33" fmla="*/ 16 h 28"/>
              <a:gd name="T34" fmla="*/ 31 w 37"/>
              <a:gd name="T35" fmla="*/ 15 h 28"/>
              <a:gd name="T36" fmla="*/ 32 w 37"/>
              <a:gd name="T37" fmla="*/ 15 h 28"/>
              <a:gd name="T38" fmla="*/ 32 w 37"/>
              <a:gd name="T39" fmla="*/ 14 h 28"/>
              <a:gd name="T40" fmla="*/ 32 w 37"/>
              <a:gd name="T41" fmla="*/ 13 h 28"/>
              <a:gd name="T42" fmla="*/ 33 w 37"/>
              <a:gd name="T43" fmla="*/ 12 h 28"/>
              <a:gd name="T44" fmla="*/ 33 w 37"/>
              <a:gd name="T45" fmla="*/ 11 h 28"/>
              <a:gd name="T46" fmla="*/ 33 w 37"/>
              <a:gd name="T47" fmla="*/ 10 h 28"/>
              <a:gd name="T48" fmla="*/ 33 w 37"/>
              <a:gd name="T49" fmla="*/ 9 h 28"/>
              <a:gd name="T50" fmla="*/ 33 w 37"/>
              <a:gd name="T51" fmla="*/ 8 h 28"/>
              <a:gd name="T52" fmla="*/ 32 w 37"/>
              <a:gd name="T53" fmla="*/ 7 h 28"/>
              <a:gd name="T54" fmla="*/ 32 w 37"/>
              <a:gd name="T55" fmla="*/ 6 h 28"/>
              <a:gd name="T56" fmla="*/ 33 w 37"/>
              <a:gd name="T57" fmla="*/ 6 h 28"/>
              <a:gd name="T58" fmla="*/ 36 w 37"/>
              <a:gd name="T59" fmla="*/ 11 h 28"/>
              <a:gd name="T60" fmla="*/ 21 w 37"/>
              <a:gd name="T61" fmla="*/ 27 h 28"/>
              <a:gd name="T62" fmla="*/ 20 w 37"/>
              <a:gd name="T63" fmla="*/ 27 h 28"/>
              <a:gd name="T64" fmla="*/ 21 w 37"/>
              <a:gd name="T65" fmla="*/ 26 h 28"/>
              <a:gd name="T66" fmla="*/ 21 w 37"/>
              <a:gd name="T67" fmla="*/ 25 h 28"/>
              <a:gd name="T68" fmla="*/ 21 w 37"/>
              <a:gd name="T69" fmla="*/ 24 h 28"/>
              <a:gd name="T70" fmla="*/ 21 w 37"/>
              <a:gd name="T71" fmla="*/ 23 h 28"/>
              <a:gd name="T72" fmla="*/ 21 w 37"/>
              <a:gd name="T73" fmla="*/ 22 h 28"/>
              <a:gd name="T74" fmla="*/ 20 w 37"/>
              <a:gd name="T75" fmla="*/ 22 h 28"/>
              <a:gd name="T76" fmla="*/ 7 w 37"/>
              <a:gd name="T77" fmla="*/ 9 h 28"/>
              <a:gd name="T78" fmla="*/ 6 w 37"/>
              <a:gd name="T79" fmla="*/ 9 h 28"/>
              <a:gd name="T80" fmla="*/ 6 w 37"/>
              <a:gd name="T81" fmla="*/ 8 h 28"/>
              <a:gd name="T82" fmla="*/ 5 w 37"/>
              <a:gd name="T83" fmla="*/ 8 h 28"/>
              <a:gd name="T84" fmla="*/ 4 w 37"/>
              <a:gd name="T85" fmla="*/ 7 h 28"/>
              <a:gd name="T86" fmla="*/ 3 w 37"/>
              <a:gd name="T87" fmla="*/ 7 h 28"/>
              <a:gd name="T88" fmla="*/ 3 w 37"/>
              <a:gd name="T89" fmla="*/ 8 h 28"/>
              <a:gd name="T90" fmla="*/ 2 w 37"/>
              <a:gd name="T91" fmla="*/ 8 h 28"/>
              <a:gd name="T92" fmla="*/ 1 w 37"/>
              <a:gd name="T93" fmla="*/ 9 h 28"/>
              <a:gd name="T94" fmla="*/ 0 w 37"/>
              <a:gd name="T95" fmla="*/ 9 h 28"/>
              <a:gd name="T96" fmla="*/ 9 w 37"/>
              <a:gd name="T97" fmla="*/ 0 h 28"/>
              <a:gd name="T98" fmla="*/ 9 w 37"/>
              <a:gd name="T99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28">
                <a:moveTo>
                  <a:pt x="9" y="1"/>
                </a:moveTo>
                <a:lnTo>
                  <a:pt x="9" y="2"/>
                </a:lnTo>
                <a:lnTo>
                  <a:pt x="8" y="2"/>
                </a:lnTo>
                <a:lnTo>
                  <a:pt x="8" y="3"/>
                </a:lnTo>
                <a:lnTo>
                  <a:pt x="8" y="4"/>
                </a:lnTo>
                <a:lnTo>
                  <a:pt x="8" y="5"/>
                </a:lnTo>
                <a:lnTo>
                  <a:pt x="9" y="5"/>
                </a:lnTo>
                <a:lnTo>
                  <a:pt x="9" y="6"/>
                </a:lnTo>
                <a:lnTo>
                  <a:pt x="24" y="20"/>
                </a:lnTo>
                <a:lnTo>
                  <a:pt x="25" y="20"/>
                </a:lnTo>
                <a:lnTo>
                  <a:pt x="26" y="20"/>
                </a:lnTo>
                <a:lnTo>
                  <a:pt x="27" y="20"/>
                </a:lnTo>
                <a:lnTo>
                  <a:pt x="27" y="19"/>
                </a:lnTo>
                <a:lnTo>
                  <a:pt x="28" y="19"/>
                </a:lnTo>
                <a:lnTo>
                  <a:pt x="28" y="18"/>
                </a:lnTo>
                <a:lnTo>
                  <a:pt x="29" y="17"/>
                </a:lnTo>
                <a:lnTo>
                  <a:pt x="30" y="16"/>
                </a:lnTo>
                <a:lnTo>
                  <a:pt x="31" y="15"/>
                </a:lnTo>
                <a:lnTo>
                  <a:pt x="32" y="15"/>
                </a:lnTo>
                <a:lnTo>
                  <a:pt x="32" y="14"/>
                </a:lnTo>
                <a:lnTo>
                  <a:pt x="32" y="13"/>
                </a:lnTo>
                <a:lnTo>
                  <a:pt x="33" y="12"/>
                </a:lnTo>
                <a:lnTo>
                  <a:pt x="33" y="11"/>
                </a:lnTo>
                <a:lnTo>
                  <a:pt x="33" y="10"/>
                </a:lnTo>
                <a:lnTo>
                  <a:pt x="33" y="9"/>
                </a:lnTo>
                <a:lnTo>
                  <a:pt x="33" y="8"/>
                </a:lnTo>
                <a:lnTo>
                  <a:pt x="32" y="7"/>
                </a:lnTo>
                <a:lnTo>
                  <a:pt x="32" y="6"/>
                </a:lnTo>
                <a:lnTo>
                  <a:pt x="33" y="6"/>
                </a:lnTo>
                <a:lnTo>
                  <a:pt x="36" y="11"/>
                </a:lnTo>
                <a:lnTo>
                  <a:pt x="21" y="27"/>
                </a:lnTo>
                <a:lnTo>
                  <a:pt x="20" y="27"/>
                </a:lnTo>
                <a:lnTo>
                  <a:pt x="21" y="26"/>
                </a:lnTo>
                <a:lnTo>
                  <a:pt x="21" y="25"/>
                </a:lnTo>
                <a:lnTo>
                  <a:pt x="21" y="24"/>
                </a:lnTo>
                <a:lnTo>
                  <a:pt x="21" y="23"/>
                </a:lnTo>
                <a:lnTo>
                  <a:pt x="21" y="22"/>
                </a:lnTo>
                <a:lnTo>
                  <a:pt x="20" y="22"/>
                </a:lnTo>
                <a:lnTo>
                  <a:pt x="7" y="9"/>
                </a:lnTo>
                <a:lnTo>
                  <a:pt x="6" y="9"/>
                </a:lnTo>
                <a:lnTo>
                  <a:pt x="6" y="8"/>
                </a:lnTo>
                <a:lnTo>
                  <a:pt x="5" y="8"/>
                </a:lnTo>
                <a:lnTo>
                  <a:pt x="4" y="7"/>
                </a:lnTo>
                <a:lnTo>
                  <a:pt x="3" y="7"/>
                </a:lnTo>
                <a:lnTo>
                  <a:pt x="3" y="8"/>
                </a:lnTo>
                <a:lnTo>
                  <a:pt x="2" y="8"/>
                </a:lnTo>
                <a:lnTo>
                  <a:pt x="1" y="9"/>
                </a:lnTo>
                <a:lnTo>
                  <a:pt x="0" y="9"/>
                </a:lnTo>
                <a:lnTo>
                  <a:pt x="9" y="0"/>
                </a:lnTo>
                <a:lnTo>
                  <a:pt x="9" y="1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640243" y="3046432"/>
            <a:ext cx="49212" cy="53975"/>
          </a:xfrm>
          <a:custGeom>
            <a:avLst/>
            <a:gdLst>
              <a:gd name="T0" fmla="*/ 11 w 31"/>
              <a:gd name="T1" fmla="*/ 33 h 34"/>
              <a:gd name="T2" fmla="*/ 0 w 31"/>
              <a:gd name="T3" fmla="*/ 26 h 34"/>
              <a:gd name="T4" fmla="*/ 1 w 31"/>
              <a:gd name="T5" fmla="*/ 25 h 34"/>
              <a:gd name="T6" fmla="*/ 2 w 31"/>
              <a:gd name="T7" fmla="*/ 26 h 34"/>
              <a:gd name="T8" fmla="*/ 3 w 31"/>
              <a:gd name="T9" fmla="*/ 26 h 34"/>
              <a:gd name="T10" fmla="*/ 3 w 31"/>
              <a:gd name="T11" fmla="*/ 27 h 34"/>
              <a:gd name="T12" fmla="*/ 4 w 31"/>
              <a:gd name="T13" fmla="*/ 27 h 34"/>
              <a:gd name="T14" fmla="*/ 5 w 31"/>
              <a:gd name="T15" fmla="*/ 27 h 34"/>
              <a:gd name="T16" fmla="*/ 5 w 31"/>
              <a:gd name="T17" fmla="*/ 26 h 34"/>
              <a:gd name="T18" fmla="*/ 6 w 31"/>
              <a:gd name="T19" fmla="*/ 26 h 34"/>
              <a:gd name="T20" fmla="*/ 6 w 31"/>
              <a:gd name="T21" fmla="*/ 25 h 34"/>
              <a:gd name="T22" fmla="*/ 7 w 31"/>
              <a:gd name="T23" fmla="*/ 25 h 34"/>
              <a:gd name="T24" fmla="*/ 18 w 31"/>
              <a:gd name="T25" fmla="*/ 7 h 34"/>
              <a:gd name="T26" fmla="*/ 16 w 31"/>
              <a:gd name="T27" fmla="*/ 6 h 34"/>
              <a:gd name="T28" fmla="*/ 15 w 31"/>
              <a:gd name="T29" fmla="*/ 5 h 34"/>
              <a:gd name="T30" fmla="*/ 14 w 31"/>
              <a:gd name="T31" fmla="*/ 5 h 34"/>
              <a:gd name="T32" fmla="*/ 13 w 31"/>
              <a:gd name="T33" fmla="*/ 4 h 34"/>
              <a:gd name="T34" fmla="*/ 12 w 31"/>
              <a:gd name="T35" fmla="*/ 4 h 34"/>
              <a:gd name="T36" fmla="*/ 11 w 31"/>
              <a:gd name="T37" fmla="*/ 4 h 34"/>
              <a:gd name="T38" fmla="*/ 10 w 31"/>
              <a:gd name="T39" fmla="*/ 4 h 34"/>
              <a:gd name="T40" fmla="*/ 9 w 31"/>
              <a:gd name="T41" fmla="*/ 4 h 34"/>
              <a:gd name="T42" fmla="*/ 8 w 31"/>
              <a:gd name="T43" fmla="*/ 5 h 34"/>
              <a:gd name="T44" fmla="*/ 8 w 31"/>
              <a:gd name="T45" fmla="*/ 6 h 34"/>
              <a:gd name="T46" fmla="*/ 7 w 31"/>
              <a:gd name="T47" fmla="*/ 6 h 34"/>
              <a:gd name="T48" fmla="*/ 10 w 31"/>
              <a:gd name="T49" fmla="*/ 0 h 34"/>
              <a:gd name="T50" fmla="*/ 30 w 31"/>
              <a:gd name="T51" fmla="*/ 14 h 34"/>
              <a:gd name="T52" fmla="*/ 27 w 31"/>
              <a:gd name="T53" fmla="*/ 19 h 34"/>
              <a:gd name="T54" fmla="*/ 25 w 31"/>
              <a:gd name="T55" fmla="*/ 19 h 34"/>
              <a:gd name="T56" fmla="*/ 26 w 31"/>
              <a:gd name="T57" fmla="*/ 18 h 34"/>
              <a:gd name="T58" fmla="*/ 26 w 31"/>
              <a:gd name="T59" fmla="*/ 17 h 34"/>
              <a:gd name="T60" fmla="*/ 27 w 31"/>
              <a:gd name="T61" fmla="*/ 16 h 34"/>
              <a:gd name="T62" fmla="*/ 27 w 31"/>
              <a:gd name="T63" fmla="*/ 15 h 34"/>
              <a:gd name="T64" fmla="*/ 27 w 31"/>
              <a:gd name="T65" fmla="*/ 14 h 34"/>
              <a:gd name="T66" fmla="*/ 26 w 31"/>
              <a:gd name="T67" fmla="*/ 13 h 34"/>
              <a:gd name="T68" fmla="*/ 25 w 31"/>
              <a:gd name="T69" fmla="*/ 12 h 34"/>
              <a:gd name="T70" fmla="*/ 24 w 31"/>
              <a:gd name="T71" fmla="*/ 11 h 34"/>
              <a:gd name="T72" fmla="*/ 23 w 31"/>
              <a:gd name="T73" fmla="*/ 11 h 34"/>
              <a:gd name="T74" fmla="*/ 23 w 31"/>
              <a:gd name="T75" fmla="*/ 10 h 34"/>
              <a:gd name="T76" fmla="*/ 21 w 31"/>
              <a:gd name="T77" fmla="*/ 9 h 34"/>
              <a:gd name="T78" fmla="*/ 9 w 31"/>
              <a:gd name="T79" fmla="*/ 27 h 34"/>
              <a:gd name="T80" fmla="*/ 9 w 31"/>
              <a:gd name="T81" fmla="*/ 28 h 34"/>
              <a:gd name="T82" fmla="*/ 8 w 31"/>
              <a:gd name="T83" fmla="*/ 28 h 34"/>
              <a:gd name="T84" fmla="*/ 8 w 31"/>
              <a:gd name="T85" fmla="*/ 29 h 34"/>
              <a:gd name="T86" fmla="*/ 8 w 31"/>
              <a:gd name="T87" fmla="*/ 30 h 34"/>
              <a:gd name="T88" fmla="*/ 9 w 31"/>
              <a:gd name="T89" fmla="*/ 30 h 34"/>
              <a:gd name="T90" fmla="*/ 9 w 31"/>
              <a:gd name="T91" fmla="*/ 31 h 34"/>
              <a:gd name="T92" fmla="*/ 10 w 31"/>
              <a:gd name="T93" fmla="*/ 31 h 34"/>
              <a:gd name="T94" fmla="*/ 10 w 31"/>
              <a:gd name="T95" fmla="*/ 32 h 34"/>
              <a:gd name="T96" fmla="*/ 11 w 31"/>
              <a:gd name="T97" fmla="*/ 32 h 34"/>
              <a:gd name="T98" fmla="*/ 11 w 31"/>
              <a:gd name="T9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1" h="34">
                <a:moveTo>
                  <a:pt x="11" y="33"/>
                </a:moveTo>
                <a:lnTo>
                  <a:pt x="0" y="26"/>
                </a:lnTo>
                <a:lnTo>
                  <a:pt x="1" y="25"/>
                </a:lnTo>
                <a:lnTo>
                  <a:pt x="2" y="26"/>
                </a:lnTo>
                <a:lnTo>
                  <a:pt x="3" y="26"/>
                </a:lnTo>
                <a:lnTo>
                  <a:pt x="3" y="27"/>
                </a:lnTo>
                <a:lnTo>
                  <a:pt x="4" y="27"/>
                </a:lnTo>
                <a:lnTo>
                  <a:pt x="5" y="27"/>
                </a:lnTo>
                <a:lnTo>
                  <a:pt x="5" y="26"/>
                </a:lnTo>
                <a:lnTo>
                  <a:pt x="6" y="26"/>
                </a:lnTo>
                <a:lnTo>
                  <a:pt x="6" y="25"/>
                </a:lnTo>
                <a:lnTo>
                  <a:pt x="7" y="25"/>
                </a:lnTo>
                <a:lnTo>
                  <a:pt x="18" y="7"/>
                </a:lnTo>
                <a:lnTo>
                  <a:pt x="16" y="6"/>
                </a:lnTo>
                <a:lnTo>
                  <a:pt x="15" y="5"/>
                </a:lnTo>
                <a:lnTo>
                  <a:pt x="14" y="5"/>
                </a:lnTo>
                <a:lnTo>
                  <a:pt x="13" y="4"/>
                </a:lnTo>
                <a:lnTo>
                  <a:pt x="12" y="4"/>
                </a:lnTo>
                <a:lnTo>
                  <a:pt x="11" y="4"/>
                </a:lnTo>
                <a:lnTo>
                  <a:pt x="10" y="4"/>
                </a:lnTo>
                <a:lnTo>
                  <a:pt x="9" y="4"/>
                </a:lnTo>
                <a:lnTo>
                  <a:pt x="8" y="5"/>
                </a:lnTo>
                <a:lnTo>
                  <a:pt x="8" y="6"/>
                </a:lnTo>
                <a:lnTo>
                  <a:pt x="7" y="6"/>
                </a:lnTo>
                <a:lnTo>
                  <a:pt x="10" y="0"/>
                </a:lnTo>
                <a:lnTo>
                  <a:pt x="30" y="14"/>
                </a:lnTo>
                <a:lnTo>
                  <a:pt x="27" y="19"/>
                </a:lnTo>
                <a:lnTo>
                  <a:pt x="25" y="19"/>
                </a:lnTo>
                <a:lnTo>
                  <a:pt x="26" y="18"/>
                </a:lnTo>
                <a:lnTo>
                  <a:pt x="26" y="17"/>
                </a:lnTo>
                <a:lnTo>
                  <a:pt x="27" y="16"/>
                </a:lnTo>
                <a:lnTo>
                  <a:pt x="27" y="15"/>
                </a:lnTo>
                <a:lnTo>
                  <a:pt x="27" y="14"/>
                </a:lnTo>
                <a:lnTo>
                  <a:pt x="26" y="13"/>
                </a:lnTo>
                <a:lnTo>
                  <a:pt x="25" y="12"/>
                </a:lnTo>
                <a:lnTo>
                  <a:pt x="24" y="11"/>
                </a:lnTo>
                <a:lnTo>
                  <a:pt x="23" y="11"/>
                </a:lnTo>
                <a:lnTo>
                  <a:pt x="23" y="10"/>
                </a:lnTo>
                <a:lnTo>
                  <a:pt x="21" y="9"/>
                </a:lnTo>
                <a:lnTo>
                  <a:pt x="9" y="27"/>
                </a:lnTo>
                <a:lnTo>
                  <a:pt x="9" y="28"/>
                </a:lnTo>
                <a:lnTo>
                  <a:pt x="8" y="28"/>
                </a:lnTo>
                <a:lnTo>
                  <a:pt x="8" y="29"/>
                </a:lnTo>
                <a:lnTo>
                  <a:pt x="8" y="30"/>
                </a:lnTo>
                <a:lnTo>
                  <a:pt x="9" y="30"/>
                </a:lnTo>
                <a:lnTo>
                  <a:pt x="9" y="31"/>
                </a:lnTo>
                <a:lnTo>
                  <a:pt x="10" y="31"/>
                </a:lnTo>
                <a:lnTo>
                  <a:pt x="10" y="32"/>
                </a:lnTo>
                <a:lnTo>
                  <a:pt x="11" y="32"/>
                </a:lnTo>
                <a:lnTo>
                  <a:pt x="11" y="33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1462443" y="3282969"/>
            <a:ext cx="12700" cy="50800"/>
          </a:xfrm>
          <a:custGeom>
            <a:avLst/>
            <a:gdLst>
              <a:gd name="T0" fmla="*/ 5 w 8"/>
              <a:gd name="T1" fmla="*/ 30 h 32"/>
              <a:gd name="T2" fmla="*/ 3 w 8"/>
              <a:gd name="T3" fmla="*/ 31 h 32"/>
              <a:gd name="T4" fmla="*/ 2 w 8"/>
              <a:gd name="T5" fmla="*/ 30 h 32"/>
              <a:gd name="T6" fmla="*/ 2 w 8"/>
              <a:gd name="T7" fmla="*/ 28 h 32"/>
              <a:gd name="T8" fmla="*/ 2 w 8"/>
              <a:gd name="T9" fmla="*/ 28 h 32"/>
              <a:gd name="T10" fmla="*/ 3 w 8"/>
              <a:gd name="T11" fmla="*/ 29 h 32"/>
              <a:gd name="T12" fmla="*/ 5 w 8"/>
              <a:gd name="T13" fmla="*/ 29 h 32"/>
              <a:gd name="T14" fmla="*/ 6 w 8"/>
              <a:gd name="T15" fmla="*/ 27 h 32"/>
              <a:gd name="T16" fmla="*/ 4 w 8"/>
              <a:gd name="T17" fmla="*/ 27 h 32"/>
              <a:gd name="T18" fmla="*/ 2 w 8"/>
              <a:gd name="T19" fmla="*/ 25 h 32"/>
              <a:gd name="T20" fmla="*/ 2 w 8"/>
              <a:gd name="T21" fmla="*/ 23 h 32"/>
              <a:gd name="T22" fmla="*/ 3 w 8"/>
              <a:gd name="T23" fmla="*/ 24 h 32"/>
              <a:gd name="T24" fmla="*/ 4 w 8"/>
              <a:gd name="T25" fmla="*/ 25 h 32"/>
              <a:gd name="T26" fmla="*/ 5 w 8"/>
              <a:gd name="T27" fmla="*/ 24 h 32"/>
              <a:gd name="T28" fmla="*/ 6 w 8"/>
              <a:gd name="T29" fmla="*/ 23 h 32"/>
              <a:gd name="T30" fmla="*/ 4 w 8"/>
              <a:gd name="T31" fmla="*/ 23 h 32"/>
              <a:gd name="T32" fmla="*/ 3 w 8"/>
              <a:gd name="T33" fmla="*/ 22 h 32"/>
              <a:gd name="T34" fmla="*/ 3 w 8"/>
              <a:gd name="T35" fmla="*/ 20 h 32"/>
              <a:gd name="T36" fmla="*/ 2 w 8"/>
              <a:gd name="T37" fmla="*/ 18 h 32"/>
              <a:gd name="T38" fmla="*/ 2 w 8"/>
              <a:gd name="T39" fmla="*/ 16 h 32"/>
              <a:gd name="T40" fmla="*/ 4 w 8"/>
              <a:gd name="T41" fmla="*/ 20 h 32"/>
              <a:gd name="T42" fmla="*/ 5 w 8"/>
              <a:gd name="T43" fmla="*/ 21 h 32"/>
              <a:gd name="T44" fmla="*/ 4 w 8"/>
              <a:gd name="T45" fmla="*/ 19 h 32"/>
              <a:gd name="T46" fmla="*/ 4 w 8"/>
              <a:gd name="T47" fmla="*/ 17 h 32"/>
              <a:gd name="T48" fmla="*/ 3 w 8"/>
              <a:gd name="T49" fmla="*/ 15 h 32"/>
              <a:gd name="T50" fmla="*/ 3 w 8"/>
              <a:gd name="T51" fmla="*/ 13 h 32"/>
              <a:gd name="T52" fmla="*/ 3 w 8"/>
              <a:gd name="T53" fmla="*/ 12 h 32"/>
              <a:gd name="T54" fmla="*/ 4 w 8"/>
              <a:gd name="T55" fmla="*/ 10 h 32"/>
              <a:gd name="T56" fmla="*/ 3 w 8"/>
              <a:gd name="T57" fmla="*/ 8 h 32"/>
              <a:gd name="T58" fmla="*/ 2 w 8"/>
              <a:gd name="T59" fmla="*/ 6 h 32"/>
              <a:gd name="T60" fmla="*/ 1 w 8"/>
              <a:gd name="T61" fmla="*/ 4 h 32"/>
              <a:gd name="T62" fmla="*/ 0 w 8"/>
              <a:gd name="T63" fmla="*/ 3 h 32"/>
              <a:gd name="T64" fmla="*/ 0 w 8"/>
              <a:gd name="T65" fmla="*/ 1 h 32"/>
              <a:gd name="T66" fmla="*/ 1 w 8"/>
              <a:gd name="T67" fmla="*/ 0 h 32"/>
              <a:gd name="T68" fmla="*/ 3 w 8"/>
              <a:gd name="T69" fmla="*/ 0 h 32"/>
              <a:gd name="T70" fmla="*/ 5 w 8"/>
              <a:gd name="T71" fmla="*/ 1 h 32"/>
              <a:gd name="T72" fmla="*/ 6 w 8"/>
              <a:gd name="T73" fmla="*/ 2 h 32"/>
              <a:gd name="T74" fmla="*/ 4 w 8"/>
              <a:gd name="T75" fmla="*/ 3 h 32"/>
              <a:gd name="T76" fmla="*/ 2 w 8"/>
              <a:gd name="T77" fmla="*/ 3 h 32"/>
              <a:gd name="T78" fmla="*/ 3 w 8"/>
              <a:gd name="T79" fmla="*/ 5 h 32"/>
              <a:gd name="T80" fmla="*/ 4 w 8"/>
              <a:gd name="T81" fmla="*/ 7 h 32"/>
              <a:gd name="T82" fmla="*/ 4 w 8"/>
              <a:gd name="T83" fmla="*/ 9 h 32"/>
              <a:gd name="T84" fmla="*/ 4 w 8"/>
              <a:gd name="T85" fmla="*/ 11 h 32"/>
              <a:gd name="T86" fmla="*/ 5 w 8"/>
              <a:gd name="T87" fmla="*/ 12 h 32"/>
              <a:gd name="T88" fmla="*/ 5 w 8"/>
              <a:gd name="T89" fmla="*/ 14 h 32"/>
              <a:gd name="T90" fmla="*/ 5 w 8"/>
              <a:gd name="T91" fmla="*/ 16 h 32"/>
              <a:gd name="T92" fmla="*/ 6 w 8"/>
              <a:gd name="T93" fmla="*/ 17 h 32"/>
              <a:gd name="T94" fmla="*/ 6 w 8"/>
              <a:gd name="T95" fmla="*/ 19 h 32"/>
              <a:gd name="T96" fmla="*/ 7 w 8"/>
              <a:gd name="T97" fmla="*/ 23 h 32"/>
              <a:gd name="T98" fmla="*/ 7 w 8"/>
              <a:gd name="T99" fmla="*/ 26 h 32"/>
              <a:gd name="T100" fmla="*/ 7 w 8"/>
              <a:gd name="T101" fmla="*/ 29 h 32"/>
              <a:gd name="T102" fmla="*/ 6 w 8"/>
              <a:gd name="T10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" h="32">
                <a:moveTo>
                  <a:pt x="6" y="30"/>
                </a:moveTo>
                <a:lnTo>
                  <a:pt x="5" y="30"/>
                </a:lnTo>
                <a:lnTo>
                  <a:pt x="4" y="30"/>
                </a:lnTo>
                <a:lnTo>
                  <a:pt x="3" y="31"/>
                </a:lnTo>
                <a:lnTo>
                  <a:pt x="3" y="30"/>
                </a:lnTo>
                <a:lnTo>
                  <a:pt x="2" y="30"/>
                </a:lnTo>
                <a:lnTo>
                  <a:pt x="2" y="29"/>
                </a:lnTo>
                <a:lnTo>
                  <a:pt x="2" y="28"/>
                </a:lnTo>
                <a:lnTo>
                  <a:pt x="2" y="27"/>
                </a:lnTo>
                <a:lnTo>
                  <a:pt x="2" y="28"/>
                </a:lnTo>
                <a:lnTo>
                  <a:pt x="3" y="28"/>
                </a:lnTo>
                <a:lnTo>
                  <a:pt x="3" y="29"/>
                </a:lnTo>
                <a:lnTo>
                  <a:pt x="4" y="29"/>
                </a:lnTo>
                <a:lnTo>
                  <a:pt x="5" y="29"/>
                </a:lnTo>
                <a:lnTo>
                  <a:pt x="5" y="28"/>
                </a:lnTo>
                <a:lnTo>
                  <a:pt x="6" y="27"/>
                </a:lnTo>
                <a:lnTo>
                  <a:pt x="5" y="27"/>
                </a:lnTo>
                <a:lnTo>
                  <a:pt x="4" y="27"/>
                </a:lnTo>
                <a:lnTo>
                  <a:pt x="3" y="26"/>
                </a:lnTo>
                <a:lnTo>
                  <a:pt x="2" y="25"/>
                </a:lnTo>
                <a:lnTo>
                  <a:pt x="2" y="24"/>
                </a:lnTo>
                <a:lnTo>
                  <a:pt x="2" y="23"/>
                </a:lnTo>
                <a:lnTo>
                  <a:pt x="3" y="23"/>
                </a:lnTo>
                <a:lnTo>
                  <a:pt x="3" y="24"/>
                </a:lnTo>
                <a:lnTo>
                  <a:pt x="3" y="25"/>
                </a:lnTo>
                <a:lnTo>
                  <a:pt x="4" y="25"/>
                </a:lnTo>
                <a:lnTo>
                  <a:pt x="5" y="25"/>
                </a:lnTo>
                <a:lnTo>
                  <a:pt x="5" y="24"/>
                </a:lnTo>
                <a:lnTo>
                  <a:pt x="5" y="23"/>
                </a:lnTo>
                <a:lnTo>
                  <a:pt x="6" y="23"/>
                </a:lnTo>
                <a:lnTo>
                  <a:pt x="5" y="23"/>
                </a:lnTo>
                <a:lnTo>
                  <a:pt x="4" y="23"/>
                </a:lnTo>
                <a:lnTo>
                  <a:pt x="4" y="22"/>
                </a:lnTo>
                <a:lnTo>
                  <a:pt x="3" y="22"/>
                </a:lnTo>
                <a:lnTo>
                  <a:pt x="3" y="21"/>
                </a:lnTo>
                <a:lnTo>
                  <a:pt x="3" y="20"/>
                </a:lnTo>
                <a:lnTo>
                  <a:pt x="3" y="19"/>
                </a:lnTo>
                <a:lnTo>
                  <a:pt x="2" y="18"/>
                </a:lnTo>
                <a:lnTo>
                  <a:pt x="2" y="17"/>
                </a:lnTo>
                <a:lnTo>
                  <a:pt x="2" y="16"/>
                </a:lnTo>
                <a:lnTo>
                  <a:pt x="3" y="18"/>
                </a:lnTo>
                <a:lnTo>
                  <a:pt x="4" y="20"/>
                </a:lnTo>
                <a:lnTo>
                  <a:pt x="4" y="21"/>
                </a:lnTo>
                <a:lnTo>
                  <a:pt x="5" y="21"/>
                </a:lnTo>
                <a:lnTo>
                  <a:pt x="4" y="20"/>
                </a:lnTo>
                <a:lnTo>
                  <a:pt x="4" y="19"/>
                </a:lnTo>
                <a:lnTo>
                  <a:pt x="4" y="18"/>
                </a:lnTo>
                <a:lnTo>
                  <a:pt x="4" y="17"/>
                </a:lnTo>
                <a:lnTo>
                  <a:pt x="3" y="16"/>
                </a:lnTo>
                <a:lnTo>
                  <a:pt x="3" y="15"/>
                </a:lnTo>
                <a:lnTo>
                  <a:pt x="3" y="14"/>
                </a:lnTo>
                <a:lnTo>
                  <a:pt x="3" y="13"/>
                </a:lnTo>
                <a:lnTo>
                  <a:pt x="2" y="13"/>
                </a:lnTo>
                <a:lnTo>
                  <a:pt x="3" y="12"/>
                </a:lnTo>
                <a:lnTo>
                  <a:pt x="4" y="11"/>
                </a:lnTo>
                <a:lnTo>
                  <a:pt x="4" y="10"/>
                </a:lnTo>
                <a:lnTo>
                  <a:pt x="4" y="9"/>
                </a:lnTo>
                <a:lnTo>
                  <a:pt x="3" y="8"/>
                </a:lnTo>
                <a:lnTo>
                  <a:pt x="3" y="7"/>
                </a:lnTo>
                <a:lnTo>
                  <a:pt x="2" y="6"/>
                </a:lnTo>
                <a:lnTo>
                  <a:pt x="2" y="5"/>
                </a:lnTo>
                <a:lnTo>
                  <a:pt x="1" y="4"/>
                </a:lnTo>
                <a:lnTo>
                  <a:pt x="1" y="3"/>
                </a:lnTo>
                <a:lnTo>
                  <a:pt x="0" y="3"/>
                </a:lnTo>
                <a:lnTo>
                  <a:pt x="0" y="2"/>
                </a:ln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5" y="1"/>
                </a:lnTo>
                <a:lnTo>
                  <a:pt x="6" y="1"/>
                </a:lnTo>
                <a:lnTo>
                  <a:pt x="6" y="2"/>
                </a:lnTo>
                <a:lnTo>
                  <a:pt x="5" y="3"/>
                </a:lnTo>
                <a:lnTo>
                  <a:pt x="4" y="3"/>
                </a:lnTo>
                <a:lnTo>
                  <a:pt x="3" y="3"/>
                </a:lnTo>
                <a:lnTo>
                  <a:pt x="2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4" y="7"/>
                </a:lnTo>
                <a:lnTo>
                  <a:pt x="4" y="8"/>
                </a:lnTo>
                <a:lnTo>
                  <a:pt x="4" y="9"/>
                </a:lnTo>
                <a:lnTo>
                  <a:pt x="4" y="10"/>
                </a:lnTo>
                <a:lnTo>
                  <a:pt x="4" y="11"/>
                </a:lnTo>
                <a:lnTo>
                  <a:pt x="5" y="11"/>
                </a:lnTo>
                <a:lnTo>
                  <a:pt x="5" y="12"/>
                </a:lnTo>
                <a:lnTo>
                  <a:pt x="5" y="13"/>
                </a:lnTo>
                <a:lnTo>
                  <a:pt x="5" y="14"/>
                </a:lnTo>
                <a:lnTo>
                  <a:pt x="5" y="15"/>
                </a:lnTo>
                <a:lnTo>
                  <a:pt x="5" y="16"/>
                </a:lnTo>
                <a:lnTo>
                  <a:pt x="5" y="17"/>
                </a:lnTo>
                <a:lnTo>
                  <a:pt x="6" y="17"/>
                </a:lnTo>
                <a:lnTo>
                  <a:pt x="6" y="18"/>
                </a:lnTo>
                <a:lnTo>
                  <a:pt x="6" y="19"/>
                </a:lnTo>
                <a:lnTo>
                  <a:pt x="7" y="22"/>
                </a:lnTo>
                <a:lnTo>
                  <a:pt x="7" y="23"/>
                </a:lnTo>
                <a:lnTo>
                  <a:pt x="7" y="25"/>
                </a:lnTo>
                <a:lnTo>
                  <a:pt x="7" y="26"/>
                </a:lnTo>
                <a:lnTo>
                  <a:pt x="7" y="28"/>
                </a:lnTo>
                <a:lnTo>
                  <a:pt x="7" y="29"/>
                </a:lnTo>
                <a:lnTo>
                  <a:pt x="6" y="29"/>
                </a:lnTo>
                <a:lnTo>
                  <a:pt x="6" y="3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1506893" y="3319482"/>
            <a:ext cx="39687" cy="39687"/>
          </a:xfrm>
          <a:custGeom>
            <a:avLst/>
            <a:gdLst>
              <a:gd name="T0" fmla="*/ 18 w 25"/>
              <a:gd name="T1" fmla="*/ 1 h 25"/>
              <a:gd name="T2" fmla="*/ 18 w 25"/>
              <a:gd name="T3" fmla="*/ 3 h 25"/>
              <a:gd name="T4" fmla="*/ 18 w 25"/>
              <a:gd name="T5" fmla="*/ 6 h 25"/>
              <a:gd name="T6" fmla="*/ 18 w 25"/>
              <a:gd name="T7" fmla="*/ 9 h 25"/>
              <a:gd name="T8" fmla="*/ 17 w 25"/>
              <a:gd name="T9" fmla="*/ 10 h 25"/>
              <a:gd name="T10" fmla="*/ 15 w 25"/>
              <a:gd name="T11" fmla="*/ 11 h 25"/>
              <a:gd name="T12" fmla="*/ 14 w 25"/>
              <a:gd name="T13" fmla="*/ 12 h 25"/>
              <a:gd name="T14" fmla="*/ 13 w 25"/>
              <a:gd name="T15" fmla="*/ 13 h 25"/>
              <a:gd name="T16" fmla="*/ 12 w 25"/>
              <a:gd name="T17" fmla="*/ 14 h 25"/>
              <a:gd name="T18" fmla="*/ 10 w 25"/>
              <a:gd name="T19" fmla="*/ 15 h 25"/>
              <a:gd name="T20" fmla="*/ 8 w 25"/>
              <a:gd name="T21" fmla="*/ 16 h 25"/>
              <a:gd name="T22" fmla="*/ 7 w 25"/>
              <a:gd name="T23" fmla="*/ 17 h 25"/>
              <a:gd name="T24" fmla="*/ 6 w 25"/>
              <a:gd name="T25" fmla="*/ 18 h 25"/>
              <a:gd name="T26" fmla="*/ 6 w 25"/>
              <a:gd name="T27" fmla="*/ 20 h 25"/>
              <a:gd name="T28" fmla="*/ 4 w 25"/>
              <a:gd name="T29" fmla="*/ 19 h 25"/>
              <a:gd name="T30" fmla="*/ 3 w 25"/>
              <a:gd name="T31" fmla="*/ 18 h 25"/>
              <a:gd name="T32" fmla="*/ 2 w 25"/>
              <a:gd name="T33" fmla="*/ 17 h 25"/>
              <a:gd name="T34" fmla="*/ 2 w 25"/>
              <a:gd name="T35" fmla="*/ 17 h 25"/>
              <a:gd name="T36" fmla="*/ 1 w 25"/>
              <a:gd name="T37" fmla="*/ 18 h 25"/>
              <a:gd name="T38" fmla="*/ 1 w 25"/>
              <a:gd name="T39" fmla="*/ 20 h 25"/>
              <a:gd name="T40" fmla="*/ 0 w 25"/>
              <a:gd name="T41" fmla="*/ 22 h 25"/>
              <a:gd name="T42" fmla="*/ 1 w 25"/>
              <a:gd name="T43" fmla="*/ 23 h 25"/>
              <a:gd name="T44" fmla="*/ 3 w 25"/>
              <a:gd name="T45" fmla="*/ 24 h 25"/>
              <a:gd name="T46" fmla="*/ 5 w 25"/>
              <a:gd name="T47" fmla="*/ 24 h 25"/>
              <a:gd name="T48" fmla="*/ 6 w 25"/>
              <a:gd name="T49" fmla="*/ 22 h 25"/>
              <a:gd name="T50" fmla="*/ 8 w 25"/>
              <a:gd name="T51" fmla="*/ 22 h 25"/>
              <a:gd name="T52" fmla="*/ 9 w 25"/>
              <a:gd name="T53" fmla="*/ 20 h 25"/>
              <a:gd name="T54" fmla="*/ 10 w 25"/>
              <a:gd name="T55" fmla="*/ 19 h 25"/>
              <a:gd name="T56" fmla="*/ 11 w 25"/>
              <a:gd name="T57" fmla="*/ 17 h 25"/>
              <a:gd name="T58" fmla="*/ 13 w 25"/>
              <a:gd name="T59" fmla="*/ 16 h 25"/>
              <a:gd name="T60" fmla="*/ 14 w 25"/>
              <a:gd name="T61" fmla="*/ 14 h 25"/>
              <a:gd name="T62" fmla="*/ 16 w 25"/>
              <a:gd name="T63" fmla="*/ 14 h 25"/>
              <a:gd name="T64" fmla="*/ 17 w 25"/>
              <a:gd name="T65" fmla="*/ 13 h 25"/>
              <a:gd name="T66" fmla="*/ 18 w 25"/>
              <a:gd name="T67" fmla="*/ 12 h 25"/>
              <a:gd name="T68" fmla="*/ 19 w 25"/>
              <a:gd name="T69" fmla="*/ 11 h 25"/>
              <a:gd name="T70" fmla="*/ 19 w 25"/>
              <a:gd name="T71" fmla="*/ 9 h 25"/>
              <a:gd name="T72" fmla="*/ 20 w 25"/>
              <a:gd name="T73" fmla="*/ 8 h 25"/>
              <a:gd name="T74" fmla="*/ 21 w 25"/>
              <a:gd name="T75" fmla="*/ 7 h 25"/>
              <a:gd name="T76" fmla="*/ 23 w 25"/>
              <a:gd name="T77" fmla="*/ 7 h 25"/>
              <a:gd name="T78" fmla="*/ 24 w 25"/>
              <a:gd name="T79" fmla="*/ 6 h 25"/>
              <a:gd name="T80" fmla="*/ 22 w 25"/>
              <a:gd name="T81" fmla="*/ 5 h 25"/>
              <a:gd name="T82" fmla="*/ 22 w 25"/>
              <a:gd name="T83" fmla="*/ 5 h 25"/>
              <a:gd name="T84" fmla="*/ 21 w 25"/>
              <a:gd name="T85" fmla="*/ 4 h 25"/>
              <a:gd name="T86" fmla="*/ 21 w 25"/>
              <a:gd name="T87" fmla="*/ 2 h 25"/>
              <a:gd name="T88" fmla="*/ 20 w 25"/>
              <a:gd name="T89" fmla="*/ 0 h 25"/>
              <a:gd name="T90" fmla="*/ 18 w 25"/>
              <a:gd name="T9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5" h="25">
                <a:moveTo>
                  <a:pt x="18" y="0"/>
                </a:moveTo>
                <a:lnTo>
                  <a:pt x="18" y="1"/>
                </a:lnTo>
                <a:lnTo>
                  <a:pt x="18" y="2"/>
                </a:lnTo>
                <a:lnTo>
                  <a:pt x="18" y="3"/>
                </a:lnTo>
                <a:lnTo>
                  <a:pt x="18" y="5"/>
                </a:lnTo>
                <a:lnTo>
                  <a:pt x="18" y="6"/>
                </a:lnTo>
                <a:lnTo>
                  <a:pt x="18" y="7"/>
                </a:lnTo>
                <a:lnTo>
                  <a:pt x="18" y="9"/>
                </a:lnTo>
                <a:lnTo>
                  <a:pt x="18" y="10"/>
                </a:lnTo>
                <a:lnTo>
                  <a:pt x="17" y="10"/>
                </a:lnTo>
                <a:lnTo>
                  <a:pt x="16" y="11"/>
                </a:lnTo>
                <a:lnTo>
                  <a:pt x="15" y="11"/>
                </a:lnTo>
                <a:lnTo>
                  <a:pt x="14" y="11"/>
                </a:lnTo>
                <a:lnTo>
                  <a:pt x="14" y="12"/>
                </a:lnTo>
                <a:lnTo>
                  <a:pt x="13" y="12"/>
                </a:lnTo>
                <a:lnTo>
                  <a:pt x="13" y="13"/>
                </a:lnTo>
                <a:lnTo>
                  <a:pt x="13" y="14"/>
                </a:lnTo>
                <a:lnTo>
                  <a:pt x="12" y="14"/>
                </a:lnTo>
                <a:lnTo>
                  <a:pt x="11" y="15"/>
                </a:lnTo>
                <a:lnTo>
                  <a:pt x="10" y="15"/>
                </a:lnTo>
                <a:lnTo>
                  <a:pt x="9" y="16"/>
                </a:lnTo>
                <a:lnTo>
                  <a:pt x="8" y="16"/>
                </a:lnTo>
                <a:lnTo>
                  <a:pt x="8" y="17"/>
                </a:lnTo>
                <a:lnTo>
                  <a:pt x="7" y="17"/>
                </a:lnTo>
                <a:lnTo>
                  <a:pt x="7" y="18"/>
                </a:lnTo>
                <a:lnTo>
                  <a:pt x="6" y="18"/>
                </a:lnTo>
                <a:lnTo>
                  <a:pt x="6" y="19"/>
                </a:lnTo>
                <a:lnTo>
                  <a:pt x="6" y="20"/>
                </a:lnTo>
                <a:lnTo>
                  <a:pt x="5" y="20"/>
                </a:lnTo>
                <a:lnTo>
                  <a:pt x="4" y="19"/>
                </a:lnTo>
                <a:lnTo>
                  <a:pt x="4" y="18"/>
                </a:lnTo>
                <a:lnTo>
                  <a:pt x="3" y="18"/>
                </a:lnTo>
                <a:lnTo>
                  <a:pt x="3" y="17"/>
                </a:lnTo>
                <a:lnTo>
                  <a:pt x="2" y="17"/>
                </a:lnTo>
                <a:lnTo>
                  <a:pt x="2" y="16"/>
                </a:lnTo>
                <a:lnTo>
                  <a:pt x="2" y="17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1" y="20"/>
                </a:lnTo>
                <a:lnTo>
                  <a:pt x="0" y="21"/>
                </a:lnTo>
                <a:lnTo>
                  <a:pt x="0" y="22"/>
                </a:lnTo>
                <a:lnTo>
                  <a:pt x="1" y="22"/>
                </a:lnTo>
                <a:lnTo>
                  <a:pt x="1" y="23"/>
                </a:lnTo>
                <a:lnTo>
                  <a:pt x="2" y="24"/>
                </a:lnTo>
                <a:lnTo>
                  <a:pt x="3" y="24"/>
                </a:lnTo>
                <a:lnTo>
                  <a:pt x="4" y="24"/>
                </a:lnTo>
                <a:lnTo>
                  <a:pt x="5" y="24"/>
                </a:lnTo>
                <a:lnTo>
                  <a:pt x="6" y="23"/>
                </a:lnTo>
                <a:lnTo>
                  <a:pt x="6" y="22"/>
                </a:lnTo>
                <a:lnTo>
                  <a:pt x="7" y="22"/>
                </a:lnTo>
                <a:lnTo>
                  <a:pt x="8" y="22"/>
                </a:lnTo>
                <a:lnTo>
                  <a:pt x="8" y="21"/>
                </a:lnTo>
                <a:lnTo>
                  <a:pt x="9" y="20"/>
                </a:lnTo>
                <a:lnTo>
                  <a:pt x="9" y="19"/>
                </a:lnTo>
                <a:lnTo>
                  <a:pt x="10" y="19"/>
                </a:lnTo>
                <a:lnTo>
                  <a:pt x="10" y="18"/>
                </a:lnTo>
                <a:lnTo>
                  <a:pt x="11" y="17"/>
                </a:lnTo>
                <a:lnTo>
                  <a:pt x="12" y="16"/>
                </a:lnTo>
                <a:lnTo>
                  <a:pt x="13" y="16"/>
                </a:lnTo>
                <a:lnTo>
                  <a:pt x="13" y="15"/>
                </a:lnTo>
                <a:lnTo>
                  <a:pt x="14" y="14"/>
                </a:lnTo>
                <a:lnTo>
                  <a:pt x="15" y="14"/>
                </a:lnTo>
                <a:lnTo>
                  <a:pt x="16" y="14"/>
                </a:lnTo>
                <a:lnTo>
                  <a:pt x="16" y="13"/>
                </a:lnTo>
                <a:lnTo>
                  <a:pt x="17" y="13"/>
                </a:lnTo>
                <a:lnTo>
                  <a:pt x="18" y="13"/>
                </a:lnTo>
                <a:lnTo>
                  <a:pt x="18" y="12"/>
                </a:lnTo>
                <a:lnTo>
                  <a:pt x="19" y="12"/>
                </a:lnTo>
                <a:lnTo>
                  <a:pt x="19" y="11"/>
                </a:lnTo>
                <a:lnTo>
                  <a:pt x="19" y="10"/>
                </a:lnTo>
                <a:lnTo>
                  <a:pt x="19" y="9"/>
                </a:lnTo>
                <a:lnTo>
                  <a:pt x="19" y="8"/>
                </a:lnTo>
                <a:lnTo>
                  <a:pt x="20" y="8"/>
                </a:lnTo>
                <a:lnTo>
                  <a:pt x="20" y="7"/>
                </a:lnTo>
                <a:lnTo>
                  <a:pt x="21" y="7"/>
                </a:lnTo>
                <a:lnTo>
                  <a:pt x="22" y="7"/>
                </a:lnTo>
                <a:lnTo>
                  <a:pt x="23" y="7"/>
                </a:lnTo>
                <a:lnTo>
                  <a:pt x="24" y="7"/>
                </a:lnTo>
                <a:lnTo>
                  <a:pt x="24" y="6"/>
                </a:lnTo>
                <a:lnTo>
                  <a:pt x="23" y="5"/>
                </a:lnTo>
                <a:lnTo>
                  <a:pt x="22" y="5"/>
                </a:lnTo>
                <a:lnTo>
                  <a:pt x="22" y="4"/>
                </a:lnTo>
                <a:lnTo>
                  <a:pt x="22" y="5"/>
                </a:lnTo>
                <a:lnTo>
                  <a:pt x="21" y="5"/>
                </a:lnTo>
                <a:lnTo>
                  <a:pt x="21" y="4"/>
                </a:lnTo>
                <a:lnTo>
                  <a:pt x="21" y="3"/>
                </a:lnTo>
                <a:lnTo>
                  <a:pt x="21" y="2"/>
                </a:lnTo>
                <a:lnTo>
                  <a:pt x="21" y="1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1367193" y="3646507"/>
            <a:ext cx="23812" cy="44450"/>
          </a:xfrm>
          <a:custGeom>
            <a:avLst/>
            <a:gdLst>
              <a:gd name="T0" fmla="*/ 0 w 15"/>
              <a:gd name="T1" fmla="*/ 23 h 28"/>
              <a:gd name="T2" fmla="*/ 1 w 15"/>
              <a:gd name="T3" fmla="*/ 23 h 28"/>
              <a:gd name="T4" fmla="*/ 1 w 15"/>
              <a:gd name="T5" fmla="*/ 24 h 28"/>
              <a:gd name="T6" fmla="*/ 2 w 15"/>
              <a:gd name="T7" fmla="*/ 24 h 28"/>
              <a:gd name="T8" fmla="*/ 3 w 15"/>
              <a:gd name="T9" fmla="*/ 24 h 28"/>
              <a:gd name="T10" fmla="*/ 4 w 15"/>
              <a:gd name="T11" fmla="*/ 23 h 28"/>
              <a:gd name="T12" fmla="*/ 4 w 15"/>
              <a:gd name="T13" fmla="*/ 22 h 28"/>
              <a:gd name="T14" fmla="*/ 4 w 15"/>
              <a:gd name="T15" fmla="*/ 21 h 28"/>
              <a:gd name="T16" fmla="*/ 9 w 15"/>
              <a:gd name="T17" fmla="*/ 3 h 28"/>
              <a:gd name="T18" fmla="*/ 9 w 15"/>
              <a:gd name="T19" fmla="*/ 2 h 28"/>
              <a:gd name="T20" fmla="*/ 8 w 15"/>
              <a:gd name="T21" fmla="*/ 2 h 28"/>
              <a:gd name="T22" fmla="*/ 6 w 15"/>
              <a:gd name="T23" fmla="*/ 2 h 28"/>
              <a:gd name="T24" fmla="*/ 13 w 15"/>
              <a:gd name="T25" fmla="*/ 0 h 28"/>
              <a:gd name="T26" fmla="*/ 14 w 15"/>
              <a:gd name="T27" fmla="*/ 0 h 28"/>
              <a:gd name="T28" fmla="*/ 7 w 15"/>
              <a:gd name="T29" fmla="*/ 23 h 28"/>
              <a:gd name="T30" fmla="*/ 7 w 15"/>
              <a:gd name="T31" fmla="*/ 24 h 28"/>
              <a:gd name="T32" fmla="*/ 7 w 15"/>
              <a:gd name="T33" fmla="*/ 25 h 28"/>
              <a:gd name="T34" fmla="*/ 8 w 15"/>
              <a:gd name="T35" fmla="*/ 25 h 28"/>
              <a:gd name="T36" fmla="*/ 8 w 15"/>
              <a:gd name="T37" fmla="*/ 26 h 28"/>
              <a:gd name="T38" fmla="*/ 9 w 15"/>
              <a:gd name="T39" fmla="*/ 26 h 28"/>
              <a:gd name="T40" fmla="*/ 9 w 15"/>
              <a:gd name="T41" fmla="*/ 27 h 28"/>
              <a:gd name="T42" fmla="*/ 0 w 15"/>
              <a:gd name="T43" fmla="*/ 24 h 28"/>
              <a:gd name="T44" fmla="*/ 0 w 15"/>
              <a:gd name="T45" fmla="*/ 23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" h="28">
                <a:moveTo>
                  <a:pt x="0" y="23"/>
                </a:moveTo>
                <a:lnTo>
                  <a:pt x="1" y="23"/>
                </a:lnTo>
                <a:lnTo>
                  <a:pt x="1" y="24"/>
                </a:lnTo>
                <a:lnTo>
                  <a:pt x="2" y="24"/>
                </a:lnTo>
                <a:lnTo>
                  <a:pt x="3" y="24"/>
                </a:lnTo>
                <a:lnTo>
                  <a:pt x="4" y="23"/>
                </a:lnTo>
                <a:lnTo>
                  <a:pt x="4" y="22"/>
                </a:lnTo>
                <a:lnTo>
                  <a:pt x="4" y="21"/>
                </a:lnTo>
                <a:lnTo>
                  <a:pt x="9" y="3"/>
                </a:lnTo>
                <a:lnTo>
                  <a:pt x="9" y="2"/>
                </a:lnTo>
                <a:lnTo>
                  <a:pt x="8" y="2"/>
                </a:lnTo>
                <a:lnTo>
                  <a:pt x="6" y="2"/>
                </a:lnTo>
                <a:lnTo>
                  <a:pt x="13" y="0"/>
                </a:lnTo>
                <a:lnTo>
                  <a:pt x="14" y="0"/>
                </a:lnTo>
                <a:lnTo>
                  <a:pt x="7" y="23"/>
                </a:lnTo>
                <a:lnTo>
                  <a:pt x="7" y="24"/>
                </a:lnTo>
                <a:lnTo>
                  <a:pt x="7" y="25"/>
                </a:lnTo>
                <a:lnTo>
                  <a:pt x="8" y="25"/>
                </a:lnTo>
                <a:lnTo>
                  <a:pt x="8" y="26"/>
                </a:lnTo>
                <a:lnTo>
                  <a:pt x="9" y="26"/>
                </a:lnTo>
                <a:lnTo>
                  <a:pt x="9" y="27"/>
                </a:lnTo>
                <a:lnTo>
                  <a:pt x="0" y="24"/>
                </a:lnTo>
                <a:lnTo>
                  <a:pt x="0" y="23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1195743" y="3503632"/>
            <a:ext cx="4762" cy="15875"/>
          </a:xfrm>
          <a:custGeom>
            <a:avLst/>
            <a:gdLst>
              <a:gd name="T0" fmla="*/ 0 w 3"/>
              <a:gd name="T1" fmla="*/ 9 h 10"/>
              <a:gd name="T2" fmla="*/ 1 w 3"/>
              <a:gd name="T3" fmla="*/ 9 h 10"/>
              <a:gd name="T4" fmla="*/ 1 w 3"/>
              <a:gd name="T5" fmla="*/ 8 h 10"/>
              <a:gd name="T6" fmla="*/ 1 w 3"/>
              <a:gd name="T7" fmla="*/ 7 h 10"/>
              <a:gd name="T8" fmla="*/ 1 w 3"/>
              <a:gd name="T9" fmla="*/ 1 h 10"/>
              <a:gd name="T10" fmla="*/ 1 w 3"/>
              <a:gd name="T11" fmla="*/ 0 h 10"/>
              <a:gd name="T12" fmla="*/ 0 w 3"/>
              <a:gd name="T13" fmla="*/ 0 h 10"/>
              <a:gd name="T14" fmla="*/ 2 w 3"/>
              <a:gd name="T15" fmla="*/ 0 h 10"/>
              <a:gd name="T16" fmla="*/ 1 w 3"/>
              <a:gd name="T17" fmla="*/ 0 h 10"/>
              <a:gd name="T18" fmla="*/ 1 w 3"/>
              <a:gd name="T19" fmla="*/ 1 h 10"/>
              <a:gd name="T20" fmla="*/ 1 w 3"/>
              <a:gd name="T21" fmla="*/ 8 h 10"/>
              <a:gd name="T22" fmla="*/ 2 w 3"/>
              <a:gd name="T23" fmla="*/ 9 h 10"/>
              <a:gd name="T24" fmla="*/ 0 w 3"/>
              <a:gd name="T25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" h="10">
                <a:moveTo>
                  <a:pt x="0" y="9"/>
                </a:moveTo>
                <a:lnTo>
                  <a:pt x="1" y="9"/>
                </a:lnTo>
                <a:lnTo>
                  <a:pt x="1" y="8"/>
                </a:lnTo>
                <a:lnTo>
                  <a:pt x="1" y="7"/>
                </a:lnTo>
                <a:lnTo>
                  <a:pt x="1" y="1"/>
                </a:lnTo>
                <a:lnTo>
                  <a:pt x="1" y="0"/>
                </a:lnTo>
                <a:lnTo>
                  <a:pt x="0" y="0"/>
                </a:lnTo>
                <a:lnTo>
                  <a:pt x="2" y="0"/>
                </a:lnTo>
                <a:lnTo>
                  <a:pt x="1" y="0"/>
                </a:lnTo>
                <a:lnTo>
                  <a:pt x="1" y="1"/>
                </a:lnTo>
                <a:lnTo>
                  <a:pt x="1" y="8"/>
                </a:lnTo>
                <a:lnTo>
                  <a:pt x="2" y="9"/>
                </a:lnTo>
                <a:lnTo>
                  <a:pt x="0" y="9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300518" y="3503632"/>
            <a:ext cx="17462" cy="15875"/>
          </a:xfrm>
          <a:custGeom>
            <a:avLst/>
            <a:gdLst>
              <a:gd name="T0" fmla="*/ 0 w 11"/>
              <a:gd name="T1" fmla="*/ 9 h 10"/>
              <a:gd name="T2" fmla="*/ 1 w 11"/>
              <a:gd name="T3" fmla="*/ 9 h 10"/>
              <a:gd name="T4" fmla="*/ 1 w 11"/>
              <a:gd name="T5" fmla="*/ 8 h 10"/>
              <a:gd name="T6" fmla="*/ 1 w 11"/>
              <a:gd name="T7" fmla="*/ 7 h 10"/>
              <a:gd name="T8" fmla="*/ 1 w 11"/>
              <a:gd name="T9" fmla="*/ 1 h 10"/>
              <a:gd name="T10" fmla="*/ 1 w 11"/>
              <a:gd name="T11" fmla="*/ 0 h 10"/>
              <a:gd name="T12" fmla="*/ 0 w 11"/>
              <a:gd name="T13" fmla="*/ 0 h 10"/>
              <a:gd name="T14" fmla="*/ 4 w 11"/>
              <a:gd name="T15" fmla="*/ 0 h 10"/>
              <a:gd name="T16" fmla="*/ 5 w 11"/>
              <a:gd name="T17" fmla="*/ 0 h 10"/>
              <a:gd name="T18" fmla="*/ 6 w 11"/>
              <a:gd name="T19" fmla="*/ 0 h 10"/>
              <a:gd name="T20" fmla="*/ 7 w 11"/>
              <a:gd name="T21" fmla="*/ 0 h 10"/>
              <a:gd name="T22" fmla="*/ 8 w 11"/>
              <a:gd name="T23" fmla="*/ 1 h 10"/>
              <a:gd name="T24" fmla="*/ 9 w 11"/>
              <a:gd name="T25" fmla="*/ 1 h 10"/>
              <a:gd name="T26" fmla="*/ 9 w 11"/>
              <a:gd name="T27" fmla="*/ 2 h 10"/>
              <a:gd name="T28" fmla="*/ 10 w 11"/>
              <a:gd name="T29" fmla="*/ 3 h 10"/>
              <a:gd name="T30" fmla="*/ 10 w 11"/>
              <a:gd name="T31" fmla="*/ 4 h 10"/>
              <a:gd name="T32" fmla="*/ 10 w 11"/>
              <a:gd name="T33" fmla="*/ 5 h 10"/>
              <a:gd name="T34" fmla="*/ 10 w 11"/>
              <a:gd name="T35" fmla="*/ 6 h 10"/>
              <a:gd name="T36" fmla="*/ 9 w 11"/>
              <a:gd name="T37" fmla="*/ 7 h 10"/>
              <a:gd name="T38" fmla="*/ 9 w 11"/>
              <a:gd name="T39" fmla="*/ 8 h 10"/>
              <a:gd name="T40" fmla="*/ 8 w 11"/>
              <a:gd name="T41" fmla="*/ 8 h 10"/>
              <a:gd name="T42" fmla="*/ 7 w 11"/>
              <a:gd name="T43" fmla="*/ 8 h 10"/>
              <a:gd name="T44" fmla="*/ 7 w 11"/>
              <a:gd name="T45" fmla="*/ 9 h 10"/>
              <a:gd name="T46" fmla="*/ 6 w 11"/>
              <a:gd name="T47" fmla="*/ 9 h 10"/>
              <a:gd name="T48" fmla="*/ 5 w 11"/>
              <a:gd name="T49" fmla="*/ 9 h 10"/>
              <a:gd name="T50" fmla="*/ 4 w 11"/>
              <a:gd name="T51" fmla="*/ 9 h 10"/>
              <a:gd name="T52" fmla="*/ 0 w 11"/>
              <a:gd name="T53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" h="10">
                <a:moveTo>
                  <a:pt x="0" y="9"/>
                </a:moveTo>
                <a:lnTo>
                  <a:pt x="1" y="9"/>
                </a:lnTo>
                <a:lnTo>
                  <a:pt x="1" y="8"/>
                </a:lnTo>
                <a:lnTo>
                  <a:pt x="1" y="7"/>
                </a:lnTo>
                <a:lnTo>
                  <a:pt x="1" y="1"/>
                </a:lnTo>
                <a:lnTo>
                  <a:pt x="1" y="0"/>
                </a:lnTo>
                <a:lnTo>
                  <a:pt x="0" y="0"/>
                </a:lnTo>
                <a:lnTo>
                  <a:pt x="4" y="0"/>
                </a:lnTo>
                <a:lnTo>
                  <a:pt x="5" y="0"/>
                </a:lnTo>
                <a:lnTo>
                  <a:pt x="6" y="0"/>
                </a:lnTo>
                <a:lnTo>
                  <a:pt x="7" y="0"/>
                </a:lnTo>
                <a:lnTo>
                  <a:pt x="8" y="1"/>
                </a:lnTo>
                <a:lnTo>
                  <a:pt x="9" y="1"/>
                </a:lnTo>
                <a:lnTo>
                  <a:pt x="9" y="2"/>
                </a:lnTo>
                <a:lnTo>
                  <a:pt x="10" y="3"/>
                </a:lnTo>
                <a:lnTo>
                  <a:pt x="10" y="4"/>
                </a:lnTo>
                <a:lnTo>
                  <a:pt x="10" y="5"/>
                </a:lnTo>
                <a:lnTo>
                  <a:pt x="10" y="6"/>
                </a:lnTo>
                <a:lnTo>
                  <a:pt x="9" y="7"/>
                </a:lnTo>
                <a:lnTo>
                  <a:pt x="9" y="8"/>
                </a:lnTo>
                <a:lnTo>
                  <a:pt x="8" y="8"/>
                </a:lnTo>
                <a:lnTo>
                  <a:pt x="7" y="8"/>
                </a:lnTo>
                <a:lnTo>
                  <a:pt x="7" y="9"/>
                </a:lnTo>
                <a:lnTo>
                  <a:pt x="6" y="9"/>
                </a:lnTo>
                <a:lnTo>
                  <a:pt x="5" y="9"/>
                </a:lnTo>
                <a:lnTo>
                  <a:pt x="4" y="9"/>
                </a:lnTo>
                <a:lnTo>
                  <a:pt x="0" y="9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1259243" y="3535382"/>
            <a:ext cx="17462" cy="17462"/>
          </a:xfrm>
          <a:custGeom>
            <a:avLst/>
            <a:gdLst>
              <a:gd name="T0" fmla="*/ 10 w 11"/>
              <a:gd name="T1" fmla="*/ 10 h 11"/>
              <a:gd name="T2" fmla="*/ 7 w 11"/>
              <a:gd name="T3" fmla="*/ 10 h 11"/>
              <a:gd name="T4" fmla="*/ 4 w 11"/>
              <a:gd name="T5" fmla="*/ 6 h 11"/>
              <a:gd name="T6" fmla="*/ 3 w 11"/>
              <a:gd name="T7" fmla="*/ 6 h 11"/>
              <a:gd name="T8" fmla="*/ 3 w 11"/>
              <a:gd name="T9" fmla="*/ 9 h 11"/>
              <a:gd name="T10" fmla="*/ 4 w 11"/>
              <a:gd name="T11" fmla="*/ 9 h 11"/>
              <a:gd name="T12" fmla="*/ 4 w 11"/>
              <a:gd name="T13" fmla="*/ 10 h 11"/>
              <a:gd name="T14" fmla="*/ 0 w 11"/>
              <a:gd name="T15" fmla="*/ 10 h 11"/>
              <a:gd name="T16" fmla="*/ 0 w 11"/>
              <a:gd name="T17" fmla="*/ 9 h 11"/>
              <a:gd name="T18" fmla="*/ 1 w 11"/>
              <a:gd name="T19" fmla="*/ 9 h 11"/>
              <a:gd name="T20" fmla="*/ 1 w 11"/>
              <a:gd name="T21" fmla="*/ 8 h 11"/>
              <a:gd name="T22" fmla="*/ 1 w 11"/>
              <a:gd name="T23" fmla="*/ 1 h 11"/>
              <a:gd name="T24" fmla="*/ 0 w 11"/>
              <a:gd name="T25" fmla="*/ 1 h 11"/>
              <a:gd name="T26" fmla="*/ 0 w 11"/>
              <a:gd name="T27" fmla="*/ 0 h 11"/>
              <a:gd name="T28" fmla="*/ 4 w 11"/>
              <a:gd name="T29" fmla="*/ 0 h 11"/>
              <a:gd name="T30" fmla="*/ 5 w 11"/>
              <a:gd name="T31" fmla="*/ 0 h 11"/>
              <a:gd name="T32" fmla="*/ 6 w 11"/>
              <a:gd name="T33" fmla="*/ 0 h 11"/>
              <a:gd name="T34" fmla="*/ 6 w 11"/>
              <a:gd name="T35" fmla="*/ 1 h 11"/>
              <a:gd name="T36" fmla="*/ 7 w 11"/>
              <a:gd name="T37" fmla="*/ 1 h 11"/>
              <a:gd name="T38" fmla="*/ 8 w 11"/>
              <a:gd name="T39" fmla="*/ 1 h 11"/>
              <a:gd name="T40" fmla="*/ 8 w 11"/>
              <a:gd name="T41" fmla="*/ 2 h 11"/>
              <a:gd name="T42" fmla="*/ 8 w 11"/>
              <a:gd name="T43" fmla="*/ 3 h 11"/>
              <a:gd name="T44" fmla="*/ 8 w 11"/>
              <a:gd name="T45" fmla="*/ 4 h 11"/>
              <a:gd name="T46" fmla="*/ 7 w 11"/>
              <a:gd name="T47" fmla="*/ 4 h 11"/>
              <a:gd name="T48" fmla="*/ 7 w 11"/>
              <a:gd name="T49" fmla="*/ 5 h 11"/>
              <a:gd name="T50" fmla="*/ 6 w 11"/>
              <a:gd name="T51" fmla="*/ 5 h 11"/>
              <a:gd name="T52" fmla="*/ 6 w 11"/>
              <a:gd name="T53" fmla="*/ 6 h 11"/>
              <a:gd name="T54" fmla="*/ 5 w 11"/>
              <a:gd name="T55" fmla="*/ 6 h 11"/>
              <a:gd name="T56" fmla="*/ 8 w 11"/>
              <a:gd name="T57" fmla="*/ 9 h 11"/>
              <a:gd name="T58" fmla="*/ 9 w 11"/>
              <a:gd name="T59" fmla="*/ 9 h 11"/>
              <a:gd name="T60" fmla="*/ 10 w 11"/>
              <a:gd name="T61" fmla="*/ 9 h 11"/>
              <a:gd name="T62" fmla="*/ 10 w 11"/>
              <a:gd name="T63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" h="11">
                <a:moveTo>
                  <a:pt x="10" y="10"/>
                </a:moveTo>
                <a:lnTo>
                  <a:pt x="7" y="10"/>
                </a:lnTo>
                <a:lnTo>
                  <a:pt x="4" y="6"/>
                </a:lnTo>
                <a:lnTo>
                  <a:pt x="3" y="6"/>
                </a:lnTo>
                <a:lnTo>
                  <a:pt x="3" y="9"/>
                </a:lnTo>
                <a:lnTo>
                  <a:pt x="4" y="9"/>
                </a:lnTo>
                <a:lnTo>
                  <a:pt x="4" y="10"/>
                </a:lnTo>
                <a:lnTo>
                  <a:pt x="0" y="10"/>
                </a:lnTo>
                <a:lnTo>
                  <a:pt x="0" y="9"/>
                </a:lnTo>
                <a:lnTo>
                  <a:pt x="1" y="9"/>
                </a:lnTo>
                <a:lnTo>
                  <a:pt x="1" y="8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lnTo>
                  <a:pt x="4" y="0"/>
                </a:lnTo>
                <a:lnTo>
                  <a:pt x="5" y="0"/>
                </a:lnTo>
                <a:lnTo>
                  <a:pt x="6" y="0"/>
                </a:lnTo>
                <a:lnTo>
                  <a:pt x="6" y="1"/>
                </a:lnTo>
                <a:lnTo>
                  <a:pt x="7" y="1"/>
                </a:lnTo>
                <a:lnTo>
                  <a:pt x="8" y="1"/>
                </a:lnTo>
                <a:lnTo>
                  <a:pt x="8" y="2"/>
                </a:lnTo>
                <a:lnTo>
                  <a:pt x="8" y="3"/>
                </a:lnTo>
                <a:lnTo>
                  <a:pt x="8" y="4"/>
                </a:lnTo>
                <a:lnTo>
                  <a:pt x="7" y="4"/>
                </a:lnTo>
                <a:lnTo>
                  <a:pt x="7" y="5"/>
                </a:lnTo>
                <a:lnTo>
                  <a:pt x="6" y="5"/>
                </a:lnTo>
                <a:lnTo>
                  <a:pt x="6" y="6"/>
                </a:lnTo>
                <a:lnTo>
                  <a:pt x="5" y="6"/>
                </a:lnTo>
                <a:lnTo>
                  <a:pt x="8" y="9"/>
                </a:lnTo>
                <a:lnTo>
                  <a:pt x="9" y="9"/>
                </a:lnTo>
                <a:lnTo>
                  <a:pt x="10" y="9"/>
                </a:lnTo>
                <a:lnTo>
                  <a:pt x="10" y="1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2068868" y="4025919"/>
            <a:ext cx="762000" cy="685800"/>
            <a:chOff x="1251" y="1107"/>
            <a:chExt cx="480" cy="432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251" y="1107"/>
              <a:ext cx="480" cy="432"/>
            </a:xfrm>
            <a:prstGeom prst="ellipse">
              <a:avLst/>
            </a:prstGeom>
            <a:solidFill>
              <a:srgbClr val="99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1344" y="1152"/>
              <a:ext cx="29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b="1">
                  <a:latin typeface="Times New Roman" charset="0"/>
                </a:rPr>
                <a:t>T</a:t>
              </a:r>
            </a:p>
          </p:txBody>
        </p:sp>
      </p:grp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002068" y="4941907"/>
            <a:ext cx="762000" cy="685800"/>
          </a:xfrm>
          <a:prstGeom prst="ellipse">
            <a:avLst/>
          </a:prstGeom>
          <a:solidFill>
            <a:srgbClr val="9966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002068" y="5873769"/>
            <a:ext cx="762000" cy="685800"/>
          </a:xfrm>
          <a:prstGeom prst="ellipse">
            <a:avLst/>
          </a:prstGeom>
          <a:solidFill>
            <a:srgbClr val="9966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068868" y="5873769"/>
            <a:ext cx="762000" cy="685800"/>
          </a:xfrm>
          <a:prstGeom prst="ellipse">
            <a:avLst/>
          </a:prstGeom>
          <a:solidFill>
            <a:srgbClr val="9966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1149705" y="4995882"/>
            <a:ext cx="466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latin typeface="Times New Roman" charset="0"/>
              </a:rPr>
              <a:t>T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149705" y="5945207"/>
            <a:ext cx="466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latin typeface="Times New Roman" charset="0"/>
              </a:rPr>
              <a:t>T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240318" y="5945207"/>
            <a:ext cx="466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latin typeface="Times New Roman" charset="0"/>
              </a:rPr>
              <a:t>T</a:t>
            </a:r>
          </a:p>
        </p:txBody>
      </p:sp>
      <p:pic>
        <p:nvPicPr>
          <p:cNvPr id="22" name="Picture 22" descr="BS00590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80" y="3968769"/>
            <a:ext cx="790575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3" descr="BS00590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80" y="3054369"/>
            <a:ext cx="790575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4" descr="BS00590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680" y="3054369"/>
            <a:ext cx="790575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5" descr="BS00590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580" y="4883169"/>
            <a:ext cx="790575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3546278" y="3255522"/>
            <a:ext cx="4957763" cy="1366838"/>
            <a:chOff x="1201" y="814"/>
            <a:chExt cx="3123" cy="861"/>
          </a:xfrm>
        </p:grpSpPr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1478" y="1646"/>
              <a:ext cx="25" cy="29"/>
            </a:xfrm>
            <a:custGeom>
              <a:avLst/>
              <a:gdLst>
                <a:gd name="T0" fmla="*/ 1 w 25"/>
                <a:gd name="T1" fmla="*/ 28 h 29"/>
                <a:gd name="T2" fmla="*/ 1 w 25"/>
                <a:gd name="T3" fmla="*/ 26 h 29"/>
                <a:gd name="T4" fmla="*/ 3 w 25"/>
                <a:gd name="T5" fmla="*/ 26 h 29"/>
                <a:gd name="T6" fmla="*/ 4 w 25"/>
                <a:gd name="T7" fmla="*/ 25 h 29"/>
                <a:gd name="T8" fmla="*/ 4 w 25"/>
                <a:gd name="T9" fmla="*/ 23 h 29"/>
                <a:gd name="T10" fmla="*/ 3 w 25"/>
                <a:gd name="T11" fmla="*/ 3 h 29"/>
                <a:gd name="T12" fmla="*/ 2 w 25"/>
                <a:gd name="T13" fmla="*/ 2 h 29"/>
                <a:gd name="T14" fmla="*/ 0 w 25"/>
                <a:gd name="T15" fmla="*/ 2 h 29"/>
                <a:gd name="T16" fmla="*/ 21 w 25"/>
                <a:gd name="T17" fmla="*/ 0 h 29"/>
                <a:gd name="T18" fmla="*/ 20 w 25"/>
                <a:gd name="T19" fmla="*/ 6 h 29"/>
                <a:gd name="T20" fmla="*/ 20 w 25"/>
                <a:gd name="T21" fmla="*/ 4 h 29"/>
                <a:gd name="T22" fmla="*/ 19 w 25"/>
                <a:gd name="T23" fmla="*/ 2 h 29"/>
                <a:gd name="T24" fmla="*/ 17 w 25"/>
                <a:gd name="T25" fmla="*/ 2 h 29"/>
                <a:gd name="T26" fmla="*/ 15 w 25"/>
                <a:gd name="T27" fmla="*/ 2 h 29"/>
                <a:gd name="T28" fmla="*/ 9 w 25"/>
                <a:gd name="T29" fmla="*/ 2 h 29"/>
                <a:gd name="T30" fmla="*/ 8 w 25"/>
                <a:gd name="T31" fmla="*/ 12 h 29"/>
                <a:gd name="T32" fmla="*/ 15 w 25"/>
                <a:gd name="T33" fmla="*/ 12 h 29"/>
                <a:gd name="T34" fmla="*/ 17 w 25"/>
                <a:gd name="T35" fmla="*/ 12 h 29"/>
                <a:gd name="T36" fmla="*/ 18 w 25"/>
                <a:gd name="T37" fmla="*/ 10 h 29"/>
                <a:gd name="T38" fmla="*/ 18 w 25"/>
                <a:gd name="T39" fmla="*/ 8 h 29"/>
                <a:gd name="T40" fmla="*/ 18 w 25"/>
                <a:gd name="T41" fmla="*/ 18 h 29"/>
                <a:gd name="T42" fmla="*/ 18 w 25"/>
                <a:gd name="T43" fmla="*/ 16 h 29"/>
                <a:gd name="T44" fmla="*/ 17 w 25"/>
                <a:gd name="T45" fmla="*/ 15 h 29"/>
                <a:gd name="T46" fmla="*/ 16 w 25"/>
                <a:gd name="T47" fmla="*/ 14 h 29"/>
                <a:gd name="T48" fmla="*/ 14 w 25"/>
                <a:gd name="T49" fmla="*/ 14 h 29"/>
                <a:gd name="T50" fmla="*/ 8 w 25"/>
                <a:gd name="T51" fmla="*/ 25 h 29"/>
                <a:gd name="T52" fmla="*/ 10 w 25"/>
                <a:gd name="T53" fmla="*/ 26 h 29"/>
                <a:gd name="T54" fmla="*/ 14 w 25"/>
                <a:gd name="T55" fmla="*/ 26 h 29"/>
                <a:gd name="T56" fmla="*/ 16 w 25"/>
                <a:gd name="T57" fmla="*/ 26 h 29"/>
                <a:gd name="T58" fmla="*/ 18 w 25"/>
                <a:gd name="T59" fmla="*/ 25 h 29"/>
                <a:gd name="T60" fmla="*/ 20 w 25"/>
                <a:gd name="T61" fmla="*/ 24 h 29"/>
                <a:gd name="T62" fmla="*/ 21 w 25"/>
                <a:gd name="T63" fmla="*/ 23 h 29"/>
                <a:gd name="T64" fmla="*/ 22 w 25"/>
                <a:gd name="T65" fmla="*/ 22 h 29"/>
                <a:gd name="T66" fmla="*/ 22 w 25"/>
                <a:gd name="T67" fmla="*/ 20 h 29"/>
                <a:gd name="T68" fmla="*/ 22 w 25"/>
                <a:gd name="T6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29">
                  <a:moveTo>
                    <a:pt x="22" y="27"/>
                  </a:moveTo>
                  <a:lnTo>
                    <a:pt x="1" y="28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2" y="26"/>
                  </a:lnTo>
                  <a:lnTo>
                    <a:pt x="3" y="26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21" y="0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8" y="12"/>
                  </a:lnTo>
                  <a:lnTo>
                    <a:pt x="14" y="12"/>
                  </a:lnTo>
                  <a:lnTo>
                    <a:pt x="15" y="12"/>
                  </a:lnTo>
                  <a:lnTo>
                    <a:pt x="16" y="12"/>
                  </a:lnTo>
                  <a:lnTo>
                    <a:pt x="17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9" y="18"/>
                  </a:lnTo>
                  <a:lnTo>
                    <a:pt x="18" y="18"/>
                  </a:lnTo>
                  <a:lnTo>
                    <a:pt x="18" y="17"/>
                  </a:lnTo>
                  <a:lnTo>
                    <a:pt x="18" y="16"/>
                  </a:lnTo>
                  <a:lnTo>
                    <a:pt x="18" y="15"/>
                  </a:lnTo>
                  <a:lnTo>
                    <a:pt x="17" y="15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5" y="14"/>
                  </a:lnTo>
                  <a:lnTo>
                    <a:pt x="14" y="14"/>
                  </a:lnTo>
                  <a:lnTo>
                    <a:pt x="8" y="14"/>
                  </a:lnTo>
                  <a:lnTo>
                    <a:pt x="8" y="25"/>
                  </a:lnTo>
                  <a:lnTo>
                    <a:pt x="9" y="26"/>
                  </a:lnTo>
                  <a:lnTo>
                    <a:pt x="10" y="26"/>
                  </a:lnTo>
                  <a:lnTo>
                    <a:pt x="11" y="26"/>
                  </a:lnTo>
                  <a:lnTo>
                    <a:pt x="14" y="26"/>
                  </a:lnTo>
                  <a:lnTo>
                    <a:pt x="15" y="26"/>
                  </a:lnTo>
                  <a:lnTo>
                    <a:pt x="16" y="26"/>
                  </a:lnTo>
                  <a:lnTo>
                    <a:pt x="17" y="25"/>
                  </a:lnTo>
                  <a:lnTo>
                    <a:pt x="18" y="25"/>
                  </a:lnTo>
                  <a:lnTo>
                    <a:pt x="19" y="24"/>
                  </a:lnTo>
                  <a:lnTo>
                    <a:pt x="20" y="24"/>
                  </a:lnTo>
                  <a:lnTo>
                    <a:pt x="20" y="23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2" y="22"/>
                  </a:lnTo>
                  <a:lnTo>
                    <a:pt x="22" y="21"/>
                  </a:lnTo>
                  <a:lnTo>
                    <a:pt x="22" y="20"/>
                  </a:lnTo>
                  <a:lnTo>
                    <a:pt x="24" y="20"/>
                  </a:lnTo>
                  <a:lnTo>
                    <a:pt x="22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503" y="814"/>
              <a:ext cx="2821" cy="8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2134" y="864"/>
              <a:ext cx="411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r" eaLnBrk="1" hangingPunct="1"/>
              <a:r>
                <a:rPr lang="en-US" sz="3600" dirty="0">
                  <a:solidFill>
                    <a:srgbClr val="000000"/>
                  </a:solidFill>
                  <a:latin typeface="Times New Roman" charset="0"/>
                </a:rPr>
                <a:t>x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2877" y="862"/>
              <a:ext cx="14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3600">
                  <a:solidFill>
                    <a:srgbClr val="000000"/>
                  </a:solidFill>
                  <a:latin typeface="Times New Roman" charset="0"/>
                </a:rPr>
                <a:t>0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3440" y="862"/>
              <a:ext cx="14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36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4004" y="862"/>
              <a:ext cx="14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36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1201" y="1276"/>
              <a:ext cx="134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r" eaLnBrk="1" hangingPunct="1"/>
              <a:r>
                <a:rPr lang="en-US" sz="3600" dirty="0">
                  <a:solidFill>
                    <a:srgbClr val="000000"/>
                  </a:solidFill>
                  <a:latin typeface="Times New Roman" charset="0"/>
                </a:rPr>
                <a:t>P(X=x)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2765" y="1258"/>
              <a:ext cx="36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3600">
                  <a:solidFill>
                    <a:srgbClr val="000000"/>
                  </a:solidFill>
                  <a:latin typeface="Times New Roman" charset="0"/>
                </a:rPr>
                <a:t>1/4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328" y="1258"/>
              <a:ext cx="36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3600">
                  <a:solidFill>
                    <a:srgbClr val="000000"/>
                  </a:solidFill>
                  <a:latin typeface="Times New Roman" charset="0"/>
                </a:rPr>
                <a:t>1/2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3892" y="1258"/>
              <a:ext cx="36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3600">
                  <a:solidFill>
                    <a:srgbClr val="000000"/>
                  </a:solidFill>
                  <a:latin typeface="Times New Roman" charset="0"/>
                </a:rPr>
                <a:t>1/4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2578" y="818"/>
              <a:ext cx="1" cy="8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2578" y="818"/>
              <a:ext cx="7" cy="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1503" y="1208"/>
              <a:ext cx="282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40"/>
          <p:cNvGrpSpPr>
            <a:grpSpLocks/>
          </p:cNvGrpSpPr>
          <p:nvPr/>
        </p:nvGrpSpPr>
        <p:grpSpPr bwMode="auto">
          <a:xfrm>
            <a:off x="3986015" y="4627122"/>
            <a:ext cx="4518025" cy="685800"/>
            <a:chOff x="1906" y="1680"/>
            <a:chExt cx="2846" cy="432"/>
          </a:xfrm>
        </p:grpSpPr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1906" y="1680"/>
              <a:ext cx="2846" cy="43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305" y="1728"/>
              <a:ext cx="14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3600">
                  <a:solidFill>
                    <a:srgbClr val="000000"/>
                  </a:solidFill>
                  <a:latin typeface="Times New Roman" charset="0"/>
                </a:rPr>
                <a:t>0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3744" y="1728"/>
              <a:ext cx="38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/>
              <a:r>
                <a:rPr lang="en-US" sz="3600">
                  <a:solidFill>
                    <a:srgbClr val="000000"/>
                  </a:solidFill>
                  <a:latin typeface="Times New Roman" charset="0"/>
                </a:rPr>
                <a:t>1/2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4320" y="1728"/>
              <a:ext cx="36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3600">
                  <a:solidFill>
                    <a:srgbClr val="000000"/>
                  </a:solidFill>
                  <a:latin typeface="Times New Roman" charset="0"/>
                </a:rPr>
                <a:t>1/2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45" name="Text Box 45"/>
            <p:cNvSpPr txBox="1">
              <a:spLocks noChangeArrowheads="1"/>
            </p:cNvSpPr>
            <p:nvPr/>
          </p:nvSpPr>
          <p:spPr bwMode="auto">
            <a:xfrm>
              <a:off x="1931" y="1694"/>
              <a:ext cx="1093" cy="40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3600" dirty="0">
                  <a:latin typeface="Times New Roman" charset="0"/>
                </a:rPr>
                <a:t>Product</a:t>
              </a:r>
            </a:p>
          </p:txBody>
        </p:sp>
      </p:grp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4025704" y="5617722"/>
            <a:ext cx="4478336" cy="51911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000000"/>
                </a:solidFill>
                <a:latin typeface="Arial" charset="0"/>
              </a:rPr>
              <a:t>E(X)= 0 + 0.5 + 0.5 = 1</a:t>
            </a:r>
          </a:p>
        </p:txBody>
      </p:sp>
    </p:spTree>
    <p:extLst>
      <p:ext uri="{BB962C8B-B14F-4D97-AF65-F5344CB8AC3E}">
        <p14:creationId xmlns:p14="http://schemas.microsoft.com/office/powerpoint/2010/main" val="77407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 Units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25353"/>
            <a:ext cx="8229600" cy="1014413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/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14600" y="2353127"/>
            <a:ext cx="4114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  <a:latin typeface="Arial" charset="0"/>
              </a:rPr>
              <a:t>Weekly Air Conditioning Units Ordered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0" y="4614384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Calculate the expected number of units ordered weekly.</a:t>
            </a:r>
          </a:p>
        </p:txBody>
      </p:sp>
    </p:spTree>
    <p:extLst>
      <p:ext uri="{BB962C8B-B14F-4D97-AF65-F5344CB8AC3E}">
        <p14:creationId xmlns:p14="http://schemas.microsoft.com/office/powerpoint/2010/main" val="41592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Expected Value of a Function of X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267169"/>
          </a:xfrm>
        </p:spPr>
        <p:txBody>
          <a:bodyPr/>
          <a:lstStyle/>
          <a:p>
            <a:r>
              <a:rPr lang="en-US" dirty="0"/>
              <a:t>X is a discrete RV with a set of possible values </a:t>
            </a:r>
            <a:r>
              <a:rPr lang="en-US" i="1" dirty="0"/>
              <a:t>D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 err="1"/>
              <a:t>pmf</a:t>
            </a:r>
            <a:r>
              <a:rPr lang="en-US" dirty="0"/>
              <a:t> p(x).</a:t>
            </a:r>
          </a:p>
          <a:p>
            <a:r>
              <a:rPr lang="en-US" dirty="0"/>
              <a:t>The </a:t>
            </a:r>
            <a:r>
              <a:rPr lang="en-US" b="1" dirty="0"/>
              <a:t>expected value</a:t>
            </a:r>
            <a:r>
              <a:rPr lang="en-US" dirty="0"/>
              <a:t> of any function h(X) is given by: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877752"/>
              </p:ext>
            </p:extLst>
          </p:nvPr>
        </p:nvGraphicFramePr>
        <p:xfrm>
          <a:off x="2351088" y="4340225"/>
          <a:ext cx="445452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1498600" imgH="368300" progId="Equation.3">
                  <p:embed/>
                </p:oleObj>
              </mc:Choice>
              <mc:Fallback>
                <p:oleObj name="Equation" r:id="rId3" imgW="14986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1088" y="4340225"/>
                        <a:ext cx="4454525" cy="1093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036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546" y="2545743"/>
            <a:ext cx="7662863" cy="249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1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369" y="2612347"/>
            <a:ext cx="3774625" cy="7286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69" y="3508222"/>
            <a:ext cx="3969933" cy="707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772" y="4465168"/>
            <a:ext cx="6995605" cy="116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Car Insurance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small car insurance company charged a $200 premium to all customers that year.</a:t>
            </a:r>
          </a:p>
          <a:p>
            <a:r>
              <a:rPr lang="en-US" dirty="0"/>
              <a:t>Let X = Monetary claim of a random customer.  Reminder:</a:t>
            </a:r>
          </a:p>
          <a:p>
            <a:pPr lvl="1"/>
            <a:r>
              <a:rPr lang="en-US" dirty="0"/>
              <a:t>2% claimed $2000, 5% claimed $1000</a:t>
            </a:r>
          </a:p>
          <a:p>
            <a:pPr lvl="1"/>
            <a:r>
              <a:rPr lang="en-US" dirty="0"/>
              <a:t>10% claimed $500, 83% claimed $0</a:t>
            </a:r>
          </a:p>
          <a:p>
            <a:r>
              <a:rPr lang="en-US" dirty="0"/>
              <a:t>Let Y = h(X) = 200 – X be the company’s profit associated with claim X </a:t>
            </a:r>
          </a:p>
          <a:p>
            <a:r>
              <a:rPr lang="en-US" dirty="0"/>
              <a:t>Calculate E(Y), the company’s expected profit.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55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149</TotalTime>
  <Words>463</Words>
  <Application>Microsoft Office PowerPoint</Application>
  <PresentationFormat>On-screen Show (4:3)</PresentationFormat>
  <Paragraphs>106</Paragraphs>
  <Slides>20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Calisto MT</vt:lpstr>
      <vt:lpstr>Times New Roman</vt:lpstr>
      <vt:lpstr>Wingdings</vt:lpstr>
      <vt:lpstr>Genesis</vt:lpstr>
      <vt:lpstr>Equation</vt:lpstr>
      <vt:lpstr>Microsoft Equation 3.0</vt:lpstr>
      <vt:lpstr>Expected Values</vt:lpstr>
      <vt:lpstr>Example: Car Insurance</vt:lpstr>
      <vt:lpstr>Expected Value</vt:lpstr>
      <vt:lpstr>Example: 2 Coin Tosses</vt:lpstr>
      <vt:lpstr>Example: AC Units</vt:lpstr>
      <vt:lpstr>The Expected Value of a Function of X</vt:lpstr>
      <vt:lpstr>Example</vt:lpstr>
      <vt:lpstr>Example</vt:lpstr>
      <vt:lpstr>Example: Car Insurance</vt:lpstr>
      <vt:lpstr>Particular Case</vt:lpstr>
      <vt:lpstr>Variance of X</vt:lpstr>
      <vt:lpstr>Example: 2 Coin Tosses</vt:lpstr>
      <vt:lpstr>Alternative Formula for V(X) (computing or shortcut formula)</vt:lpstr>
      <vt:lpstr>Example</vt:lpstr>
      <vt:lpstr>Example </vt:lpstr>
      <vt:lpstr>Example</vt:lpstr>
      <vt:lpstr>Example: (Bernoulli random variable)</vt:lpstr>
      <vt:lpstr>Example</vt:lpstr>
      <vt:lpstr>Variance of a function</vt:lpstr>
      <vt:lpstr>Rules of Variance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Expected Values</dc:title>
  <dc:creator>Leif Ellingson</dc:creator>
  <cp:lastModifiedBy>Ahanda, B</cp:lastModifiedBy>
  <cp:revision>19</cp:revision>
  <dcterms:created xsi:type="dcterms:W3CDTF">2011-08-21T01:44:30Z</dcterms:created>
  <dcterms:modified xsi:type="dcterms:W3CDTF">2016-10-05T14:45:35Z</dcterms:modified>
</cp:coreProperties>
</file>