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74" r:id="rId4"/>
    <p:sldId id="275" r:id="rId5"/>
    <p:sldId id="258" r:id="rId6"/>
    <p:sldId id="259" r:id="rId7"/>
    <p:sldId id="260" r:id="rId8"/>
    <p:sldId id="261" r:id="rId9"/>
    <p:sldId id="262" r:id="rId10"/>
    <p:sldId id="277" r:id="rId11"/>
    <p:sldId id="278" r:id="rId12"/>
    <p:sldId id="263" r:id="rId13"/>
    <p:sldId id="264" r:id="rId14"/>
    <p:sldId id="279" r:id="rId15"/>
    <p:sldId id="280" r:id="rId16"/>
    <p:sldId id="265" r:id="rId17"/>
    <p:sldId id="267" r:id="rId18"/>
    <p:sldId id="281" r:id="rId19"/>
    <p:sldId id="282" r:id="rId20"/>
    <p:sldId id="283" r:id="rId21"/>
    <p:sldId id="266" r:id="rId22"/>
    <p:sldId id="268" r:id="rId23"/>
    <p:sldId id="284" r:id="rId24"/>
    <p:sldId id="269" r:id="rId25"/>
    <p:sldId id="270" r:id="rId26"/>
    <p:sldId id="285" r:id="rId27"/>
    <p:sldId id="286" r:id="rId28"/>
    <p:sldId id="271" r:id="rId29"/>
    <p:sldId id="273" r:id="rId30"/>
    <p:sldId id="287" r:id="rId31"/>
    <p:sldId id="288" r:id="rId32"/>
    <p:sldId id="27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9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AE1B6-BB9F-CD4D-8D1A-AB942A4935E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D3C98-3394-8341-B6A1-BEDB5F18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4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Before, you</a:t>
            </a:r>
            <a:r>
              <a:rPr lang="en-US" baseline="0" dirty="0"/>
              <a:t> had to integrate the </a:t>
            </a:r>
            <a:r>
              <a:rPr lang="en-US" baseline="0" dirty="0" err="1"/>
              <a:t>pdf</a:t>
            </a:r>
            <a:r>
              <a:rPr lang="en-US" baseline="0" dirty="0"/>
              <a:t> for every value of a and b used.  Now, with the </a:t>
            </a:r>
            <a:r>
              <a:rPr lang="en-US" baseline="0" dirty="0" err="1"/>
              <a:t>cdf</a:t>
            </a:r>
            <a:r>
              <a:rPr lang="en-US" baseline="0" dirty="0"/>
              <a:t>, you only need to integrate once to obtain it </a:t>
            </a:r>
            <a:r>
              <a:rPr lang="en-US" baseline="0" dirty="0">
                <a:sym typeface="Wingdings"/>
              </a:rPr>
              <a:t> Then you can just plug in for any value of a and b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D3C98-3394-8341-B6A1-BEDB5F1814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05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95:  x = 1.94</a:t>
            </a:r>
          </a:p>
          <a:p>
            <a:endParaRPr lang="en-US" dirty="0"/>
          </a:p>
          <a:p>
            <a:r>
              <a:rPr lang="en-US" dirty="0"/>
              <a:t>For 50: x = 1.3333333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D3C98-3394-8341-B6A1-BEDB5F1814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29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E(X) = 1.25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D3C98-3394-8341-B6A1-BEDB5F1814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04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6EA4-8CBE-184D-BE15-3D69772E94D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824DA1-FE95-BF49-BD93-9061F8E76F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6EA4-8CBE-184D-BE15-3D69772E94D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4DA1-FE95-BF49-BD93-9061F8E76F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A824DA1-FE95-BF49-BD93-9061F8E76F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6EA4-8CBE-184D-BE15-3D69772E94D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6EA4-8CBE-184D-BE15-3D69772E94D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A824DA1-FE95-BF49-BD93-9061F8E76F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6EA4-8CBE-184D-BE15-3D69772E94D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824DA1-FE95-BF49-BD93-9061F8E76F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A06EA4-8CBE-184D-BE15-3D69772E94D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4DA1-FE95-BF49-BD93-9061F8E76F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6EA4-8CBE-184D-BE15-3D69772E94D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A824DA1-FE95-BF49-BD93-9061F8E76F2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6EA4-8CBE-184D-BE15-3D69772E94D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A824DA1-FE95-BF49-BD93-9061F8E76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6EA4-8CBE-184D-BE15-3D69772E94D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824DA1-FE95-BF49-BD93-9061F8E76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824DA1-FE95-BF49-BD93-9061F8E76F2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6EA4-8CBE-184D-BE15-3D69772E94D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A824DA1-FE95-BF49-BD93-9061F8E76F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A06EA4-8CBE-184D-BE15-3D69772E94D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A06EA4-8CBE-184D-BE15-3D69772E94D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824DA1-FE95-BF49-BD93-9061F8E76F26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5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"/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 3342</a:t>
            </a:r>
          </a:p>
          <a:p>
            <a:r>
              <a:rPr lang="en-US" dirty="0"/>
              <a:t>Section 4.2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Cumulative Distribution Functions</a:t>
            </a:r>
            <a:br>
              <a:rPr lang="en-US" dirty="0"/>
            </a:br>
            <a:r>
              <a:rPr lang="en-US" dirty="0"/>
              <a:t>and Expected Values</a:t>
            </a:r>
          </a:p>
        </p:txBody>
      </p:sp>
    </p:spTree>
    <p:extLst>
      <p:ext uri="{BB962C8B-B14F-4D97-AF65-F5344CB8AC3E}">
        <p14:creationId xmlns:p14="http://schemas.microsoft.com/office/powerpoint/2010/main" val="378156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probabilities figures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44035" y="1527175"/>
            <a:ext cx="661941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6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41678" y="1504577"/>
            <a:ext cx="4674205" cy="11496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1678" y="1553264"/>
            <a:ext cx="1544716" cy="3728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2702905"/>
            <a:ext cx="4944995" cy="15501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74" y="4301787"/>
            <a:ext cx="5406635" cy="2084170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14D0BCD-47C4-4FC1-8AE4-5629D86E4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883" y="1435348"/>
            <a:ext cx="3820269" cy="187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9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X be a RV denoting the magnitude of a dynamic load on a bridge with </a:t>
            </a:r>
            <a:r>
              <a:rPr lang="en-US" dirty="0" err="1"/>
              <a:t>pdf</a:t>
            </a:r>
            <a:r>
              <a:rPr lang="en-US" dirty="0"/>
              <a:t> given by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Calculate P(0.99 ≤ X ≤ 1.01)</a:t>
            </a:r>
          </a:p>
          <a:p>
            <a:endParaRPr lang="en-US" dirty="0"/>
          </a:p>
          <a:p>
            <a:r>
              <a:rPr lang="en-US" dirty="0"/>
              <a:t>Calculate P(X &gt; 1.5)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030894"/>
              </p:ext>
            </p:extLst>
          </p:nvPr>
        </p:nvGraphicFramePr>
        <p:xfrm>
          <a:off x="485420" y="2456934"/>
          <a:ext cx="8093075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3" imgW="2527300" imgH="393700" progId="Equation.3">
                  <p:embed/>
                </p:oleObj>
              </mc:Choice>
              <mc:Fallback>
                <p:oleObj name="Equation" r:id="rId3" imgW="25273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420" y="2456934"/>
                        <a:ext cx="8093075" cy="1262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9955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</a:t>
            </a:r>
            <a:r>
              <a:rPr lang="en-US" dirty="0" err="1"/>
              <a:t>pdf</a:t>
            </a:r>
            <a:r>
              <a:rPr lang="en-US" dirty="0"/>
              <a:t> from the </a:t>
            </a:r>
            <a:r>
              <a:rPr lang="en-US" dirty="0" err="1"/>
              <a:t>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X is a continuous RV with </a:t>
            </a:r>
            <a:r>
              <a:rPr lang="en-US" dirty="0" err="1"/>
              <a:t>pdf</a:t>
            </a:r>
            <a:r>
              <a:rPr lang="en-US" dirty="0"/>
              <a:t> f(</a:t>
            </a:r>
            <a:r>
              <a:rPr lang="en-US" i="1" dirty="0"/>
              <a:t>x</a:t>
            </a:r>
            <a:r>
              <a:rPr lang="en-US" dirty="0"/>
              <a:t>) and </a:t>
            </a:r>
            <a:r>
              <a:rPr lang="en-US" dirty="0" err="1"/>
              <a:t>cdf</a:t>
            </a:r>
            <a:r>
              <a:rPr lang="en-US" dirty="0"/>
              <a:t> F(</a:t>
            </a:r>
            <a:r>
              <a:rPr lang="en-US" i="1" dirty="0"/>
              <a:t>x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Then at every </a:t>
            </a:r>
            <a:r>
              <a:rPr lang="en-US" i="1" dirty="0"/>
              <a:t>x</a:t>
            </a:r>
            <a:r>
              <a:rPr lang="en-US" dirty="0"/>
              <a:t> at which the derivative F’(</a:t>
            </a:r>
            <a:r>
              <a:rPr lang="en-US" i="1" dirty="0"/>
              <a:t>x</a:t>
            </a:r>
            <a:r>
              <a:rPr lang="en-US" dirty="0"/>
              <a:t>) exists,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54" y="3254248"/>
            <a:ext cx="4468201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6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1638" y="1475414"/>
            <a:ext cx="7217762" cy="20393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1638" y="1475414"/>
            <a:ext cx="1358587" cy="3267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39" y="3545428"/>
            <a:ext cx="2592582" cy="7074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39" y="4283508"/>
            <a:ext cx="5682012" cy="157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9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2139" y="1625385"/>
            <a:ext cx="4673946" cy="16114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39" y="3246948"/>
            <a:ext cx="6005597" cy="125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4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(100p)</a:t>
            </a:r>
            <a:r>
              <a:rPr lang="en-US" dirty="0" err="1"/>
              <a:t>th</a:t>
            </a:r>
            <a:r>
              <a:rPr lang="en-US" dirty="0"/>
              <a:t> Percentile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p be a number between 0 and 1.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ighlight>
                  <a:srgbClr val="FFFF00"/>
                </a:highlight>
              </a:rPr>
              <a:t>(100p)</a:t>
            </a:r>
            <a:r>
              <a:rPr lang="en-US" dirty="0" err="1">
                <a:highlight>
                  <a:srgbClr val="FFFF00"/>
                </a:highlight>
              </a:rPr>
              <a:t>th</a:t>
            </a:r>
            <a:r>
              <a:rPr lang="en-US" dirty="0">
                <a:highlight>
                  <a:srgbClr val="FFFF00"/>
                </a:highlight>
              </a:rPr>
              <a:t> percentile </a:t>
            </a:r>
            <a:r>
              <a:rPr lang="en-US" dirty="0"/>
              <a:t>of the distribution of a continuous RV X, denoted by </a:t>
            </a:r>
            <a:r>
              <a:rPr lang="en-US" dirty="0" err="1"/>
              <a:t>η</a:t>
            </a:r>
            <a:r>
              <a:rPr lang="en-US" dirty="0"/>
              <a:t>(p), is defined as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872391"/>
              </p:ext>
            </p:extLst>
          </p:nvPr>
        </p:nvGraphicFramePr>
        <p:xfrm>
          <a:off x="1643078" y="3722773"/>
          <a:ext cx="536892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3" imgW="1676400" imgH="317500" progId="Equation.3">
                  <p:embed/>
                </p:oleObj>
              </mc:Choice>
              <mc:Fallback>
                <p:oleObj name="Equation" r:id="rId3" imgW="1676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3078" y="3722773"/>
                        <a:ext cx="5368925" cy="1017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3898" y="4916892"/>
            <a:ext cx="3585870" cy="100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9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median of a continuous distribution is the 50</a:t>
            </a:r>
            <a:r>
              <a:rPr lang="en-US" baseline="30000" dirty="0"/>
              <a:t>th</a:t>
            </a:r>
            <a:r>
              <a:rPr lang="en-US" dirty="0"/>
              <a:t> percentile, so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a continuous distribution is symmetric, then the median will be equal to the point of symmetry.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778303"/>
              </p:ext>
            </p:extLst>
          </p:nvPr>
        </p:nvGraphicFramePr>
        <p:xfrm>
          <a:off x="3433763" y="2462353"/>
          <a:ext cx="219551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3" imgW="685800" imgH="203200" progId="Equation.3">
                  <p:embed/>
                </p:oleObj>
              </mc:Choice>
              <mc:Fallback>
                <p:oleObj name="Equation" r:id="rId3" imgW="685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3763" y="2462353"/>
                        <a:ext cx="2195512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1223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5094" y="1480733"/>
            <a:ext cx="6862654" cy="16008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94" y="3086100"/>
            <a:ext cx="2770048" cy="5422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94" y="3628333"/>
            <a:ext cx="3193981" cy="1946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9075" y="4039340"/>
            <a:ext cx="3868470" cy="15355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2A6B87-4EDD-47EB-A9F4-0C640FD46F1C}"/>
              </a:ext>
            </a:extLst>
          </p:cNvPr>
          <p:cNvSpPr/>
          <p:nvPr/>
        </p:nvSpPr>
        <p:spPr>
          <a:xfrm>
            <a:off x="4962617" y="4891596"/>
            <a:ext cx="292964" cy="3107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232A95-5D48-4902-BB78-644C1BCC50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0297" y="4601601"/>
            <a:ext cx="993310" cy="68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6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8807" y="1583300"/>
            <a:ext cx="4453092" cy="7785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07" y="2437491"/>
            <a:ext cx="4177884" cy="8268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7" y="3339890"/>
            <a:ext cx="3725123" cy="271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4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Cumulative Distribution Function (</a:t>
            </a:r>
            <a:r>
              <a:rPr lang="en-US" dirty="0" err="1"/>
              <a:t>cdf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cumulative distribution function</a:t>
            </a:r>
            <a:r>
              <a:rPr lang="en-US" dirty="0"/>
              <a:t> F(</a:t>
            </a:r>
            <a:r>
              <a:rPr lang="en-US" i="1" dirty="0"/>
              <a:t>x</a:t>
            </a:r>
            <a:r>
              <a:rPr lang="en-US" dirty="0"/>
              <a:t>) for a continuous RV X is defined for every number </a:t>
            </a:r>
            <a:r>
              <a:rPr lang="en-US" i="1" dirty="0"/>
              <a:t>x</a:t>
            </a:r>
            <a:r>
              <a:rPr lang="en-US" dirty="0"/>
              <a:t> by: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each </a:t>
            </a:r>
            <a:r>
              <a:rPr lang="en-US" i="1" dirty="0"/>
              <a:t>x</a:t>
            </a:r>
            <a:r>
              <a:rPr lang="en-US" dirty="0"/>
              <a:t>, F(</a:t>
            </a:r>
            <a:r>
              <a:rPr lang="en-US" i="1" dirty="0"/>
              <a:t>x</a:t>
            </a:r>
            <a:r>
              <a:rPr lang="en-US" dirty="0"/>
              <a:t>) is the area under the density curve to the left of </a:t>
            </a:r>
            <a:r>
              <a:rPr lang="en-US" i="1" dirty="0"/>
              <a:t>x</a:t>
            </a:r>
            <a:r>
              <a:rPr lang="en-US" dirty="0"/>
              <a:t>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685044"/>
              </p:ext>
            </p:extLst>
          </p:nvPr>
        </p:nvGraphicFramePr>
        <p:xfrm>
          <a:off x="1639888" y="2895600"/>
          <a:ext cx="58547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1828800" imgH="317500" progId="Equation.3">
                  <p:embed/>
                </p:oleObj>
              </mc:Choice>
              <mc:Fallback>
                <p:oleObj name="Equation" r:id="rId3" imgW="18288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9888" y="2895600"/>
                        <a:ext cx="5854700" cy="1017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3991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36758" y="2153112"/>
            <a:ext cx="6116803" cy="267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1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X be a RV denoting the magnitude of a dynamic load on a bridge with </a:t>
            </a:r>
            <a:r>
              <a:rPr lang="en-US" dirty="0" err="1"/>
              <a:t>pdf</a:t>
            </a:r>
            <a:r>
              <a:rPr lang="en-US" dirty="0"/>
              <a:t> given by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95</a:t>
            </a:r>
            <a:r>
              <a:rPr lang="en-US" baseline="30000" dirty="0"/>
              <a:t>th</a:t>
            </a:r>
            <a:r>
              <a:rPr lang="en-US" dirty="0"/>
              <a:t> percentile of this distribution?</a:t>
            </a:r>
          </a:p>
          <a:p>
            <a:r>
              <a:rPr lang="en-US" dirty="0"/>
              <a:t>What is the 50</a:t>
            </a:r>
            <a:r>
              <a:rPr lang="en-US" baseline="30000" dirty="0"/>
              <a:t>th</a:t>
            </a:r>
            <a:r>
              <a:rPr lang="en-US" dirty="0"/>
              <a:t> percentile of this distribution?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927668"/>
              </p:ext>
            </p:extLst>
          </p:nvPr>
        </p:nvGraphicFramePr>
        <p:xfrm>
          <a:off x="485420" y="2456934"/>
          <a:ext cx="8093075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4" imgW="2527300" imgH="393700" progId="Equation.3">
                  <p:embed/>
                </p:oleObj>
              </mc:Choice>
              <mc:Fallback>
                <p:oleObj name="Equation" r:id="rId4" imgW="25273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5420" y="2456934"/>
                        <a:ext cx="8093075" cy="1262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363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expected value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b="1" dirty="0"/>
              <a:t>mean</a:t>
            </a:r>
            <a:r>
              <a:rPr lang="en-US" dirty="0"/>
              <a:t> of a continuous RV with </a:t>
            </a:r>
            <a:r>
              <a:rPr lang="en-US" dirty="0" err="1"/>
              <a:t>pdf</a:t>
            </a:r>
            <a:r>
              <a:rPr lang="en-US" dirty="0"/>
              <a:t> f(</a:t>
            </a:r>
            <a:r>
              <a:rPr lang="en-US" i="1" dirty="0"/>
              <a:t>x</a:t>
            </a:r>
            <a:r>
              <a:rPr lang="en-US" dirty="0"/>
              <a:t>) is: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93006"/>
              </p:ext>
            </p:extLst>
          </p:nvPr>
        </p:nvGraphicFramePr>
        <p:xfrm>
          <a:off x="1501775" y="2578100"/>
          <a:ext cx="605948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3" imgW="1892300" imgH="317500" progId="Equation.3">
                  <p:embed/>
                </p:oleObj>
              </mc:Choice>
              <mc:Fallback>
                <p:oleObj name="Equation" r:id="rId3" imgW="18923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1775" y="2578100"/>
                        <a:ext cx="6059488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6598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752" y="1557715"/>
            <a:ext cx="7527767" cy="15398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1752" y="1597946"/>
            <a:ext cx="1278473" cy="2929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3106231"/>
            <a:ext cx="3133906" cy="6516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988" y="3743501"/>
            <a:ext cx="3256278" cy="13761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213" y="5119679"/>
            <a:ext cx="4651944" cy="129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9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X be a RV denoting the magnitude of a dynamic load on a bridge with </a:t>
            </a:r>
            <a:r>
              <a:rPr lang="en-US" dirty="0" err="1"/>
              <a:t>pdf</a:t>
            </a:r>
            <a:r>
              <a:rPr lang="en-US" dirty="0"/>
              <a:t> given by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expected value of this distribution?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900909"/>
              </p:ext>
            </p:extLst>
          </p:nvPr>
        </p:nvGraphicFramePr>
        <p:xfrm>
          <a:off x="485420" y="2456934"/>
          <a:ext cx="8093075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4" imgW="2527300" imgH="393700" progId="Equation.3">
                  <p:embed/>
                </p:oleObj>
              </mc:Choice>
              <mc:Fallback>
                <p:oleObj name="Equation" r:id="rId4" imgW="25273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5420" y="2456934"/>
                        <a:ext cx="8093075" cy="1262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7920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 of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X is a continuous RV with </a:t>
            </a:r>
            <a:r>
              <a:rPr lang="en-US" dirty="0" err="1"/>
              <a:t>pdf</a:t>
            </a:r>
            <a:r>
              <a:rPr lang="en-US" dirty="0"/>
              <a:t> f(</a:t>
            </a:r>
            <a:r>
              <a:rPr lang="en-US" i="1" dirty="0"/>
              <a:t>x</a:t>
            </a:r>
            <a:r>
              <a:rPr lang="en-US" dirty="0"/>
              <a:t>) and h(X) is any function of X, then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564905"/>
              </p:ext>
            </p:extLst>
          </p:nvPr>
        </p:nvGraphicFramePr>
        <p:xfrm>
          <a:off x="1806575" y="2578100"/>
          <a:ext cx="544988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3" imgW="1701800" imgH="317500" progId="Equation.3">
                  <p:embed/>
                </p:oleObj>
              </mc:Choice>
              <mc:Fallback>
                <p:oleObj name="Equation" r:id="rId3" imgW="17018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6575" y="2578100"/>
                        <a:ext cx="5449888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2798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7336" y="1318627"/>
            <a:ext cx="8504238" cy="8181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7337" y="1318627"/>
            <a:ext cx="1358500" cy="2889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37" y="2151526"/>
            <a:ext cx="6054787" cy="1742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37" y="3908828"/>
            <a:ext cx="4598849" cy="14305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120" y="5339426"/>
            <a:ext cx="6498671" cy="10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6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3552" y="1525920"/>
            <a:ext cx="6466946" cy="173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3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variance</a:t>
            </a:r>
            <a:r>
              <a:rPr lang="en-US" dirty="0"/>
              <a:t> of a continuous RV X with </a:t>
            </a:r>
            <a:r>
              <a:rPr lang="en-US" dirty="0" err="1"/>
              <a:t>pdf</a:t>
            </a:r>
            <a:r>
              <a:rPr lang="en-US" dirty="0"/>
              <a:t> f(</a:t>
            </a:r>
            <a:r>
              <a:rPr lang="en-US" i="1" dirty="0"/>
              <a:t>x</a:t>
            </a:r>
            <a:r>
              <a:rPr lang="en-US" dirty="0"/>
              <a:t>) and mean μ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standard deviation (SD) of X is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956662"/>
              </p:ext>
            </p:extLst>
          </p:nvPr>
        </p:nvGraphicFramePr>
        <p:xfrm>
          <a:off x="1238250" y="2331878"/>
          <a:ext cx="6588125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3" imgW="2057400" imgH="558800" progId="Equation.3">
                  <p:embed/>
                </p:oleObj>
              </mc:Choice>
              <mc:Fallback>
                <p:oleObj name="Equation" r:id="rId3" imgW="20574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8250" y="2331878"/>
                        <a:ext cx="6588125" cy="179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848978"/>
              </p:ext>
            </p:extLst>
          </p:nvPr>
        </p:nvGraphicFramePr>
        <p:xfrm>
          <a:off x="3249613" y="5181600"/>
          <a:ext cx="25622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5" imgW="800100" imgH="254000" progId="Equation.3">
                  <p:embed/>
                </p:oleObj>
              </mc:Choice>
              <mc:Fallback>
                <p:oleObj name="Equation" r:id="rId5" imgW="800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9613" y="5181600"/>
                        <a:ext cx="2562225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266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 Method for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often quicker formula to compute variance is given by: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481435"/>
              </p:ext>
            </p:extLst>
          </p:nvPr>
        </p:nvGraphicFramePr>
        <p:xfrm>
          <a:off x="2355850" y="2862263"/>
          <a:ext cx="435133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3" imgW="1358900" imgH="228600" progId="Equation.3">
                  <p:embed/>
                </p:oleObj>
              </mc:Choice>
              <mc:Fallback>
                <p:oleObj name="Equation" r:id="rId3" imgW="1358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5850" y="2862263"/>
                        <a:ext cx="4351338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373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752" y="1520650"/>
            <a:ext cx="7901215" cy="1818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3453616"/>
            <a:ext cx="3551157" cy="8205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219" y="3453616"/>
            <a:ext cx="3148183" cy="7448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752" y="4388659"/>
            <a:ext cx="4101483" cy="187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0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3971" y="1458351"/>
            <a:ext cx="8504238" cy="4128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3971" y="1458351"/>
            <a:ext cx="1429520" cy="2727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71" y="1871207"/>
            <a:ext cx="3343810" cy="437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71" y="2342006"/>
            <a:ext cx="1234212" cy="3197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970" y="2661736"/>
            <a:ext cx="6523189" cy="10935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714" y="3805480"/>
            <a:ext cx="3950780" cy="5390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714" y="4309192"/>
            <a:ext cx="4234860" cy="1415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1574" y="4912657"/>
            <a:ext cx="4492601" cy="81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3580" y="1539752"/>
            <a:ext cx="4238622" cy="918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80" y="2509413"/>
            <a:ext cx="4939958" cy="1001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80" y="3562243"/>
            <a:ext cx="5035310" cy="105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2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r>
              <a:rPr lang="en-US" dirty="0"/>
              <a:t>Let X be a RV denoting the magnitude of a dynamic load on a bridge with </a:t>
            </a:r>
            <a:r>
              <a:rPr lang="en-US" dirty="0" err="1"/>
              <a:t>pdf</a:t>
            </a:r>
            <a:r>
              <a:rPr lang="en-US" dirty="0"/>
              <a:t> given by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variance of this distribution?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511087"/>
              </p:ext>
            </p:extLst>
          </p:nvPr>
        </p:nvGraphicFramePr>
        <p:xfrm>
          <a:off x="485420" y="2456934"/>
          <a:ext cx="8093075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3" imgW="2527300" imgH="393700" progId="Equation.3">
                  <p:embed/>
                </p:oleObj>
              </mc:Choice>
              <mc:Fallback>
                <p:oleObj name="Equation" r:id="rId3" imgW="25273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420" y="2456934"/>
                        <a:ext cx="8093075" cy="1262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943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30603" y="1549649"/>
            <a:ext cx="7279906" cy="1673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03" y="3311370"/>
            <a:ext cx="3545805" cy="31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6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Uniform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Recall:</a:t>
            </a:r>
          </a:p>
          <a:p>
            <a:r>
              <a:rPr lang="en-US" dirty="0"/>
              <a:t>A continuous RV X is said to have a </a:t>
            </a:r>
            <a:r>
              <a:rPr lang="en-US" b="1" dirty="0"/>
              <a:t>uniform distribution</a:t>
            </a:r>
            <a:r>
              <a:rPr lang="en-US" dirty="0"/>
              <a:t> over the interval [A, B] if the </a:t>
            </a:r>
            <a:r>
              <a:rPr lang="en-US" dirty="0" err="1"/>
              <a:t>pdf</a:t>
            </a:r>
            <a:r>
              <a:rPr lang="en-US" dirty="0"/>
              <a:t> is: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396301"/>
              </p:ext>
            </p:extLst>
          </p:nvPr>
        </p:nvGraphicFramePr>
        <p:xfrm>
          <a:off x="1050925" y="3212584"/>
          <a:ext cx="7034213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3" imgW="2197100" imgH="736600" progId="Equation.3">
                  <p:embed/>
                </p:oleObj>
              </mc:Choice>
              <mc:Fallback>
                <p:oleObj name="Equation" r:id="rId3" imgW="21971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0925" y="3212584"/>
                        <a:ext cx="7034213" cy="2360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965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Uniform </a:t>
            </a:r>
            <a:r>
              <a:rPr lang="en-US" dirty="0" err="1"/>
              <a:t>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cdf</a:t>
            </a:r>
            <a:r>
              <a:rPr lang="en-US" dirty="0"/>
              <a:t> of the uniform distribution is obtained as follows: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48307"/>
              </p:ext>
            </p:extLst>
          </p:nvPr>
        </p:nvGraphicFramePr>
        <p:xfrm>
          <a:off x="1376363" y="2286095"/>
          <a:ext cx="6383337" cy="382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3" imgW="1993900" imgH="1193800" progId="Equation.3">
                  <p:embed/>
                </p:oleObj>
              </mc:Choice>
              <mc:Fallback>
                <p:oleObj name="Equation" r:id="rId3" imgW="1993900" imgH="119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6363" y="2286095"/>
                        <a:ext cx="6383337" cy="382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6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Uniform </a:t>
            </a:r>
            <a:r>
              <a:rPr lang="en-US" dirty="0" err="1"/>
              <a:t>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 completely: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340347"/>
              </p:ext>
            </p:extLst>
          </p:nvPr>
        </p:nvGraphicFramePr>
        <p:xfrm>
          <a:off x="1598613" y="2581275"/>
          <a:ext cx="5935662" cy="309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3" imgW="1854200" imgH="965200" progId="Equation.3">
                  <p:embed/>
                </p:oleObj>
              </mc:Choice>
              <mc:Fallback>
                <p:oleObj name="Equation" r:id="rId3" imgW="18542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8613" y="2581275"/>
                        <a:ext cx="5935662" cy="3094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60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Uniform Distribution over [0, 1]</a:t>
            </a:r>
          </a:p>
        </p:txBody>
      </p:sp>
      <p:pic>
        <p:nvPicPr>
          <p:cNvPr id="4" name="Picture 3" descr="uniform_pdf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7455"/>
            <a:ext cx="4470957" cy="3353218"/>
          </a:xfrm>
          <a:prstGeom prst="rect">
            <a:avLst/>
          </a:prstGeom>
        </p:spPr>
      </p:pic>
      <p:pic>
        <p:nvPicPr>
          <p:cNvPr id="5" name="Picture 4" descr="uniform_cdf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042" y="2177454"/>
            <a:ext cx="4470958" cy="335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0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Probabilities with F(</a:t>
            </a:r>
            <a:r>
              <a:rPr lang="en-US" i="1" dirty="0"/>
              <a:t>x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X be a continuous RV with </a:t>
            </a:r>
            <a:r>
              <a:rPr lang="en-US" dirty="0" err="1"/>
              <a:t>pdf</a:t>
            </a:r>
            <a:r>
              <a:rPr lang="en-US" dirty="0"/>
              <a:t> f(</a:t>
            </a:r>
            <a:r>
              <a:rPr lang="en-US" i="1" dirty="0"/>
              <a:t>x</a:t>
            </a:r>
            <a:r>
              <a:rPr lang="en-US" dirty="0"/>
              <a:t>) and </a:t>
            </a:r>
            <a:r>
              <a:rPr lang="en-US" dirty="0" err="1"/>
              <a:t>cdf</a:t>
            </a:r>
            <a:r>
              <a:rPr lang="en-US" dirty="0"/>
              <a:t> F(</a:t>
            </a:r>
            <a:r>
              <a:rPr lang="en-US" i="1" dirty="0"/>
              <a:t>x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For any number </a:t>
            </a:r>
            <a:r>
              <a:rPr lang="en-US" i="1" dirty="0"/>
              <a:t>a</a:t>
            </a:r>
            <a:r>
              <a:rPr lang="en-US" dirty="0"/>
              <a:t>: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For any two numbers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with </a:t>
            </a:r>
            <a:r>
              <a:rPr lang="en-US" i="1" dirty="0"/>
              <a:t>a &lt; b</a:t>
            </a:r>
            <a:r>
              <a:rPr lang="en-US" dirty="0"/>
              <a:t>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053423"/>
              </p:ext>
            </p:extLst>
          </p:nvPr>
        </p:nvGraphicFramePr>
        <p:xfrm>
          <a:off x="2655888" y="3325813"/>
          <a:ext cx="38227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4" imgW="1193800" imgH="203200" progId="Equation.3">
                  <p:embed/>
                </p:oleObj>
              </mc:Choice>
              <mc:Fallback>
                <p:oleObj name="Equation" r:id="rId4" imgW="1193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5888" y="3325813"/>
                        <a:ext cx="382270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93448"/>
              </p:ext>
            </p:extLst>
          </p:nvPr>
        </p:nvGraphicFramePr>
        <p:xfrm>
          <a:off x="1924050" y="5265738"/>
          <a:ext cx="52863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6" imgW="1651000" imgH="203200" progId="Equation.3">
                  <p:embed/>
                </p:oleObj>
              </mc:Choice>
              <mc:Fallback>
                <p:oleObj name="Equation" r:id="rId6" imgW="1651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24050" y="5265738"/>
                        <a:ext cx="5286375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8077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256</TotalTime>
  <Words>562</Words>
  <Application>Microsoft Office PowerPoint</Application>
  <PresentationFormat>On-screen Show (4:3)</PresentationFormat>
  <Paragraphs>107</Paragraphs>
  <Slides>32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Georgia</vt:lpstr>
      <vt:lpstr>Wingdings</vt:lpstr>
      <vt:lpstr>Wingdings 2</vt:lpstr>
      <vt:lpstr>Civic</vt:lpstr>
      <vt:lpstr>Equation</vt:lpstr>
      <vt:lpstr>Cumulative Distribution Functions and Expected Values</vt:lpstr>
      <vt:lpstr>The Cumulative Distribution Function (cdf)</vt:lpstr>
      <vt:lpstr>Example</vt:lpstr>
      <vt:lpstr>Example</vt:lpstr>
      <vt:lpstr>The Uniform Distribution</vt:lpstr>
      <vt:lpstr>The Uniform cdf</vt:lpstr>
      <vt:lpstr>The Uniform cdf</vt:lpstr>
      <vt:lpstr>The Uniform Distribution over [0, 1]</vt:lpstr>
      <vt:lpstr>Computing Probabilities with F(x)</vt:lpstr>
      <vt:lpstr>Example of probabilities figures</vt:lpstr>
      <vt:lpstr>Example</vt:lpstr>
      <vt:lpstr>Example</vt:lpstr>
      <vt:lpstr>Obtaining the pdf from the cdf</vt:lpstr>
      <vt:lpstr>Example</vt:lpstr>
      <vt:lpstr>Example</vt:lpstr>
      <vt:lpstr>The (100p)th Percentile</vt:lpstr>
      <vt:lpstr>The Median</vt:lpstr>
      <vt:lpstr>Example</vt:lpstr>
      <vt:lpstr>Example</vt:lpstr>
      <vt:lpstr>Example</vt:lpstr>
      <vt:lpstr>Example</vt:lpstr>
      <vt:lpstr>Expected Value</vt:lpstr>
      <vt:lpstr>Example </vt:lpstr>
      <vt:lpstr>Example</vt:lpstr>
      <vt:lpstr>Expected Value of a Function</vt:lpstr>
      <vt:lpstr>Example </vt:lpstr>
      <vt:lpstr>Example</vt:lpstr>
      <vt:lpstr>Variance</vt:lpstr>
      <vt:lpstr>Shortcut Method for Variance</vt:lpstr>
      <vt:lpstr>Example </vt:lpstr>
      <vt:lpstr>Example 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Cumulative Distribution Functions and Expected Values</dc:title>
  <dc:creator>Leif Ellingson</dc:creator>
  <cp:lastModifiedBy>Belhad, Ahmed</cp:lastModifiedBy>
  <cp:revision>29</cp:revision>
  <dcterms:created xsi:type="dcterms:W3CDTF">2011-08-30T17:46:22Z</dcterms:created>
  <dcterms:modified xsi:type="dcterms:W3CDTF">2019-10-16T15:38:49Z</dcterms:modified>
</cp:coreProperties>
</file>