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64" r:id="rId4"/>
    <p:sldId id="265" r:id="rId5"/>
    <p:sldId id="281" r:id="rId6"/>
    <p:sldId id="270" r:id="rId7"/>
    <p:sldId id="282" r:id="rId8"/>
    <p:sldId id="271" r:id="rId9"/>
    <p:sldId id="272" r:id="rId10"/>
    <p:sldId id="273" r:id="rId11"/>
    <p:sldId id="298" r:id="rId12"/>
    <p:sldId id="299" r:id="rId13"/>
    <p:sldId id="288" r:id="rId14"/>
    <p:sldId id="274" r:id="rId15"/>
    <p:sldId id="289" r:id="rId16"/>
    <p:sldId id="290" r:id="rId17"/>
    <p:sldId id="275" r:id="rId18"/>
    <p:sldId id="297" r:id="rId19"/>
    <p:sldId id="292" r:id="rId20"/>
    <p:sldId id="293" r:id="rId21"/>
    <p:sldId id="294" r:id="rId22"/>
    <p:sldId id="276" r:id="rId23"/>
    <p:sldId id="277" r:id="rId24"/>
    <p:sldId id="278" r:id="rId25"/>
    <p:sldId id="279" r:id="rId26"/>
    <p:sldId id="280" r:id="rId27"/>
    <p:sldId id="295" r:id="rId28"/>
    <p:sldId id="296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2" d="100"/>
          <a:sy n="92" d="100"/>
        </p:scale>
        <p:origin x="8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056A9F5-6476-4AE6-8896-D6B4BEE499C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883C15-03F2-4C2E-BB8F-40FEFEF2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6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2A2A08-CDE0-DC4D-857D-D396C9D70B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4CB0D-62C7-9B48-811F-9D0103C733E1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2943" indent="-232943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err="1">
                <a:solidFill>
                  <a:schemeClr val="tx1"/>
                </a:solidFill>
                <a:effectLst/>
                <a:latin typeface="Times" charset="0"/>
                <a:ea typeface="ＭＳ Ｐゴシック" charset="0"/>
                <a:cs typeface="+mn-cs"/>
              </a:rPr>
              <a:t>found·ry</a:t>
            </a:r>
            <a:r>
              <a:rPr lang="en-US" sz="1600" b="1" i="0" kern="1200" dirty="0">
                <a:solidFill>
                  <a:schemeClr val="tx1"/>
                </a:solidFill>
                <a:effectLst/>
                <a:latin typeface="Times" charset="0"/>
                <a:ea typeface="ＭＳ Ｐゴシック" charset="0"/>
                <a:cs typeface="+mn-cs"/>
              </a:rPr>
              <a:t>:   a workshop or factory for casting metal.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A2A08-CDE0-DC4D-857D-D396C9D70B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2133600" y="62484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ACB18D2-0F5D-B846-B48F-FB9EC2B1BA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457200" y="2286000"/>
            <a:ext cx="8305800" cy="1295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0000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blurRad="63500" dist="117432" dir="4604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501650" y="2324100"/>
            <a:ext cx="8208963" cy="1193800"/>
            <a:chOff x="316" y="1464"/>
            <a:chExt cx="5171" cy="752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316" y="1464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409" y="2016"/>
              <a:ext cx="4985" cy="165"/>
            </a:xfrm>
            <a:custGeom>
              <a:avLst/>
              <a:gdLst>
                <a:gd name="T0" fmla="*/ 202 w 4985"/>
                <a:gd name="T1" fmla="*/ 213 h 213"/>
                <a:gd name="T2" fmla="*/ 0 w 4985"/>
                <a:gd name="T3" fmla="*/ 0 h 213"/>
                <a:gd name="T4" fmla="*/ 527 w 4985"/>
                <a:gd name="T5" fmla="*/ 1 h 213"/>
                <a:gd name="T6" fmla="*/ 4985 w 4985"/>
                <a:gd name="T7" fmla="*/ 1 h 213"/>
                <a:gd name="T8" fmla="*/ 4793 w 4985"/>
                <a:gd name="T9" fmla="*/ 213 h 213"/>
                <a:gd name="T10" fmla="*/ 202 w 4985"/>
                <a:gd name="T11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5" h="213">
                  <a:moveTo>
                    <a:pt x="202" y="213"/>
                  </a:moveTo>
                  <a:cubicBezTo>
                    <a:pt x="132" y="213"/>
                    <a:pt x="0" y="113"/>
                    <a:pt x="0" y="0"/>
                  </a:cubicBezTo>
                  <a:lnTo>
                    <a:pt x="527" y="1"/>
                  </a:lnTo>
                  <a:lnTo>
                    <a:pt x="4985" y="1"/>
                  </a:lnTo>
                  <a:cubicBezTo>
                    <a:pt x="4985" y="114"/>
                    <a:pt x="4863" y="213"/>
                    <a:pt x="4793" y="213"/>
                  </a:cubicBezTo>
                  <a:lnTo>
                    <a:pt x="202" y="2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7372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432" y="1488"/>
              <a:ext cx="4944" cy="148"/>
            </a:xfrm>
            <a:custGeom>
              <a:avLst/>
              <a:gdLst>
                <a:gd name="T0" fmla="*/ 220 w 4971"/>
                <a:gd name="T1" fmla="*/ 0 h 148"/>
                <a:gd name="T2" fmla="*/ 0 w 4971"/>
                <a:gd name="T3" fmla="*/ 146 h 148"/>
                <a:gd name="T4" fmla="*/ 541 w 4971"/>
                <a:gd name="T5" fmla="*/ 148 h 148"/>
                <a:gd name="T6" fmla="*/ 4971 w 4971"/>
                <a:gd name="T7" fmla="*/ 146 h 148"/>
                <a:gd name="T8" fmla="*/ 4726 w 4971"/>
                <a:gd name="T9" fmla="*/ 0 h 148"/>
                <a:gd name="T10" fmla="*/ 220 w 4971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1" h="148">
                  <a:moveTo>
                    <a:pt x="220" y="0"/>
                  </a:moveTo>
                  <a:cubicBezTo>
                    <a:pt x="152" y="0"/>
                    <a:pt x="0" y="65"/>
                    <a:pt x="0" y="146"/>
                  </a:cubicBezTo>
                  <a:lnTo>
                    <a:pt x="541" y="148"/>
                  </a:lnTo>
                  <a:lnTo>
                    <a:pt x="4971" y="146"/>
                  </a:lnTo>
                  <a:cubicBezTo>
                    <a:pt x="4971" y="65"/>
                    <a:pt x="4794" y="0"/>
                    <a:pt x="4726" y="0"/>
                  </a:cubicBezTo>
                  <a:lnTo>
                    <a:pt x="22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725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 flipV="1">
              <a:off x="432" y="1632"/>
              <a:ext cx="4944" cy="96"/>
            </a:xfrm>
            <a:custGeom>
              <a:avLst/>
              <a:gdLst>
                <a:gd name="T0" fmla="*/ 220 w 4971"/>
                <a:gd name="T1" fmla="*/ 0 h 148"/>
                <a:gd name="T2" fmla="*/ 0 w 4971"/>
                <a:gd name="T3" fmla="*/ 146 h 148"/>
                <a:gd name="T4" fmla="*/ 541 w 4971"/>
                <a:gd name="T5" fmla="*/ 148 h 148"/>
                <a:gd name="T6" fmla="*/ 4971 w 4971"/>
                <a:gd name="T7" fmla="*/ 146 h 148"/>
                <a:gd name="T8" fmla="*/ 4726 w 4971"/>
                <a:gd name="T9" fmla="*/ 0 h 148"/>
                <a:gd name="T10" fmla="*/ 220 w 4971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1" h="148">
                  <a:moveTo>
                    <a:pt x="220" y="0"/>
                  </a:moveTo>
                  <a:cubicBezTo>
                    <a:pt x="152" y="0"/>
                    <a:pt x="0" y="65"/>
                    <a:pt x="0" y="146"/>
                  </a:cubicBezTo>
                  <a:lnTo>
                    <a:pt x="541" y="148"/>
                  </a:lnTo>
                  <a:lnTo>
                    <a:pt x="4971" y="146"/>
                  </a:lnTo>
                  <a:cubicBezTo>
                    <a:pt x="4971" y="65"/>
                    <a:pt x="4794" y="0"/>
                    <a:pt x="4726" y="0"/>
                  </a:cubicBezTo>
                  <a:lnTo>
                    <a:pt x="22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63600" y="2384425"/>
            <a:ext cx="7594600" cy="10445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AEE98-D771-2446-9338-4C3F23A631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7363"/>
            <a:ext cx="2057400" cy="5684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7363"/>
            <a:ext cx="6019800" cy="5684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DAA63-9B72-9741-AF4C-F23426365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75583-75C6-E846-B1DA-574D4DE448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CAB32-0E15-0147-93F4-26C5AFC3C4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B678A-398D-C34F-AFE7-063003491B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3A1EE-0018-0E48-B12B-C37D8AF772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2A0AD-568A-1F48-BAD9-1D858410B3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AEA41-68EB-0140-B1CD-01BB54452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5F08C-3950-F749-831D-F6A8DD9F0F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7F475-C852-904B-B355-DA2BB1587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1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324600"/>
            <a:ext cx="632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+mn-lt"/>
              </a:defRPr>
            </a:lvl1pPr>
          </a:lstStyle>
          <a:p>
            <a:fld id="{BAEA40CB-8374-7849-9BCA-1B36941C23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57200" y="304800"/>
            <a:ext cx="8305800" cy="1295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0000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blurRad="63500" dist="117432" dir="4604261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501650" y="342900"/>
            <a:ext cx="8208963" cy="1193800"/>
            <a:chOff x="316" y="216"/>
            <a:chExt cx="5171" cy="752"/>
          </a:xfrm>
        </p:grpSpPr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316" y="21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409" y="768"/>
              <a:ext cx="4985" cy="165"/>
            </a:xfrm>
            <a:custGeom>
              <a:avLst/>
              <a:gdLst>
                <a:gd name="T0" fmla="*/ 202 w 4985"/>
                <a:gd name="T1" fmla="*/ 213 h 213"/>
                <a:gd name="T2" fmla="*/ 0 w 4985"/>
                <a:gd name="T3" fmla="*/ 0 h 213"/>
                <a:gd name="T4" fmla="*/ 527 w 4985"/>
                <a:gd name="T5" fmla="*/ 1 h 213"/>
                <a:gd name="T6" fmla="*/ 4985 w 4985"/>
                <a:gd name="T7" fmla="*/ 1 h 213"/>
                <a:gd name="T8" fmla="*/ 4793 w 4985"/>
                <a:gd name="T9" fmla="*/ 213 h 213"/>
                <a:gd name="T10" fmla="*/ 202 w 4985"/>
                <a:gd name="T11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5" h="213">
                  <a:moveTo>
                    <a:pt x="202" y="213"/>
                  </a:moveTo>
                  <a:cubicBezTo>
                    <a:pt x="132" y="213"/>
                    <a:pt x="0" y="113"/>
                    <a:pt x="0" y="0"/>
                  </a:cubicBezTo>
                  <a:lnTo>
                    <a:pt x="527" y="1"/>
                  </a:lnTo>
                  <a:lnTo>
                    <a:pt x="4985" y="1"/>
                  </a:lnTo>
                  <a:cubicBezTo>
                    <a:pt x="4985" y="114"/>
                    <a:pt x="4863" y="213"/>
                    <a:pt x="4793" y="213"/>
                  </a:cubicBezTo>
                  <a:lnTo>
                    <a:pt x="202" y="2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7372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432" y="240"/>
              <a:ext cx="4944" cy="148"/>
            </a:xfrm>
            <a:custGeom>
              <a:avLst/>
              <a:gdLst>
                <a:gd name="T0" fmla="*/ 220 w 4971"/>
                <a:gd name="T1" fmla="*/ 0 h 148"/>
                <a:gd name="T2" fmla="*/ 0 w 4971"/>
                <a:gd name="T3" fmla="*/ 146 h 148"/>
                <a:gd name="T4" fmla="*/ 541 w 4971"/>
                <a:gd name="T5" fmla="*/ 148 h 148"/>
                <a:gd name="T6" fmla="*/ 4971 w 4971"/>
                <a:gd name="T7" fmla="*/ 146 h 148"/>
                <a:gd name="T8" fmla="*/ 4726 w 4971"/>
                <a:gd name="T9" fmla="*/ 0 h 148"/>
                <a:gd name="T10" fmla="*/ 220 w 4971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1" h="148">
                  <a:moveTo>
                    <a:pt x="220" y="0"/>
                  </a:moveTo>
                  <a:cubicBezTo>
                    <a:pt x="152" y="0"/>
                    <a:pt x="0" y="65"/>
                    <a:pt x="0" y="146"/>
                  </a:cubicBezTo>
                  <a:lnTo>
                    <a:pt x="541" y="148"/>
                  </a:lnTo>
                  <a:lnTo>
                    <a:pt x="4971" y="146"/>
                  </a:lnTo>
                  <a:cubicBezTo>
                    <a:pt x="4971" y="65"/>
                    <a:pt x="4794" y="0"/>
                    <a:pt x="4726" y="0"/>
                  </a:cubicBezTo>
                  <a:lnTo>
                    <a:pt x="22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725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 flipV="1">
              <a:off x="432" y="384"/>
              <a:ext cx="4944" cy="96"/>
            </a:xfrm>
            <a:custGeom>
              <a:avLst/>
              <a:gdLst>
                <a:gd name="T0" fmla="*/ 220 w 4971"/>
                <a:gd name="T1" fmla="*/ 0 h 148"/>
                <a:gd name="T2" fmla="*/ 0 w 4971"/>
                <a:gd name="T3" fmla="*/ 146 h 148"/>
                <a:gd name="T4" fmla="*/ 541 w 4971"/>
                <a:gd name="T5" fmla="*/ 148 h 148"/>
                <a:gd name="T6" fmla="*/ 4971 w 4971"/>
                <a:gd name="T7" fmla="*/ 146 h 148"/>
                <a:gd name="T8" fmla="*/ 4726 w 4971"/>
                <a:gd name="T9" fmla="*/ 0 h 148"/>
                <a:gd name="T10" fmla="*/ 220 w 4971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1" h="148">
                  <a:moveTo>
                    <a:pt x="220" y="0"/>
                  </a:moveTo>
                  <a:cubicBezTo>
                    <a:pt x="152" y="0"/>
                    <a:pt x="0" y="65"/>
                    <a:pt x="0" y="146"/>
                  </a:cubicBezTo>
                  <a:lnTo>
                    <a:pt x="541" y="148"/>
                  </a:lnTo>
                  <a:lnTo>
                    <a:pt x="4971" y="146"/>
                  </a:lnTo>
                  <a:cubicBezTo>
                    <a:pt x="4971" y="65"/>
                    <a:pt x="4794" y="0"/>
                    <a:pt x="4726" y="0"/>
                  </a:cubicBezTo>
                  <a:lnTo>
                    <a:pt x="22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274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487363"/>
            <a:ext cx="7666037" cy="884237"/>
          </a:xfrm>
          <a:prstGeom prst="rect">
            <a:avLst/>
          </a:prstGeom>
          <a:noFill/>
          <a:ln>
            <a:noFill/>
          </a:ln>
          <a:effectLst>
            <a:outerShdw blurRad="63500" dist="52363" dir="4557825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4.3</a:t>
            </a:r>
          </a:p>
          <a:p>
            <a:r>
              <a:rPr lang="en-US" dirty="0"/>
              <a:t>(&amp; a Small Part of Section 4.6)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Table A</a:t>
            </a:r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7162800" y="338455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5526088" y="338455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Freeform 5"/>
          <p:cNvSpPr>
            <a:spLocks/>
          </p:cNvSpPr>
          <p:nvPr/>
        </p:nvSpPr>
        <p:spPr bwMode="auto">
          <a:xfrm>
            <a:off x="5527675" y="3429000"/>
            <a:ext cx="3271838" cy="1536700"/>
          </a:xfrm>
          <a:custGeom>
            <a:avLst/>
            <a:gdLst>
              <a:gd name="T0" fmla="*/ 0 w 2061"/>
              <a:gd name="T1" fmla="*/ 0 h 968"/>
              <a:gd name="T2" fmla="*/ 0 w 2061"/>
              <a:gd name="T3" fmla="*/ 967 h 968"/>
              <a:gd name="T4" fmla="*/ 2060 w 2061"/>
              <a:gd name="T5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1" h="968">
                <a:moveTo>
                  <a:pt x="0" y="0"/>
                </a:moveTo>
                <a:lnTo>
                  <a:pt x="0" y="967"/>
                </a:lnTo>
                <a:lnTo>
                  <a:pt x="2060" y="96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549900" y="342106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549900" y="35718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549900" y="372586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549900" y="387985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549900" y="403542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549900" y="418941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5549900" y="434340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549900" y="44973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549900" y="46513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549900" y="48021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546850" y="49752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218238" y="49752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5892800" y="49752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143500" y="409733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891213" y="53324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8666163" y="32877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1023938" y="2736850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16013" y="2816225"/>
            <a:ext cx="3746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Z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1641475" y="2736850"/>
            <a:ext cx="887413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749425" y="28162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.00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2554288" y="2736850"/>
            <a:ext cx="947737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693988" y="28162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.01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3529013" y="2736850"/>
            <a:ext cx="944562" cy="642938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1023938" y="3406775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947738" y="3486150"/>
            <a:ext cx="7286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-.30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1600200" y="34798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.3821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2516188" y="34861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.3783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3484563" y="34861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.3745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1023938" y="4067175"/>
            <a:ext cx="590550" cy="635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1571625" y="41465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.4207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2514600" y="4165600"/>
            <a:ext cx="974725" cy="4699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0000"/>
                </a:solidFill>
                <a:latin typeface="Arial" charset="0"/>
              </a:rPr>
              <a:t>.4168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3529013" y="4067175"/>
            <a:ext cx="944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1023938" y="4737100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914400" y="4816475"/>
            <a:ext cx="728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-.10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1571625" y="48164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.4602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2516188" y="48164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.4562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3484563" y="48164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.4522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023938" y="5397500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990600" y="547687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0.0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571625" y="54768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.5000</a:t>
            </a: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2516188" y="54768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.4960</a:t>
            </a: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3484563" y="54768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.4920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6553200" y="2590800"/>
            <a:ext cx="1193800" cy="454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</a:rPr>
              <a:t>.4168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3657600" y="2747963"/>
            <a:ext cx="11176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92075" rIns="92075" bIns="920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Arial" charset="0"/>
              </a:rPr>
              <a:t>.02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914400" y="4191000"/>
            <a:ext cx="1066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0" rIns="92075" bIns="0" anchor="ctr"/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Arial" charset="0"/>
              </a:rPr>
              <a:t>-.20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3505200" y="4165600"/>
            <a:ext cx="1041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latin typeface="Arial" charset="0"/>
              </a:rPr>
              <a:t>.4129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990600" y="1979300"/>
            <a:ext cx="3581399" cy="45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Tahoma" charset="0"/>
              </a:rPr>
              <a:t>Part of Table A 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196013" y="53324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6072188" y="5410200"/>
            <a:ext cx="1420812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Arial" charset="0"/>
              </a:rPr>
              <a:t>Z = -0.21</a:t>
            </a:r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 flipV="1">
            <a:off x="6453188" y="5029200"/>
            <a:ext cx="0" cy="3810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1016000" y="4724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1016000" y="4038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4" name="Line 58"/>
          <p:cNvSpPr>
            <a:spLocks noChangeShapeType="1"/>
          </p:cNvSpPr>
          <p:nvPr/>
        </p:nvSpPr>
        <p:spPr bwMode="auto">
          <a:xfrm>
            <a:off x="1016000" y="3352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1016000" y="5334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1016000" y="6019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1625600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>
            <a:off x="2540000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>
            <a:off x="3454400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40" name="Freeform 64"/>
          <p:cNvSpPr>
            <a:spLocks/>
          </p:cNvSpPr>
          <p:nvPr/>
        </p:nvSpPr>
        <p:spPr bwMode="auto">
          <a:xfrm flipH="1">
            <a:off x="5715000" y="4267200"/>
            <a:ext cx="762000" cy="685800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  <a:gd name="T6" fmla="*/ 240 w 480"/>
              <a:gd name="T7" fmla="*/ 336 h 432"/>
              <a:gd name="T8" fmla="*/ 144 w 480"/>
              <a:gd name="T9" fmla="*/ 240 h 432"/>
              <a:gd name="T10" fmla="*/ 48 w 480"/>
              <a:gd name="T11" fmla="*/ 144 h 432"/>
              <a:gd name="T12" fmla="*/ 0 w 480"/>
              <a:gd name="T1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  <a:lnTo>
                  <a:pt x="240" y="336"/>
                </a:lnTo>
                <a:lnTo>
                  <a:pt x="144" y="240"/>
                </a:lnTo>
                <a:lnTo>
                  <a:pt x="48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 flipH="1">
            <a:off x="6248400" y="2819400"/>
            <a:ext cx="263525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2" name="Text Box 66"/>
          <p:cNvSpPr txBox="1">
            <a:spLocks noChangeArrowheads="1"/>
          </p:cNvSpPr>
          <p:nvPr/>
        </p:nvSpPr>
        <p:spPr bwMode="auto">
          <a:xfrm>
            <a:off x="69342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91E96-91B8-4745-8FBB-78540D43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9"/>
            <a:ext cx="6476999" cy="7071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0EC24-E3C9-418C-AD4D-20E1007F781B}"/>
              </a:ext>
            </a:extLst>
          </p:cNvPr>
          <p:cNvSpPr/>
          <p:nvPr/>
        </p:nvSpPr>
        <p:spPr>
          <a:xfrm>
            <a:off x="1371600" y="228600"/>
            <a:ext cx="1905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/>
              <a:t>μ=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σ= 1</a:t>
            </a:r>
          </a:p>
        </p:txBody>
      </p:sp>
    </p:spTree>
    <p:extLst>
      <p:ext uri="{BB962C8B-B14F-4D97-AF65-F5344CB8AC3E}">
        <p14:creationId xmlns:p14="http://schemas.microsoft.com/office/powerpoint/2010/main" val="37069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1CBA-B5EE-49B1-8E70-A1BA57DE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F9AD3-2BFA-4229-B1FD-B3A3B378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"/>
            <a:ext cx="7113058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8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Times New Roman" charset="0"/>
              </a:rPr>
              <a:t>	</a:t>
            </a:r>
            <a:r>
              <a:rPr lang="en-US" dirty="0">
                <a:latin typeface="Times New Roman" charset="0"/>
              </a:rPr>
              <a:t>Find the proportions corresponding to the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following statements:</a:t>
            </a:r>
            <a:endParaRPr lang="en-US" dirty="0">
              <a:solidFill>
                <a:srgbClr val="CC0000"/>
              </a:solidFill>
              <a:latin typeface="Times New Roman" charset="0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0099"/>
                </a:solidFill>
                <a:latin typeface="Times New Roman" charset="0"/>
              </a:rPr>
              <a:t>		a) </a:t>
            </a:r>
            <a:r>
              <a:rPr lang="en-US" i="1" dirty="0">
                <a:solidFill>
                  <a:srgbClr val="000099"/>
                </a:solidFill>
                <a:latin typeface="Times New Roman" charset="0"/>
              </a:rPr>
              <a:t>z</a:t>
            </a:r>
            <a:r>
              <a:rPr lang="en-US" dirty="0">
                <a:solidFill>
                  <a:srgbClr val="000099"/>
                </a:solidFill>
                <a:latin typeface="Times New Roman" charset="0"/>
              </a:rPr>
              <a:t> &lt; 2.85                  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0099"/>
                </a:solidFill>
                <a:latin typeface="Times New Roman" charset="0"/>
              </a:rPr>
              <a:t>		b) </a:t>
            </a:r>
            <a:r>
              <a:rPr lang="en-US" i="1" dirty="0">
                <a:solidFill>
                  <a:srgbClr val="000099"/>
                </a:solidFill>
                <a:latin typeface="Times New Roman" charset="0"/>
              </a:rPr>
              <a:t>z</a:t>
            </a:r>
            <a:r>
              <a:rPr lang="en-US" dirty="0">
                <a:solidFill>
                  <a:srgbClr val="000099"/>
                </a:solidFill>
                <a:latin typeface="Times New Roman" charset="0"/>
              </a:rPr>
              <a:t> &gt; 2.85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0099"/>
                </a:solidFill>
                <a:latin typeface="Times New Roman" charset="0"/>
              </a:rPr>
              <a:t>		c) </a:t>
            </a:r>
            <a:r>
              <a:rPr lang="en-US" i="1" dirty="0">
                <a:solidFill>
                  <a:srgbClr val="000099"/>
                </a:solidFill>
                <a:latin typeface="Times New Roman" charset="0"/>
              </a:rPr>
              <a:t>z</a:t>
            </a:r>
            <a:r>
              <a:rPr lang="en-US" dirty="0">
                <a:solidFill>
                  <a:srgbClr val="000099"/>
                </a:solidFill>
                <a:latin typeface="Times New Roman" charset="0"/>
              </a:rPr>
              <a:t> &gt; -1.66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000099"/>
                </a:solidFill>
                <a:latin typeface="Times New Roman" charset="0"/>
              </a:rPr>
              <a:t>		d) -1.66 &lt;  </a:t>
            </a:r>
            <a:r>
              <a:rPr lang="en-US" i="1" dirty="0">
                <a:solidFill>
                  <a:srgbClr val="000099"/>
                </a:solidFill>
                <a:latin typeface="Times New Roman" charset="0"/>
              </a:rPr>
              <a:t>z</a:t>
            </a:r>
            <a:r>
              <a:rPr lang="en-US" dirty="0">
                <a:solidFill>
                  <a:srgbClr val="000099"/>
                </a:solidFill>
                <a:latin typeface="Times New Roman" charset="0"/>
              </a:rPr>
              <a:t> &lt; 2.85</a:t>
            </a:r>
          </a:p>
        </p:txBody>
      </p:sp>
    </p:spTree>
    <p:extLst>
      <p:ext uri="{BB962C8B-B14F-4D97-AF65-F5344CB8AC3E}">
        <p14:creationId xmlns:p14="http://schemas.microsoft.com/office/powerpoint/2010/main" val="131579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Times New Roman" charset="0"/>
              </a:rPr>
              <a:t>	</a:t>
            </a:r>
            <a:endParaRPr lang="en-US" dirty="0">
              <a:solidFill>
                <a:srgbClr val="000099"/>
              </a:solidFill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1200"/>
            <a:ext cx="5181600" cy="495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92163" y="1981200"/>
            <a:ext cx="1874837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5" y="2624858"/>
            <a:ext cx="2539125" cy="38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63" y="3022078"/>
            <a:ext cx="2177472" cy="464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75" y="3464371"/>
            <a:ext cx="4724399" cy="958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4521913"/>
            <a:ext cx="1981200" cy="878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Times New Roman" charset="0"/>
              </a:rPr>
              <a:t>	</a:t>
            </a:r>
            <a:endParaRPr lang="en-US" dirty="0">
              <a:solidFill>
                <a:srgbClr val="000099"/>
              </a:solidFill>
              <a:latin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235596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90800"/>
            <a:ext cx="4343400" cy="581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575" y="3200400"/>
            <a:ext cx="1776825" cy="1002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429000"/>
            <a:ext cx="1228436" cy="844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27" y="4602031"/>
            <a:ext cx="2355960" cy="5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6096000" cy="3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If a variable </a:t>
            </a:r>
            <a:r>
              <a:rPr lang="en-US" i="1" dirty="0"/>
              <a:t>x</a:t>
            </a:r>
            <a:r>
              <a:rPr lang="en-US" dirty="0"/>
              <a:t> is from N(</a:t>
            </a:r>
            <a:r>
              <a:rPr lang="en-US" dirty="0">
                <a:latin typeface="Symbol" charset="0"/>
              </a:rPr>
              <a:t>m</a:t>
            </a:r>
            <a:r>
              <a:rPr lang="en-US" dirty="0"/>
              <a:t>,</a:t>
            </a:r>
            <a:r>
              <a:rPr lang="en-US" dirty="0">
                <a:latin typeface="Symbol" charset="0"/>
              </a:rPr>
              <a:t>s</a:t>
            </a:r>
            <a:r>
              <a:rPr lang="en-US" baseline="30000" dirty="0">
                <a:latin typeface="Symbol" charset="0"/>
              </a:rPr>
              <a:t>2</a:t>
            </a:r>
            <a:r>
              <a:rPr lang="en-US" dirty="0"/>
              <a:t>), then the standardized value of x, called a </a:t>
            </a:r>
            <a:r>
              <a:rPr lang="en-US" b="1" dirty="0"/>
              <a:t>z-score</a:t>
            </a:r>
            <a:r>
              <a:rPr lang="en-US" dirty="0"/>
              <a:t> is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variable</a:t>
            </a:r>
            <a:r>
              <a:rPr lang="en-US" i="1" dirty="0"/>
              <a:t> z </a:t>
            </a:r>
            <a:r>
              <a:rPr lang="en-US" dirty="0"/>
              <a:t>is from N(0,1)</a:t>
            </a:r>
            <a:endParaRPr lang="en-US" sz="2800" dirty="0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213100" y="3352800"/>
          <a:ext cx="22733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3" imgW="584200" imgH="368300" progId="Equation.3">
                  <p:embed/>
                </p:oleObj>
              </mc:Choice>
              <mc:Fallback>
                <p:oleObj name="Equation" r:id="rId3" imgW="584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352800"/>
                        <a:ext cx="22733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Equation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" y="2297545"/>
            <a:ext cx="8229600" cy="3118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" y="2297545"/>
            <a:ext cx="79864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94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91" y="1905000"/>
            <a:ext cx="8804780" cy="1166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28600" y="1905000"/>
            <a:ext cx="1600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1" y="3136535"/>
            <a:ext cx="8006809" cy="744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9" y="3946328"/>
            <a:ext cx="4596282" cy="1220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5159629"/>
            <a:ext cx="3368920" cy="11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“Bell shaped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r>
              <a:rPr lang="en-US" sz="2800" dirty="0"/>
              <a:t>Symmetric</a:t>
            </a:r>
          </a:p>
          <a:p>
            <a:r>
              <a:rPr lang="en-US" sz="2800" dirty="0"/>
              <a:t>Mean and</a:t>
            </a:r>
            <a:br>
              <a:rPr lang="en-US" sz="2800" dirty="0"/>
            </a:br>
            <a:r>
              <a:rPr lang="en-US" sz="2800" dirty="0"/>
              <a:t>median of the</a:t>
            </a:r>
            <a:br>
              <a:rPr lang="en-US" sz="2800" dirty="0"/>
            </a:br>
            <a:r>
              <a:rPr lang="en-US" sz="2800" dirty="0"/>
              <a:t>curve are equal</a:t>
            </a:r>
          </a:p>
          <a:p>
            <a:endParaRPr lang="en-US" sz="2800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114800" y="2057400"/>
            <a:ext cx="4281488" cy="37496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551488" y="4594225"/>
            <a:ext cx="1506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Arial" charset="0"/>
              </a:rPr>
              <a:t>Mean Median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6219825" y="4075113"/>
            <a:ext cx="1588" cy="3270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6276975" y="2811463"/>
            <a:ext cx="1404938" cy="11049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9"/>
          <p:cNvSpPr>
            <a:spLocks/>
          </p:cNvSpPr>
          <p:nvPr/>
        </p:nvSpPr>
        <p:spPr bwMode="auto">
          <a:xfrm>
            <a:off x="4848225" y="2811463"/>
            <a:ext cx="1404938" cy="11049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219825" y="3132138"/>
            <a:ext cx="1588" cy="64770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4584700" y="2808288"/>
            <a:ext cx="2952750" cy="1171575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7769225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7469188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167563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6867525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567488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267450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5967413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5667375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365750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065713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6178550" y="3932238"/>
            <a:ext cx="18097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7735888" y="3697288"/>
            <a:ext cx="384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FFFFCC"/>
                </a:solidFill>
                <a:latin typeface="Arial" charset="0"/>
              </a:rPr>
              <a:t>X</a:t>
            </a:r>
            <a:endParaRPr lang="en-US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6283325" y="4002088"/>
            <a:ext cx="458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Symbol" charset="0"/>
              </a:rPr>
              <a:t></a:t>
            </a:r>
            <a:endParaRPr lang="en-US" b="1">
              <a:solidFill>
                <a:schemeClr val="tx2"/>
              </a:solidFill>
              <a:latin typeface="Symbol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307138" y="3370263"/>
            <a:ext cx="4587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Symbol" charset="0"/>
              </a:rPr>
              <a:t>s</a:t>
            </a:r>
            <a:endParaRPr lang="en-US" b="1">
              <a:solidFill>
                <a:schemeClr val="tx2"/>
              </a:solidFill>
              <a:latin typeface="Symbol" charset="0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rot="5400000">
            <a:off x="6498431" y="3183732"/>
            <a:ext cx="1587" cy="495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6596063" y="2520950"/>
            <a:ext cx="16843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Arial" charset="0"/>
              </a:rPr>
              <a:t>Standard Deviation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55" y="1905000"/>
            <a:ext cx="8229600" cy="561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5" y="2514600"/>
            <a:ext cx="5257800" cy="24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05000"/>
            <a:ext cx="8229600" cy="832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50484"/>
            <a:ext cx="7086600" cy="443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328251"/>
            <a:ext cx="5993823" cy="21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>
                <a:latin typeface="Times New Roman" charset="0"/>
              </a:rPr>
              <a:t>	Weights of baby elephants X follow a Normal distribution with mean </a:t>
            </a:r>
            <a:r>
              <a:rPr lang="en-US" dirty="0">
                <a:latin typeface="Symbol" charset="0"/>
              </a:rPr>
              <a:t>m</a:t>
            </a:r>
            <a:r>
              <a:rPr lang="en-US" dirty="0">
                <a:latin typeface="Times New Roman" charset="0"/>
              </a:rPr>
              <a:t>=224 </a:t>
            </a:r>
            <a:r>
              <a:rPr lang="en-US" dirty="0" err="1">
                <a:latin typeface="Times New Roman" charset="0"/>
              </a:rPr>
              <a:t>lbs</a:t>
            </a:r>
            <a:r>
              <a:rPr lang="en-US" dirty="0">
                <a:latin typeface="Times New Roman" charset="0"/>
              </a:rPr>
              <a:t> and standard deviation </a:t>
            </a:r>
            <a:r>
              <a:rPr lang="en-US" dirty="0">
                <a:latin typeface="Symbol" charset="0"/>
              </a:rPr>
              <a:t>s</a:t>
            </a:r>
            <a:r>
              <a:rPr lang="en-US" dirty="0">
                <a:latin typeface="Times New Roman" charset="0"/>
              </a:rPr>
              <a:t>=53 lbs.</a:t>
            </a:r>
            <a:endParaRPr lang="en-US" dirty="0">
              <a:solidFill>
                <a:srgbClr val="CC0000"/>
              </a:solidFill>
              <a:latin typeface="Times New Roman" charset="0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charset="0"/>
              </a:rPr>
              <a:t>	a)  P(X &lt; 200 </a:t>
            </a:r>
            <a:r>
              <a:rPr lang="en-US" sz="2800" dirty="0" err="1">
                <a:solidFill>
                  <a:srgbClr val="000099"/>
                </a:solidFill>
                <a:latin typeface="Times New Roman" charset="0"/>
              </a:rPr>
              <a:t>lbs</a:t>
            </a:r>
            <a:r>
              <a:rPr lang="en-US" sz="2800" dirty="0">
                <a:solidFill>
                  <a:srgbClr val="000099"/>
                </a:solidFill>
                <a:latin typeface="Times New Roman" charset="0"/>
              </a:rPr>
              <a:t>) = ?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charset="0"/>
              </a:rPr>
              <a:t>	b)  P(200 &lt; X &lt; 300 </a:t>
            </a:r>
            <a:r>
              <a:rPr lang="en-US" sz="2800" dirty="0" err="1">
                <a:solidFill>
                  <a:srgbClr val="000099"/>
                </a:solidFill>
                <a:latin typeface="Times New Roman" charset="0"/>
              </a:rPr>
              <a:t>lbs</a:t>
            </a:r>
            <a:r>
              <a:rPr lang="en-US" sz="2800" dirty="0">
                <a:solidFill>
                  <a:srgbClr val="000099"/>
                </a:solidFill>
                <a:latin typeface="Times New Roman" charset="0"/>
              </a:rPr>
              <a:t>) = ?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rgbClr val="000099"/>
                </a:solidFill>
                <a:latin typeface="Times New Roman" charset="0"/>
              </a:rPr>
              <a:t>	c)  P(X&gt; 445) = 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Percentile for any Normal Distribution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dirty="0"/>
              <a:t>State the problem and draw a picture.</a:t>
            </a:r>
          </a:p>
          <a:p>
            <a:pPr marL="990600" lvl="1" indent="-533400">
              <a:buFont typeface="Times" charset="0"/>
              <a:buNone/>
            </a:pPr>
            <a:r>
              <a:rPr lang="en-US" dirty="0"/>
              <a:t>	What are the mean and standard deviation?</a:t>
            </a:r>
            <a:br>
              <a:rPr lang="en-US" dirty="0"/>
            </a:br>
            <a:r>
              <a:rPr lang="en-US" dirty="0"/>
              <a:t>What percentile is desired?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dirty="0"/>
              <a:t>Use Table A.</a:t>
            </a:r>
          </a:p>
          <a:p>
            <a:pPr marL="990600" lvl="1" indent="-533400">
              <a:buFont typeface="Times" charset="0"/>
              <a:buNone/>
            </a:pPr>
            <a:r>
              <a:rPr lang="en-US" dirty="0"/>
              <a:t>	Look for the entry closest to the given probability to find the z-score.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dirty="0"/>
              <a:t>Unstandardized the z-score.</a:t>
            </a:r>
          </a:p>
          <a:p>
            <a:pPr marL="990600" lvl="1" indent="-533400">
              <a:buFont typeface="Times" charset="0"/>
              <a:buNone/>
            </a:pPr>
            <a:r>
              <a:rPr lang="en-US" dirty="0"/>
              <a:t>	Transform </a:t>
            </a:r>
            <a:r>
              <a:rPr lang="en-US" i="1" dirty="0"/>
              <a:t>z</a:t>
            </a:r>
            <a:r>
              <a:rPr lang="en-US" dirty="0"/>
              <a:t> back to the desired </a:t>
            </a:r>
            <a:r>
              <a:rPr lang="en-US" i="1" dirty="0"/>
              <a:t>x</a:t>
            </a:r>
            <a:r>
              <a:rPr lang="en-US" dirty="0"/>
              <a:t> scale.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charset="0"/>
              </a:rPr>
              <a:t>	The steel reinforcement bars manufactured in a foundry have lengths that follow a normal distribution with mean </a:t>
            </a:r>
            <a:r>
              <a:rPr lang="en-US" sz="2400" dirty="0">
                <a:latin typeface="Symbol" charset="0"/>
              </a:rPr>
              <a:t>m </a:t>
            </a:r>
            <a:r>
              <a:rPr lang="en-US" sz="2400" dirty="0">
                <a:latin typeface="Times New Roman" charset="0"/>
              </a:rPr>
              <a:t>=143 in. and standard deviation </a:t>
            </a:r>
            <a:r>
              <a:rPr lang="en-US" sz="2400" dirty="0">
                <a:latin typeface="Symbol" charset="0"/>
              </a:rPr>
              <a:t>s</a:t>
            </a:r>
            <a:r>
              <a:rPr lang="en-US" sz="2400" dirty="0">
                <a:latin typeface="Times New Roman" charset="0"/>
              </a:rPr>
              <a:t> = 29 in.  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latin typeface="Times New Roman" charset="0"/>
              </a:rPr>
              <a:t>	Below what length would 10% of the bars fall?</a:t>
            </a:r>
          </a:p>
          <a:p>
            <a:endParaRPr lang="en-US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3155950" y="3778250"/>
            <a:ext cx="3303588" cy="1582738"/>
            <a:chOff x="3310" y="2808"/>
            <a:chExt cx="2081" cy="997"/>
          </a:xfrm>
        </p:grpSpPr>
        <p:sp>
          <p:nvSpPr>
            <p:cNvPr id="29701" name="Freeform 5"/>
            <p:cNvSpPr>
              <a:spLocks/>
            </p:cNvSpPr>
            <p:nvPr/>
          </p:nvSpPr>
          <p:spPr bwMode="auto">
            <a:xfrm flipH="1">
              <a:off x="3428" y="3360"/>
              <a:ext cx="480" cy="432"/>
            </a:xfrm>
            <a:custGeom>
              <a:avLst/>
              <a:gdLst>
                <a:gd name="T0" fmla="*/ 0 w 480"/>
                <a:gd name="T1" fmla="*/ 0 h 432"/>
                <a:gd name="T2" fmla="*/ 0 w 480"/>
                <a:gd name="T3" fmla="*/ 432 h 432"/>
                <a:gd name="T4" fmla="*/ 480 w 480"/>
                <a:gd name="T5" fmla="*/ 432 h 432"/>
                <a:gd name="T6" fmla="*/ 240 w 480"/>
                <a:gd name="T7" fmla="*/ 336 h 432"/>
                <a:gd name="T8" fmla="*/ 144 w 480"/>
                <a:gd name="T9" fmla="*/ 240 h 432"/>
                <a:gd name="T10" fmla="*/ 48 w 480"/>
                <a:gd name="T11" fmla="*/ 144 h 432"/>
                <a:gd name="T12" fmla="*/ 0 w 480"/>
                <a:gd name="T1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432">
                  <a:moveTo>
                    <a:pt x="0" y="0"/>
                  </a:moveTo>
                  <a:lnTo>
                    <a:pt x="0" y="432"/>
                  </a:lnTo>
                  <a:lnTo>
                    <a:pt x="480" y="432"/>
                  </a:lnTo>
                  <a:lnTo>
                    <a:pt x="240" y="336"/>
                  </a:lnTo>
                  <a:lnTo>
                    <a:pt x="144" y="240"/>
                  </a:lnTo>
                  <a:lnTo>
                    <a:pt x="48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auto">
            <a:xfrm>
              <a:off x="4361" y="2808"/>
              <a:ext cx="1030" cy="991"/>
            </a:xfrm>
            <a:custGeom>
              <a:avLst/>
              <a:gdLst>
                <a:gd name="T0" fmla="*/ 1029 w 1030"/>
                <a:gd name="T1" fmla="*/ 990 h 991"/>
                <a:gd name="T2" fmla="*/ 921 w 1030"/>
                <a:gd name="T3" fmla="*/ 980 h 991"/>
                <a:gd name="T4" fmla="*/ 866 w 1030"/>
                <a:gd name="T5" fmla="*/ 967 h 991"/>
                <a:gd name="T6" fmla="*/ 813 w 1030"/>
                <a:gd name="T7" fmla="*/ 952 h 991"/>
                <a:gd name="T8" fmla="*/ 758 w 1030"/>
                <a:gd name="T9" fmla="*/ 929 h 991"/>
                <a:gd name="T10" fmla="*/ 703 w 1030"/>
                <a:gd name="T11" fmla="*/ 897 h 991"/>
                <a:gd name="T12" fmla="*/ 651 w 1030"/>
                <a:gd name="T13" fmla="*/ 857 h 991"/>
                <a:gd name="T14" fmla="*/ 541 w 1030"/>
                <a:gd name="T15" fmla="*/ 743 h 991"/>
                <a:gd name="T16" fmla="*/ 433 w 1030"/>
                <a:gd name="T17" fmla="*/ 581 h 991"/>
                <a:gd name="T18" fmla="*/ 325 w 1030"/>
                <a:gd name="T19" fmla="*/ 386 h 991"/>
                <a:gd name="T20" fmla="*/ 270 w 1030"/>
                <a:gd name="T21" fmla="*/ 287 h 991"/>
                <a:gd name="T22" fmla="*/ 215 w 1030"/>
                <a:gd name="T23" fmla="*/ 196 h 991"/>
                <a:gd name="T24" fmla="*/ 163 w 1030"/>
                <a:gd name="T25" fmla="*/ 116 h 991"/>
                <a:gd name="T26" fmla="*/ 108 w 1030"/>
                <a:gd name="T27" fmla="*/ 53 h 991"/>
                <a:gd name="T28" fmla="*/ 53 w 1030"/>
                <a:gd name="T29" fmla="*/ 13 h 991"/>
                <a:gd name="T30" fmla="*/ 0 w 1030"/>
                <a:gd name="T31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auto">
            <a:xfrm>
              <a:off x="3311" y="2814"/>
              <a:ext cx="1032" cy="991"/>
            </a:xfrm>
            <a:custGeom>
              <a:avLst/>
              <a:gdLst>
                <a:gd name="T0" fmla="*/ 0 w 1032"/>
                <a:gd name="T1" fmla="*/ 990 h 991"/>
                <a:gd name="T2" fmla="*/ 108 w 1032"/>
                <a:gd name="T3" fmla="*/ 980 h 991"/>
                <a:gd name="T4" fmla="*/ 163 w 1032"/>
                <a:gd name="T5" fmla="*/ 967 h 991"/>
                <a:gd name="T6" fmla="*/ 218 w 1032"/>
                <a:gd name="T7" fmla="*/ 952 h 991"/>
                <a:gd name="T8" fmla="*/ 271 w 1032"/>
                <a:gd name="T9" fmla="*/ 929 h 991"/>
                <a:gd name="T10" fmla="*/ 326 w 1032"/>
                <a:gd name="T11" fmla="*/ 897 h 991"/>
                <a:gd name="T12" fmla="*/ 381 w 1032"/>
                <a:gd name="T13" fmla="*/ 857 h 991"/>
                <a:gd name="T14" fmla="*/ 488 w 1032"/>
                <a:gd name="T15" fmla="*/ 743 h 991"/>
                <a:gd name="T16" fmla="*/ 596 w 1032"/>
                <a:gd name="T17" fmla="*/ 581 h 991"/>
                <a:gd name="T18" fmla="*/ 706 w 1032"/>
                <a:gd name="T19" fmla="*/ 386 h 991"/>
                <a:gd name="T20" fmla="*/ 759 w 1032"/>
                <a:gd name="T21" fmla="*/ 287 h 991"/>
                <a:gd name="T22" fmla="*/ 814 w 1032"/>
                <a:gd name="T23" fmla="*/ 196 h 991"/>
                <a:gd name="T24" fmla="*/ 868 w 1032"/>
                <a:gd name="T25" fmla="*/ 116 h 991"/>
                <a:gd name="T26" fmla="*/ 921 w 1032"/>
                <a:gd name="T27" fmla="*/ 53 h 991"/>
                <a:gd name="T28" fmla="*/ 976 w 1032"/>
                <a:gd name="T29" fmla="*/ 13 h 991"/>
                <a:gd name="T30" fmla="*/ 1031 w 1032"/>
                <a:gd name="T31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auto">
            <a:xfrm>
              <a:off x="3310" y="2837"/>
              <a:ext cx="2061" cy="968"/>
            </a:xfrm>
            <a:custGeom>
              <a:avLst/>
              <a:gdLst>
                <a:gd name="T0" fmla="*/ 0 w 2061"/>
                <a:gd name="T1" fmla="*/ 0 h 968"/>
                <a:gd name="T2" fmla="*/ 0 w 2061"/>
                <a:gd name="T3" fmla="*/ 967 h 968"/>
                <a:gd name="T4" fmla="*/ 2060 w 2061"/>
                <a:gd name="T5" fmla="*/ 96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968">
                  <a:moveTo>
                    <a:pt x="0" y="0"/>
                  </a:moveTo>
                  <a:lnTo>
                    <a:pt x="0" y="967"/>
                  </a:lnTo>
                  <a:lnTo>
                    <a:pt x="2060" y="967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810125" y="380365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08463" y="5408613"/>
            <a:ext cx="12366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Symbol" charset="0"/>
              </a:rPr>
              <a:t>m</a:t>
            </a:r>
            <a:r>
              <a:rPr lang="en-US">
                <a:latin typeface="Times New Roman" charset="0"/>
              </a:rPr>
              <a:t> = 143</a:t>
            </a:r>
            <a:endParaRPr lang="en-US">
              <a:latin typeface="Symbol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357813" y="3694113"/>
            <a:ext cx="12366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Symbol" charset="0"/>
              </a:rPr>
              <a:t>s</a:t>
            </a:r>
            <a:r>
              <a:rPr lang="en-US">
                <a:latin typeface="Times New Roman" charset="0"/>
              </a:rPr>
              <a:t> = 29</a:t>
            </a:r>
            <a:endParaRPr lang="en-US">
              <a:latin typeface="Symbol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357563" y="3582988"/>
            <a:ext cx="912812" cy="4572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.1000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513138" y="4070350"/>
            <a:ext cx="361950" cy="109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124200" y="5562600"/>
            <a:ext cx="603250" cy="4572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x</a:t>
            </a:r>
            <a:endParaRPr lang="en-US">
              <a:latin typeface="Times New Roman" charset="0"/>
            </a:endParaRP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3784600" y="5381625"/>
            <a:ext cx="31908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  <p:bldP spid="29706" grpId="0" animBg="1" autoUpdateAnimBg="0"/>
      <p:bldP spid="29707" grpId="0" animBg="1" autoUpdateAnimBg="0"/>
      <p:bldP spid="29708" grpId="0" animBg="1" autoUpdateAnimBg="0"/>
      <p:bldP spid="29709" grpId="0" animBg="1"/>
      <p:bldP spid="29710" grpId="0" animBg="1" autoUpdateAnimBg="0"/>
      <p:bldP spid="297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 b="1"/>
              <a:t>Use Table A to find the z score corresponding to the region bounded by </a:t>
            </a:r>
            <a:r>
              <a:rPr lang="en-US" sz="2400" b="1" i="1"/>
              <a:t>x</a:t>
            </a:r>
            <a:r>
              <a:rPr lang="en-US" sz="2400" b="1"/>
              <a:t>.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79450" y="2732088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85813" y="2816225"/>
            <a:ext cx="3746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Arial" charset="0"/>
              </a:rPr>
              <a:t>Z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296988" y="2732088"/>
            <a:ext cx="887412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1404938" y="28162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Arial" charset="0"/>
              </a:rPr>
              <a:t>.07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209800" y="2736850"/>
            <a:ext cx="947738" cy="635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186113" y="2736850"/>
            <a:ext cx="944562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317875" y="28162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Arial" charset="0"/>
              </a:rPr>
              <a:t>0.9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679450" y="3392488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255713" y="34798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.0582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171700" y="34782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.0571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3160713" y="34798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.0559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79450" y="4054475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1227138" y="41386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.0708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2171700" y="41386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.0694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3160713" y="4165600"/>
            <a:ext cx="10255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.0681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79450" y="4714875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1227138" y="47990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.0853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2171700" y="47990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.0838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3140075" y="47990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.0823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679450" y="5380038"/>
            <a:ext cx="590550" cy="635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1227138" y="54594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.1020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2209800" y="5380038"/>
            <a:ext cx="9477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3140075" y="5459413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.0985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2322513" y="2747963"/>
            <a:ext cx="80168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92075" rIns="92075" bIns="920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tx2"/>
                </a:solidFill>
                <a:latin typeface="Arial" charset="0"/>
              </a:rPr>
              <a:t>.08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2171700" y="5334000"/>
            <a:ext cx="1104900" cy="5000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>
                <a:solidFill>
                  <a:srgbClr val="FF0000"/>
                </a:solidFill>
                <a:latin typeface="Arial" charset="0"/>
              </a:rPr>
              <a:t>.1003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671513" y="4038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671513" y="5334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671513" y="4724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671513" y="6019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671513" y="3352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1281113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2195513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3186113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609600" y="4195763"/>
            <a:ext cx="728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Arial" charset="0"/>
              </a:rPr>
              <a:t>-1.4</a:t>
            </a:r>
            <a:endParaRPr lang="en-US" sz="25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609600" y="3486150"/>
            <a:ext cx="728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Arial" charset="0"/>
              </a:rPr>
              <a:t>-1.5</a:t>
            </a:r>
            <a:endParaRPr lang="en-US" sz="25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609600" y="4811713"/>
            <a:ext cx="728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Arial" charset="0"/>
              </a:rPr>
              <a:t>-1.3</a:t>
            </a:r>
            <a:endParaRPr lang="en-US" sz="25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609600" y="5465763"/>
            <a:ext cx="728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99"/>
                </a:solidFill>
                <a:latin typeface="Arial" charset="0"/>
              </a:rPr>
              <a:t>-1.2</a:t>
            </a:r>
            <a:endParaRPr lang="en-US" sz="25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6372225" y="5532438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charset="0"/>
              </a:rPr>
              <a:t>0</a:t>
            </a:r>
          </a:p>
        </p:txBody>
      </p:sp>
      <p:grpSp>
        <p:nvGrpSpPr>
          <p:cNvPr id="31797" name="Group 53"/>
          <p:cNvGrpSpPr>
            <a:grpSpLocks/>
          </p:cNvGrpSpPr>
          <p:nvPr/>
        </p:nvGrpSpPr>
        <p:grpSpPr bwMode="auto">
          <a:xfrm>
            <a:off x="4960938" y="5291138"/>
            <a:ext cx="3482975" cy="571500"/>
            <a:chOff x="3259" y="3445"/>
            <a:chExt cx="2194" cy="360"/>
          </a:xfrm>
        </p:grpSpPr>
        <p:sp>
          <p:nvSpPr>
            <p:cNvPr id="31798" name="Text Box 54"/>
            <p:cNvSpPr txBox="1">
              <a:spLocks noChangeArrowheads="1"/>
            </p:cNvSpPr>
            <p:nvPr/>
          </p:nvSpPr>
          <p:spPr bwMode="auto">
            <a:xfrm>
              <a:off x="5073" y="3517"/>
              <a:ext cx="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Times New Roman" charset="0"/>
                </a:rPr>
                <a:t>z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31799" name="Group 55"/>
            <p:cNvGrpSpPr>
              <a:grpSpLocks/>
            </p:cNvGrpSpPr>
            <p:nvPr/>
          </p:nvGrpSpPr>
          <p:grpSpPr bwMode="auto">
            <a:xfrm>
              <a:off x="3259" y="3445"/>
              <a:ext cx="2100" cy="147"/>
              <a:chOff x="3259" y="3445"/>
              <a:chExt cx="2100" cy="147"/>
            </a:xfrm>
          </p:grpSpPr>
          <p:sp>
            <p:nvSpPr>
              <p:cNvPr id="31800" name="Line 56"/>
              <p:cNvSpPr>
                <a:spLocks noChangeShapeType="1"/>
              </p:cNvSpPr>
              <p:nvPr/>
            </p:nvSpPr>
            <p:spPr bwMode="auto">
              <a:xfrm>
                <a:off x="3259" y="3511"/>
                <a:ext cx="21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1" name="Line 57"/>
              <p:cNvSpPr>
                <a:spLocks noChangeShapeType="1"/>
              </p:cNvSpPr>
              <p:nvPr/>
            </p:nvSpPr>
            <p:spPr bwMode="auto">
              <a:xfrm>
                <a:off x="4330" y="3446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2" name="Line 58"/>
              <p:cNvSpPr>
                <a:spLocks noChangeShapeType="1"/>
              </p:cNvSpPr>
              <p:nvPr/>
            </p:nvSpPr>
            <p:spPr bwMode="auto">
              <a:xfrm>
                <a:off x="3882" y="3445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5273675" y="5518150"/>
            <a:ext cx="137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charset="0"/>
              </a:rPr>
              <a:t>-1.28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2171700" y="240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805" name="Freeform 61"/>
          <p:cNvSpPr>
            <a:spLocks/>
          </p:cNvSpPr>
          <p:nvPr/>
        </p:nvSpPr>
        <p:spPr bwMode="auto">
          <a:xfrm flipH="1">
            <a:off x="5191125" y="3505200"/>
            <a:ext cx="762000" cy="685800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  <a:gd name="T6" fmla="*/ 240 w 480"/>
              <a:gd name="T7" fmla="*/ 336 h 432"/>
              <a:gd name="T8" fmla="*/ 144 w 480"/>
              <a:gd name="T9" fmla="*/ 240 h 432"/>
              <a:gd name="T10" fmla="*/ 48 w 480"/>
              <a:gd name="T11" fmla="*/ 144 h 432"/>
              <a:gd name="T12" fmla="*/ 0 w 480"/>
              <a:gd name="T1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  <a:lnTo>
                  <a:pt x="240" y="336"/>
                </a:lnTo>
                <a:lnTo>
                  <a:pt x="144" y="240"/>
                </a:lnTo>
                <a:lnTo>
                  <a:pt x="48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806" name="Freeform 62"/>
          <p:cNvSpPr>
            <a:spLocks/>
          </p:cNvSpPr>
          <p:nvPr/>
        </p:nvSpPr>
        <p:spPr bwMode="auto">
          <a:xfrm>
            <a:off x="6672263" y="2619375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Freeform 63"/>
          <p:cNvSpPr>
            <a:spLocks/>
          </p:cNvSpPr>
          <p:nvPr/>
        </p:nvSpPr>
        <p:spPr bwMode="auto">
          <a:xfrm>
            <a:off x="5005388" y="262890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8" name="Freeform 64"/>
          <p:cNvSpPr>
            <a:spLocks/>
          </p:cNvSpPr>
          <p:nvPr/>
        </p:nvSpPr>
        <p:spPr bwMode="auto">
          <a:xfrm>
            <a:off x="5003800" y="2665413"/>
            <a:ext cx="3271838" cy="1536700"/>
          </a:xfrm>
          <a:custGeom>
            <a:avLst/>
            <a:gdLst>
              <a:gd name="T0" fmla="*/ 0 w 2061"/>
              <a:gd name="T1" fmla="*/ 0 h 968"/>
              <a:gd name="T2" fmla="*/ 0 w 2061"/>
              <a:gd name="T3" fmla="*/ 967 h 968"/>
              <a:gd name="T4" fmla="*/ 2060 w 2061"/>
              <a:gd name="T5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1" h="968">
                <a:moveTo>
                  <a:pt x="0" y="0"/>
                </a:moveTo>
                <a:lnTo>
                  <a:pt x="0" y="967"/>
                </a:lnTo>
                <a:lnTo>
                  <a:pt x="2060" y="96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6657975" y="264477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810" name="Text Box 66"/>
          <p:cNvSpPr txBox="1">
            <a:spLocks noChangeArrowheads="1"/>
          </p:cNvSpPr>
          <p:nvPr/>
        </p:nvSpPr>
        <p:spPr bwMode="auto">
          <a:xfrm>
            <a:off x="6056313" y="4249738"/>
            <a:ext cx="12366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Symbol" charset="0"/>
              </a:rPr>
              <a:t>m</a:t>
            </a:r>
            <a:r>
              <a:rPr lang="en-US">
                <a:latin typeface="Times New Roman" charset="0"/>
              </a:rPr>
              <a:t> = 143</a:t>
            </a:r>
            <a:endParaRPr lang="en-US">
              <a:latin typeface="Symbol" charset="0"/>
            </a:endParaRPr>
          </a:p>
        </p:txBody>
      </p:sp>
      <p:sp>
        <p:nvSpPr>
          <p:cNvPr id="31811" name="Text Box 67"/>
          <p:cNvSpPr txBox="1">
            <a:spLocks noChangeArrowheads="1"/>
          </p:cNvSpPr>
          <p:nvPr/>
        </p:nvSpPr>
        <p:spPr bwMode="auto">
          <a:xfrm>
            <a:off x="7205663" y="2535238"/>
            <a:ext cx="12366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Symbol" charset="0"/>
              </a:rPr>
              <a:t>s</a:t>
            </a:r>
            <a:r>
              <a:rPr lang="en-US">
                <a:latin typeface="Times New Roman" charset="0"/>
              </a:rPr>
              <a:t> = 29</a:t>
            </a:r>
            <a:endParaRPr lang="en-US">
              <a:latin typeface="Symbol" charset="0"/>
            </a:endParaRPr>
          </a:p>
        </p:txBody>
      </p:sp>
      <p:sp>
        <p:nvSpPr>
          <p:cNvPr id="31812" name="Text Box 68"/>
          <p:cNvSpPr txBox="1">
            <a:spLocks noChangeArrowheads="1"/>
          </p:cNvSpPr>
          <p:nvPr/>
        </p:nvSpPr>
        <p:spPr bwMode="auto">
          <a:xfrm>
            <a:off x="5205413" y="2424113"/>
            <a:ext cx="912812" cy="4572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.1000</a:t>
            </a:r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5360988" y="2911475"/>
            <a:ext cx="361950" cy="109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 flipV="1">
            <a:off x="5632450" y="4222750"/>
            <a:ext cx="31908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6" name="Text Box 72"/>
          <p:cNvSpPr txBox="1">
            <a:spLocks noChangeArrowheads="1"/>
          </p:cNvSpPr>
          <p:nvPr/>
        </p:nvSpPr>
        <p:spPr bwMode="auto">
          <a:xfrm>
            <a:off x="5264150" y="4419600"/>
            <a:ext cx="603250" cy="4572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x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6" grpId="0" autoUpdateAnimBg="0"/>
      <p:bldP spid="318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1828800"/>
            <a:ext cx="82296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Char char="•"/>
            </a:pPr>
            <a:r>
              <a:rPr lang="en-US" b="1" dirty="0">
                <a:latin typeface="Arial" charset="0"/>
              </a:rPr>
              <a:t>Use the following formula to translate the </a:t>
            </a:r>
            <a:r>
              <a:rPr lang="en-US" b="1" i="1" dirty="0">
                <a:latin typeface="Arial" charset="0"/>
              </a:rPr>
              <a:t>z</a:t>
            </a:r>
            <a:r>
              <a:rPr lang="en-US" b="1" dirty="0">
                <a:latin typeface="Arial" charset="0"/>
              </a:rPr>
              <a:t> score into </a:t>
            </a:r>
            <a:r>
              <a:rPr lang="en-US" b="1" i="1" dirty="0">
                <a:latin typeface="Arial" charset="0"/>
              </a:rPr>
              <a:t>x </a:t>
            </a:r>
            <a:r>
              <a:rPr lang="en-US" b="1" dirty="0">
                <a:latin typeface="Arial" charset="0"/>
              </a:rPr>
              <a:t>(in the original units).</a:t>
            </a:r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 flipH="1">
            <a:off x="5191125" y="3505200"/>
            <a:ext cx="762000" cy="685800"/>
          </a:xfrm>
          <a:custGeom>
            <a:avLst/>
            <a:gdLst>
              <a:gd name="T0" fmla="*/ 0 w 480"/>
              <a:gd name="T1" fmla="*/ 0 h 432"/>
              <a:gd name="T2" fmla="*/ 0 w 480"/>
              <a:gd name="T3" fmla="*/ 432 h 432"/>
              <a:gd name="T4" fmla="*/ 480 w 480"/>
              <a:gd name="T5" fmla="*/ 432 h 432"/>
              <a:gd name="T6" fmla="*/ 240 w 480"/>
              <a:gd name="T7" fmla="*/ 336 h 432"/>
              <a:gd name="T8" fmla="*/ 144 w 480"/>
              <a:gd name="T9" fmla="*/ 240 h 432"/>
              <a:gd name="T10" fmla="*/ 48 w 480"/>
              <a:gd name="T11" fmla="*/ 144 h 432"/>
              <a:gd name="T12" fmla="*/ 0 w 480"/>
              <a:gd name="T13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432">
                <a:moveTo>
                  <a:pt x="0" y="0"/>
                </a:moveTo>
                <a:lnTo>
                  <a:pt x="0" y="432"/>
                </a:lnTo>
                <a:lnTo>
                  <a:pt x="480" y="432"/>
                </a:lnTo>
                <a:lnTo>
                  <a:pt x="240" y="336"/>
                </a:lnTo>
                <a:lnTo>
                  <a:pt x="144" y="240"/>
                </a:lnTo>
                <a:lnTo>
                  <a:pt x="48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Freeform 5"/>
          <p:cNvSpPr>
            <a:spLocks/>
          </p:cNvSpPr>
          <p:nvPr/>
        </p:nvSpPr>
        <p:spPr bwMode="auto">
          <a:xfrm>
            <a:off x="6672263" y="2619375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Freeform 6"/>
          <p:cNvSpPr>
            <a:spLocks/>
          </p:cNvSpPr>
          <p:nvPr/>
        </p:nvSpPr>
        <p:spPr bwMode="auto">
          <a:xfrm>
            <a:off x="5005388" y="262890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7"/>
          <p:cNvSpPr>
            <a:spLocks/>
          </p:cNvSpPr>
          <p:nvPr/>
        </p:nvSpPr>
        <p:spPr bwMode="auto">
          <a:xfrm>
            <a:off x="5003800" y="2665413"/>
            <a:ext cx="3271838" cy="1536700"/>
          </a:xfrm>
          <a:custGeom>
            <a:avLst/>
            <a:gdLst>
              <a:gd name="T0" fmla="*/ 0 w 2061"/>
              <a:gd name="T1" fmla="*/ 0 h 968"/>
              <a:gd name="T2" fmla="*/ 0 w 2061"/>
              <a:gd name="T3" fmla="*/ 967 h 968"/>
              <a:gd name="T4" fmla="*/ 2060 w 2061"/>
              <a:gd name="T5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1" h="968">
                <a:moveTo>
                  <a:pt x="0" y="0"/>
                </a:moveTo>
                <a:lnTo>
                  <a:pt x="0" y="967"/>
                </a:lnTo>
                <a:lnTo>
                  <a:pt x="2060" y="96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657975" y="2644775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056313" y="4249738"/>
            <a:ext cx="12366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Symbol" charset="0"/>
              </a:rPr>
              <a:t>m</a:t>
            </a:r>
            <a:r>
              <a:rPr lang="en-US">
                <a:latin typeface="Times New Roman" charset="0"/>
              </a:rPr>
              <a:t> = 143</a:t>
            </a:r>
            <a:endParaRPr lang="en-US">
              <a:latin typeface="Symbol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205663" y="2535238"/>
            <a:ext cx="12366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Symbol" charset="0"/>
              </a:rPr>
              <a:t>s</a:t>
            </a:r>
            <a:r>
              <a:rPr lang="en-US">
                <a:latin typeface="Times New Roman" charset="0"/>
              </a:rPr>
              <a:t> = 29</a:t>
            </a:r>
            <a:endParaRPr lang="en-US">
              <a:latin typeface="Symbol" charset="0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205413" y="2424113"/>
            <a:ext cx="912812" cy="4572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.1000</a:t>
            </a: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360988" y="2911475"/>
            <a:ext cx="361950" cy="109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5632450" y="4222750"/>
            <a:ext cx="319088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6372225" y="5532438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charset="0"/>
              </a:rPr>
              <a:t>0</a:t>
            </a:r>
          </a:p>
        </p:txBody>
      </p:sp>
      <p:grpSp>
        <p:nvGrpSpPr>
          <p:cNvPr id="32821" name="Group 53"/>
          <p:cNvGrpSpPr>
            <a:grpSpLocks/>
          </p:cNvGrpSpPr>
          <p:nvPr/>
        </p:nvGrpSpPr>
        <p:grpSpPr bwMode="auto">
          <a:xfrm>
            <a:off x="4960938" y="5291138"/>
            <a:ext cx="3482975" cy="571500"/>
            <a:chOff x="3259" y="3445"/>
            <a:chExt cx="2194" cy="360"/>
          </a:xfrm>
        </p:grpSpPr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5073" y="3517"/>
              <a:ext cx="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Times New Roman" charset="0"/>
                </a:rPr>
                <a:t>z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32823" name="Group 55"/>
            <p:cNvGrpSpPr>
              <a:grpSpLocks/>
            </p:cNvGrpSpPr>
            <p:nvPr/>
          </p:nvGrpSpPr>
          <p:grpSpPr bwMode="auto">
            <a:xfrm>
              <a:off x="3259" y="3445"/>
              <a:ext cx="2100" cy="147"/>
              <a:chOff x="3259" y="3445"/>
              <a:chExt cx="2100" cy="147"/>
            </a:xfrm>
          </p:grpSpPr>
          <p:sp>
            <p:nvSpPr>
              <p:cNvPr id="32824" name="Line 56"/>
              <p:cNvSpPr>
                <a:spLocks noChangeShapeType="1"/>
              </p:cNvSpPr>
              <p:nvPr/>
            </p:nvSpPr>
            <p:spPr bwMode="auto">
              <a:xfrm>
                <a:off x="3259" y="3511"/>
                <a:ext cx="21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Line 57"/>
              <p:cNvSpPr>
                <a:spLocks noChangeShapeType="1"/>
              </p:cNvSpPr>
              <p:nvPr/>
            </p:nvSpPr>
            <p:spPr bwMode="auto">
              <a:xfrm>
                <a:off x="4330" y="3446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Line 58"/>
              <p:cNvSpPr>
                <a:spLocks noChangeShapeType="1"/>
              </p:cNvSpPr>
              <p:nvPr/>
            </p:nvSpPr>
            <p:spPr bwMode="auto">
              <a:xfrm>
                <a:off x="3882" y="3445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5273675" y="5518150"/>
            <a:ext cx="1376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charset="0"/>
              </a:rPr>
              <a:t>-1.28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2171700" y="240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762000" y="3048000"/>
            <a:ext cx="210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charset="0"/>
              </a:rPr>
              <a:t>x </a:t>
            </a:r>
            <a:r>
              <a:rPr lang="en-US" sz="3600" b="1">
                <a:latin typeface="Times New Roman" charset="0"/>
              </a:rPr>
              <a:t>= </a:t>
            </a:r>
            <a:r>
              <a:rPr lang="en-US" sz="3600" b="1">
                <a:latin typeface="Symbol" charset="0"/>
              </a:rPr>
              <a:t>m</a:t>
            </a:r>
            <a:r>
              <a:rPr lang="en-US" sz="3600" b="1">
                <a:latin typeface="Times New Roman" charset="0"/>
              </a:rPr>
              <a:t> + </a:t>
            </a:r>
            <a:r>
              <a:rPr lang="en-US" sz="3600" b="1" i="1">
                <a:latin typeface="Times New Roman" charset="0"/>
              </a:rPr>
              <a:t>z</a:t>
            </a:r>
            <a:r>
              <a:rPr lang="en-US" sz="3600" b="1">
                <a:latin typeface="Symbol" charset="0"/>
              </a:rPr>
              <a:t>s</a:t>
            </a:r>
            <a:endParaRPr lang="en-US" sz="3600" b="1">
              <a:latin typeface="Arial" charset="0"/>
            </a:endParaRP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762000" y="3932238"/>
            <a:ext cx="390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charset="0"/>
              </a:rPr>
              <a:t>x </a:t>
            </a:r>
            <a:r>
              <a:rPr lang="en-US" sz="3600" b="1">
                <a:latin typeface="Times New Roman" charset="0"/>
              </a:rPr>
              <a:t>= 143 + (-1.28) 29</a:t>
            </a:r>
            <a:endParaRPr lang="en-US" sz="3600" b="1">
              <a:latin typeface="Arial" charset="0"/>
            </a:endParaRPr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762000" y="4818063"/>
            <a:ext cx="276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latin typeface="Times New Roman" charset="0"/>
              </a:rPr>
              <a:t>x </a:t>
            </a:r>
            <a:r>
              <a:rPr lang="en-US" sz="3600" b="1">
                <a:latin typeface="Times New Roman" charset="0"/>
              </a:rPr>
              <a:t>= 105.88 in.</a:t>
            </a:r>
            <a:endParaRPr lang="en-US" sz="3600" b="1">
              <a:latin typeface="Arial" charset="0"/>
            </a:endParaRPr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4800600" y="4419600"/>
            <a:ext cx="1143000" cy="4572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105.88</a:t>
            </a: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0" grpId="0" autoUpdateAnimBg="0"/>
      <p:bldP spid="32827" grpId="0" autoUpdateAnimBg="0"/>
      <p:bldP spid="32829" grpId="0" autoUpdateAnimBg="0"/>
      <p:bldP spid="32830" grpId="0" autoUpdateAnimBg="0"/>
      <p:bldP spid="32831" grpId="0" autoUpdateAnimBg="0"/>
      <p:bldP spid="3283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57915"/>
            <a:ext cx="6857999" cy="1973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734028"/>
            <a:ext cx="8328804" cy="964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4800600"/>
            <a:ext cx="5370945" cy="12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Equation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4495799" cy="26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828800"/>
            <a:ext cx="82296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Char char="•"/>
            </a:pPr>
            <a:r>
              <a:rPr lang="en-US" sz="2800">
                <a:latin typeface="Arial" charset="0"/>
              </a:rPr>
              <a:t>Data values range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from -</a:t>
            </a:r>
            <a:r>
              <a:rPr lang="en-US" sz="3600">
                <a:latin typeface="Arial" charset="0"/>
              </a:rPr>
              <a:t>∞</a:t>
            </a:r>
            <a:r>
              <a:rPr lang="en-US" sz="2800">
                <a:latin typeface="Arial" charset="0"/>
              </a:rPr>
              <a:t> to +</a:t>
            </a:r>
            <a:r>
              <a:rPr lang="en-US" sz="3600">
                <a:latin typeface="Arial" charset="0"/>
              </a:rPr>
              <a:t>∞</a:t>
            </a:r>
            <a:endParaRPr lang="en-US" sz="280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Char char="•"/>
            </a:pPr>
            <a:r>
              <a:rPr lang="en-US" sz="2800">
                <a:latin typeface="Arial" charset="0"/>
              </a:rPr>
              <a:t>Completely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described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using only </a:t>
            </a:r>
            <a:r>
              <a:rPr lang="en-US" sz="2800">
                <a:latin typeface="Symbol" charset="0"/>
              </a:rPr>
              <a:t>m</a:t>
            </a:r>
            <a:r>
              <a:rPr lang="en-US" sz="2800">
                <a:latin typeface="Arial" charset="0"/>
              </a:rPr>
              <a:t> and </a:t>
            </a:r>
            <a:r>
              <a:rPr lang="en-US" sz="2800">
                <a:latin typeface="Symbol" charset="0"/>
              </a:rPr>
              <a:t>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Char char="•"/>
            </a:pPr>
            <a:r>
              <a:rPr lang="en-US" sz="2800">
                <a:latin typeface="Arial" charset="0"/>
              </a:rPr>
              <a:t>Denoted by: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N(</a:t>
            </a:r>
            <a:r>
              <a:rPr lang="en-US" sz="2800">
                <a:latin typeface="Symbol" charset="0"/>
              </a:rPr>
              <a:t>m</a:t>
            </a:r>
            <a:r>
              <a:rPr lang="en-US" sz="2800">
                <a:latin typeface="Arial" charset="0"/>
              </a:rPr>
              <a:t>,</a:t>
            </a:r>
            <a:r>
              <a:rPr lang="en-US" sz="2800">
                <a:latin typeface="Symbol" charset="0"/>
              </a:rPr>
              <a:t>s</a:t>
            </a:r>
            <a:r>
              <a:rPr lang="en-US" sz="2800" baseline="30000">
                <a:latin typeface="Symbol" charset="0"/>
              </a:rPr>
              <a:t>2</a:t>
            </a:r>
            <a:r>
              <a:rPr lang="en-US" sz="2800">
                <a:latin typeface="Arial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114800" y="2057400"/>
            <a:ext cx="4281488" cy="37496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551488" y="4594225"/>
            <a:ext cx="1506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Arial" charset="0"/>
              </a:rPr>
              <a:t>Mean Median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219825" y="4075113"/>
            <a:ext cx="1588" cy="3270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6276975" y="2811463"/>
            <a:ext cx="1404938" cy="11049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4848225" y="2811463"/>
            <a:ext cx="1404938" cy="11049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219825" y="3132138"/>
            <a:ext cx="1588" cy="64770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4584700" y="2808288"/>
            <a:ext cx="2952750" cy="1171575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769225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469188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7167563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6867525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567488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267450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5967413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5667375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5365750" y="3962400"/>
            <a:ext cx="1588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065713" y="3962400"/>
            <a:ext cx="1587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178550" y="3932238"/>
            <a:ext cx="18097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7735888" y="3697288"/>
            <a:ext cx="384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FFFFCC"/>
                </a:solidFill>
                <a:latin typeface="Arial" charset="0"/>
              </a:rPr>
              <a:t>X</a:t>
            </a:r>
            <a:endParaRPr lang="en-US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283325" y="4002088"/>
            <a:ext cx="458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Symbol" charset="0"/>
              </a:rPr>
              <a:t></a:t>
            </a:r>
            <a:endParaRPr lang="en-US" b="1">
              <a:solidFill>
                <a:schemeClr val="tx2"/>
              </a:solidFill>
              <a:latin typeface="Symbol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6307138" y="3370263"/>
            <a:ext cx="4587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Symbol" charset="0"/>
              </a:rPr>
              <a:t>s</a:t>
            </a:r>
            <a:endParaRPr lang="en-US" b="1">
              <a:solidFill>
                <a:schemeClr val="tx2"/>
              </a:solidFill>
              <a:latin typeface="Symbol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rot="5400000">
            <a:off x="6498431" y="3183732"/>
            <a:ext cx="1587" cy="4953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596063" y="2520950"/>
            <a:ext cx="16843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FFCC"/>
                </a:solidFill>
                <a:latin typeface="Arial" charset="0"/>
              </a:rPr>
              <a:t>Standard Deviation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 Between</a:t>
            </a:r>
            <a:br>
              <a:rPr lang="en-US"/>
            </a:br>
            <a:r>
              <a:rPr lang="en-US"/>
              <a:t>Normal Distributions</a:t>
            </a:r>
          </a:p>
        </p:txBody>
      </p:sp>
      <p:sp>
        <p:nvSpPr>
          <p:cNvPr id="15363" name="Freeform 3"/>
          <p:cNvSpPr>
            <a:spLocks/>
          </p:cNvSpPr>
          <p:nvPr/>
        </p:nvSpPr>
        <p:spPr bwMode="auto">
          <a:xfrm>
            <a:off x="4616450" y="3400425"/>
            <a:ext cx="1430338" cy="1144588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3187700" y="3400425"/>
            <a:ext cx="1430338" cy="1144588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Freeform 5"/>
          <p:cNvSpPr>
            <a:spLocks/>
          </p:cNvSpPr>
          <p:nvPr/>
        </p:nvSpPr>
        <p:spPr bwMode="auto">
          <a:xfrm>
            <a:off x="3060700" y="4537075"/>
            <a:ext cx="3005138" cy="74613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608513" y="340042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Freeform 7"/>
          <p:cNvSpPr>
            <a:spLocks/>
          </p:cNvSpPr>
          <p:nvPr/>
        </p:nvSpPr>
        <p:spPr bwMode="auto">
          <a:xfrm>
            <a:off x="882650" y="3200400"/>
            <a:ext cx="3005138" cy="74613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438400" y="2082800"/>
            <a:ext cx="0" cy="1200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140450" y="4314825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Book Antiqua" charset="0"/>
              </a:rPr>
              <a:t>x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397250" y="3171825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Book Antiqua" charset="0"/>
              </a:rPr>
              <a:t>x</a:t>
            </a:r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4619625" y="5278438"/>
            <a:ext cx="2101850" cy="769937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2301875" y="5278438"/>
            <a:ext cx="2319338" cy="769937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1997075" y="6040438"/>
            <a:ext cx="4800600" cy="762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902450" y="5889625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Book Antiqua" charset="0"/>
              </a:rPr>
              <a:t>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608513" y="527843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85800" y="3282950"/>
            <a:ext cx="533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charset="0"/>
              </a:rPr>
              <a:t>(a)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940050" y="4619625"/>
            <a:ext cx="533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Book Antiqua" charset="0"/>
              </a:rPr>
              <a:t>(b)</a:t>
            </a:r>
          </a:p>
        </p:txBody>
      </p:sp>
      <p:sp>
        <p:nvSpPr>
          <p:cNvPr id="15378" name="Freeform 18"/>
          <p:cNvSpPr>
            <a:spLocks/>
          </p:cNvSpPr>
          <p:nvPr/>
        </p:nvSpPr>
        <p:spPr bwMode="auto">
          <a:xfrm>
            <a:off x="2438400" y="2085975"/>
            <a:ext cx="1430338" cy="1144588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Freeform 19"/>
          <p:cNvSpPr>
            <a:spLocks/>
          </p:cNvSpPr>
          <p:nvPr/>
        </p:nvSpPr>
        <p:spPr bwMode="auto">
          <a:xfrm>
            <a:off x="1009650" y="2085975"/>
            <a:ext cx="1430338" cy="1144588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 flipV="1">
            <a:off x="3027363" y="2046288"/>
            <a:ext cx="2162175" cy="1157287"/>
          </a:xfrm>
          <a:custGeom>
            <a:avLst/>
            <a:gdLst>
              <a:gd name="G0" fmla="+- 10018 0 0"/>
              <a:gd name="G1" fmla="+- 17461 0 0"/>
              <a:gd name="G2" fmla="+- 8646 0 0"/>
              <a:gd name="G3" fmla="*/ 10018 1 2"/>
              <a:gd name="G4" fmla="+- G3 10800 0"/>
              <a:gd name="G5" fmla="+- 21600 10018 17461"/>
              <a:gd name="G6" fmla="+- 17461 8646 0"/>
              <a:gd name="G7" fmla="*/ G6 1 2"/>
              <a:gd name="G8" fmla="*/ 17461 2 1"/>
              <a:gd name="G9" fmla="+- G8 0 21600"/>
              <a:gd name="G10" fmla="+- G5 0 G4"/>
              <a:gd name="G11" fmla="+- 10018 0 G4"/>
              <a:gd name="G12" fmla="*/ G2 G10 G11"/>
              <a:gd name="T0" fmla="*/ 15809 w 21600"/>
              <a:gd name="T1" fmla="*/ 0 h 21600"/>
              <a:gd name="T2" fmla="*/ 10018 w 21600"/>
              <a:gd name="T3" fmla="*/ 8646 h 21600"/>
              <a:gd name="T4" fmla="*/ 8646 w 21600"/>
              <a:gd name="T5" fmla="*/ 10018 h 21600"/>
              <a:gd name="T6" fmla="*/ 0 w 21600"/>
              <a:gd name="T7" fmla="*/ 15809 h 21600"/>
              <a:gd name="T8" fmla="*/ 8646 w 21600"/>
              <a:gd name="T9" fmla="*/ 21600 h 21600"/>
              <a:gd name="T10" fmla="*/ 13054 w 21600"/>
              <a:gd name="T11" fmla="*/ 17461 h 21600"/>
              <a:gd name="T12" fmla="*/ 17461 w 21600"/>
              <a:gd name="T13" fmla="*/ 13054 h 21600"/>
              <a:gd name="T14" fmla="*/ 21600 w 21600"/>
              <a:gd name="T15" fmla="*/ 864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809" y="0"/>
                </a:moveTo>
                <a:lnTo>
                  <a:pt x="10018" y="8646"/>
                </a:lnTo>
                <a:lnTo>
                  <a:pt x="14157" y="8646"/>
                </a:lnTo>
                <a:lnTo>
                  <a:pt x="14157" y="14157"/>
                </a:lnTo>
                <a:lnTo>
                  <a:pt x="8646" y="14157"/>
                </a:lnTo>
                <a:lnTo>
                  <a:pt x="8646" y="10018"/>
                </a:lnTo>
                <a:lnTo>
                  <a:pt x="0" y="15809"/>
                </a:lnTo>
                <a:lnTo>
                  <a:pt x="8646" y="21600"/>
                </a:lnTo>
                <a:lnTo>
                  <a:pt x="8646" y="17461"/>
                </a:lnTo>
                <a:lnTo>
                  <a:pt x="17461" y="17461"/>
                </a:lnTo>
                <a:lnTo>
                  <a:pt x="17461" y="8646"/>
                </a:lnTo>
                <a:lnTo>
                  <a:pt x="21600" y="8646"/>
                </a:lnTo>
                <a:close/>
              </a:path>
            </a:pathLst>
          </a:cu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435600" y="1981200"/>
            <a:ext cx="2111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Different mean, same standard deviation</a:t>
            </a:r>
            <a:endParaRPr lang="en-US" i="1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6145213" y="3924300"/>
            <a:ext cx="708025" cy="2136775"/>
          </a:xfrm>
          <a:prstGeom prst="curvedLeftArrow">
            <a:avLst>
              <a:gd name="adj1" fmla="val 45688"/>
              <a:gd name="adj2" fmla="val 106047"/>
              <a:gd name="adj3" fmla="val 33333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7192963" y="3859213"/>
            <a:ext cx="1641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Same mean, different standard deviation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286000" y="33242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419600" y="46196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419600" y="61436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nimBg="1"/>
      <p:bldP spid="15381" grpId="0" autoUpdateAnimBg="0"/>
      <p:bldP spid="15382" grpId="0" animBg="1"/>
      <p:bldP spid="153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Pdf</a:t>
            </a:r>
            <a:r>
              <a:rPr lang="en-US" dirty="0"/>
              <a:t> for the Normal Distributions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828800"/>
            <a:ext cx="8229600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A continuous RV X has a Normal distribution with parameters - ∞ &lt; μ &lt; ∞ and σ &gt; 0 if it has the following pdf: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closed form solution for the </a:t>
            </a:r>
            <a:r>
              <a:rPr lang="en-US" sz="2800" dirty="0" err="1"/>
              <a:t>cdf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13715"/>
              </p:ext>
            </p:extLst>
          </p:nvPr>
        </p:nvGraphicFramePr>
        <p:xfrm>
          <a:off x="1295400" y="3058886"/>
          <a:ext cx="6705600" cy="204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955800" imgH="596900" progId="Equation.3">
                  <p:embed/>
                </p:oleObj>
              </mc:Choice>
              <mc:Fallback>
                <p:oleObj name="Equation" r:id="rId3" imgW="19558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058886"/>
                        <a:ext cx="6705600" cy="2046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3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Standard Normal Distribution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i="1" dirty="0">
                <a:solidFill>
                  <a:srgbClr val="99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standard normal distribution</a:t>
            </a:r>
            <a:r>
              <a:rPr lang="en-US" sz="2800" dirty="0"/>
              <a:t> is a normal distribution where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μ= 0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σ</a:t>
            </a:r>
            <a:r>
              <a:rPr lang="en-US" sz="2400" dirty="0"/>
              <a:t>= 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Measures the number of standard deviations a point is from the mean.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Positive z-values are above the mean and negative z-values are below.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pdf</a:t>
            </a:r>
            <a:r>
              <a:rPr lang="en-US" dirty="0"/>
              <a:t> for the </a:t>
            </a:r>
            <a:br>
              <a:rPr lang="en-US" dirty="0"/>
            </a:br>
            <a:r>
              <a:rPr lang="en-US" dirty="0"/>
              <a:t>Standard Normal Distribution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828800"/>
            <a:ext cx="8229600" cy="434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A RV is said to be a </a:t>
            </a:r>
            <a:r>
              <a:rPr lang="en-US" sz="2800" b="1" dirty="0"/>
              <a:t>standard Normal RV</a:t>
            </a:r>
            <a:r>
              <a:rPr lang="en-US" sz="2800" dirty="0"/>
              <a:t> and is denoted by Z if it has the following </a:t>
            </a:r>
            <a:r>
              <a:rPr lang="en-US" sz="2800" dirty="0" err="1"/>
              <a:t>pdf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cdf</a:t>
            </a:r>
            <a:r>
              <a:rPr lang="en-US" sz="2800" dirty="0"/>
              <a:t> is denoted by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39279"/>
              </p:ext>
            </p:extLst>
          </p:nvPr>
        </p:nvGraphicFramePr>
        <p:xfrm>
          <a:off x="2286000" y="3059113"/>
          <a:ext cx="448468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3" imgW="1308100" imgH="419100" progId="Equation.3">
                  <p:embed/>
                </p:oleObj>
              </mc:Choice>
              <mc:Fallback>
                <p:oleObj name="Equation" r:id="rId3" imgW="1308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059113"/>
                        <a:ext cx="4484687" cy="143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321336"/>
              </p:ext>
            </p:extLst>
          </p:nvPr>
        </p:nvGraphicFramePr>
        <p:xfrm>
          <a:off x="4354513" y="4953000"/>
          <a:ext cx="11318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5" imgW="330200" imgH="203200" progId="Equation.3">
                  <p:embed/>
                </p:oleObj>
              </mc:Choice>
              <mc:Fallback>
                <p:oleObj name="Equation" r:id="rId5" imgW="330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4513" y="4953000"/>
                        <a:ext cx="1131887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29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Percentiles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There is no formula for calculating these.</a:t>
            </a:r>
          </a:p>
          <a:p>
            <a:r>
              <a:rPr lang="en-US" dirty="0"/>
              <a:t>To obtain them, either software or </a:t>
            </a:r>
            <a:r>
              <a:rPr lang="en-US" b="1" i="1" dirty="0"/>
              <a:t>tables</a:t>
            </a:r>
            <a:r>
              <a:rPr lang="en-US" dirty="0"/>
              <a:t> are used.</a:t>
            </a:r>
          </a:p>
          <a:p>
            <a:r>
              <a:rPr lang="en-US" dirty="0"/>
              <a:t>Table A provides the percentiles for Z.</a:t>
            </a:r>
          </a:p>
          <a:p>
            <a:pPr lvl="1"/>
            <a:r>
              <a:rPr lang="en-US" dirty="0"/>
              <a:t>Referred to as Table A.3 in the book.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Table A</a:t>
            </a:r>
          </a:p>
        </p:txBody>
      </p:sp>
      <p:sp>
        <p:nvSpPr>
          <p:cNvPr id="23555" name="Freeform 3"/>
          <p:cNvSpPr>
            <a:spLocks/>
          </p:cNvSpPr>
          <p:nvPr/>
        </p:nvSpPr>
        <p:spPr bwMode="auto">
          <a:xfrm>
            <a:off x="5680075" y="3352800"/>
            <a:ext cx="1676400" cy="1600200"/>
          </a:xfrm>
          <a:custGeom>
            <a:avLst/>
            <a:gdLst>
              <a:gd name="T0" fmla="*/ 67 w 1024"/>
              <a:gd name="T1" fmla="*/ 940 h 955"/>
              <a:gd name="T2" fmla="*/ 164 w 1024"/>
              <a:gd name="T3" fmla="*/ 908 h 955"/>
              <a:gd name="T4" fmla="*/ 213 w 1024"/>
              <a:gd name="T5" fmla="*/ 883 h 955"/>
              <a:gd name="T6" fmla="*/ 253 w 1024"/>
              <a:gd name="T7" fmla="*/ 851 h 955"/>
              <a:gd name="T8" fmla="*/ 318 w 1024"/>
              <a:gd name="T9" fmla="*/ 794 h 955"/>
              <a:gd name="T10" fmla="*/ 391 w 1024"/>
              <a:gd name="T11" fmla="*/ 713 h 955"/>
              <a:gd name="T12" fmla="*/ 432 w 1024"/>
              <a:gd name="T13" fmla="*/ 648 h 955"/>
              <a:gd name="T14" fmla="*/ 521 w 1024"/>
              <a:gd name="T15" fmla="*/ 494 h 955"/>
              <a:gd name="T16" fmla="*/ 570 w 1024"/>
              <a:gd name="T17" fmla="*/ 405 h 955"/>
              <a:gd name="T18" fmla="*/ 618 w 1024"/>
              <a:gd name="T19" fmla="*/ 308 h 955"/>
              <a:gd name="T20" fmla="*/ 626 w 1024"/>
              <a:gd name="T21" fmla="*/ 283 h 955"/>
              <a:gd name="T22" fmla="*/ 643 w 1024"/>
              <a:gd name="T23" fmla="*/ 267 h 955"/>
              <a:gd name="T24" fmla="*/ 675 w 1024"/>
              <a:gd name="T25" fmla="*/ 202 h 955"/>
              <a:gd name="T26" fmla="*/ 707 w 1024"/>
              <a:gd name="T27" fmla="*/ 162 h 955"/>
              <a:gd name="T28" fmla="*/ 715 w 1024"/>
              <a:gd name="T29" fmla="*/ 138 h 955"/>
              <a:gd name="T30" fmla="*/ 732 w 1024"/>
              <a:gd name="T31" fmla="*/ 121 h 955"/>
              <a:gd name="T32" fmla="*/ 764 w 1024"/>
              <a:gd name="T33" fmla="*/ 73 h 955"/>
              <a:gd name="T34" fmla="*/ 853 w 1024"/>
              <a:gd name="T35" fmla="*/ 0 h 955"/>
              <a:gd name="T36" fmla="*/ 967 w 1024"/>
              <a:gd name="T37" fmla="*/ 32 h 955"/>
              <a:gd name="T38" fmla="*/ 1024 w 1024"/>
              <a:gd name="T39" fmla="*/ 105 h 955"/>
              <a:gd name="T40" fmla="*/ 1024 w 1024"/>
              <a:gd name="T41" fmla="*/ 955 h 955"/>
              <a:gd name="T42" fmla="*/ 0 w 1024"/>
              <a:gd name="T43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24" h="955">
                <a:moveTo>
                  <a:pt x="67" y="940"/>
                </a:moveTo>
                <a:cubicBezTo>
                  <a:pt x="99" y="929"/>
                  <a:pt x="132" y="919"/>
                  <a:pt x="164" y="908"/>
                </a:cubicBezTo>
                <a:cubicBezTo>
                  <a:pt x="181" y="902"/>
                  <a:pt x="196" y="889"/>
                  <a:pt x="213" y="883"/>
                </a:cubicBezTo>
                <a:cubicBezTo>
                  <a:pt x="244" y="836"/>
                  <a:pt x="211" y="876"/>
                  <a:pt x="253" y="851"/>
                </a:cubicBezTo>
                <a:cubicBezTo>
                  <a:pt x="277" y="837"/>
                  <a:pt x="294" y="810"/>
                  <a:pt x="318" y="794"/>
                </a:cubicBezTo>
                <a:cubicBezTo>
                  <a:pt x="338" y="764"/>
                  <a:pt x="361" y="733"/>
                  <a:pt x="391" y="713"/>
                </a:cubicBezTo>
                <a:cubicBezTo>
                  <a:pt x="400" y="685"/>
                  <a:pt x="411" y="669"/>
                  <a:pt x="432" y="648"/>
                </a:cubicBezTo>
                <a:cubicBezTo>
                  <a:pt x="451" y="592"/>
                  <a:pt x="481" y="537"/>
                  <a:pt x="521" y="494"/>
                </a:cubicBezTo>
                <a:cubicBezTo>
                  <a:pt x="531" y="463"/>
                  <a:pt x="547" y="427"/>
                  <a:pt x="570" y="405"/>
                </a:cubicBezTo>
                <a:cubicBezTo>
                  <a:pt x="581" y="372"/>
                  <a:pt x="598" y="337"/>
                  <a:pt x="618" y="308"/>
                </a:cubicBezTo>
                <a:cubicBezTo>
                  <a:pt x="621" y="300"/>
                  <a:pt x="621" y="290"/>
                  <a:pt x="626" y="283"/>
                </a:cubicBezTo>
                <a:cubicBezTo>
                  <a:pt x="630" y="276"/>
                  <a:pt x="639" y="274"/>
                  <a:pt x="643" y="267"/>
                </a:cubicBezTo>
                <a:cubicBezTo>
                  <a:pt x="684" y="188"/>
                  <a:pt x="637" y="242"/>
                  <a:pt x="675" y="202"/>
                </a:cubicBezTo>
                <a:cubicBezTo>
                  <a:pt x="695" y="142"/>
                  <a:pt x="666" y="214"/>
                  <a:pt x="707" y="162"/>
                </a:cubicBezTo>
                <a:cubicBezTo>
                  <a:pt x="712" y="155"/>
                  <a:pt x="711" y="145"/>
                  <a:pt x="715" y="138"/>
                </a:cubicBezTo>
                <a:cubicBezTo>
                  <a:pt x="719" y="131"/>
                  <a:pt x="727" y="127"/>
                  <a:pt x="732" y="121"/>
                </a:cubicBezTo>
                <a:cubicBezTo>
                  <a:pt x="744" y="106"/>
                  <a:pt x="751" y="87"/>
                  <a:pt x="764" y="73"/>
                </a:cubicBezTo>
                <a:cubicBezTo>
                  <a:pt x="791" y="44"/>
                  <a:pt x="826" y="27"/>
                  <a:pt x="853" y="0"/>
                </a:cubicBezTo>
                <a:cubicBezTo>
                  <a:pt x="964" y="12"/>
                  <a:pt x="896" y="8"/>
                  <a:pt x="967" y="32"/>
                </a:cubicBezTo>
                <a:cubicBezTo>
                  <a:pt x="984" y="58"/>
                  <a:pt x="1010" y="78"/>
                  <a:pt x="1024" y="105"/>
                </a:cubicBezTo>
                <a:lnTo>
                  <a:pt x="1024" y="955"/>
                </a:lnTo>
                <a:lnTo>
                  <a:pt x="0" y="955"/>
                </a:lnTo>
              </a:path>
            </a:pathLst>
          </a:cu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7162800" y="3384550"/>
            <a:ext cx="1635125" cy="1573213"/>
          </a:xfrm>
          <a:custGeom>
            <a:avLst/>
            <a:gdLst>
              <a:gd name="T0" fmla="*/ 1029 w 1030"/>
              <a:gd name="T1" fmla="*/ 990 h 991"/>
              <a:gd name="T2" fmla="*/ 921 w 1030"/>
              <a:gd name="T3" fmla="*/ 980 h 991"/>
              <a:gd name="T4" fmla="*/ 866 w 1030"/>
              <a:gd name="T5" fmla="*/ 967 h 991"/>
              <a:gd name="T6" fmla="*/ 813 w 1030"/>
              <a:gd name="T7" fmla="*/ 952 h 991"/>
              <a:gd name="T8" fmla="*/ 758 w 1030"/>
              <a:gd name="T9" fmla="*/ 929 h 991"/>
              <a:gd name="T10" fmla="*/ 703 w 1030"/>
              <a:gd name="T11" fmla="*/ 897 h 991"/>
              <a:gd name="T12" fmla="*/ 651 w 1030"/>
              <a:gd name="T13" fmla="*/ 857 h 991"/>
              <a:gd name="T14" fmla="*/ 541 w 1030"/>
              <a:gd name="T15" fmla="*/ 743 h 991"/>
              <a:gd name="T16" fmla="*/ 433 w 1030"/>
              <a:gd name="T17" fmla="*/ 581 h 991"/>
              <a:gd name="T18" fmla="*/ 325 w 1030"/>
              <a:gd name="T19" fmla="*/ 386 h 991"/>
              <a:gd name="T20" fmla="*/ 270 w 1030"/>
              <a:gd name="T21" fmla="*/ 287 h 991"/>
              <a:gd name="T22" fmla="*/ 215 w 1030"/>
              <a:gd name="T23" fmla="*/ 196 h 991"/>
              <a:gd name="T24" fmla="*/ 163 w 1030"/>
              <a:gd name="T25" fmla="*/ 116 h 991"/>
              <a:gd name="T26" fmla="*/ 108 w 1030"/>
              <a:gd name="T27" fmla="*/ 53 h 991"/>
              <a:gd name="T28" fmla="*/ 53 w 1030"/>
              <a:gd name="T29" fmla="*/ 13 h 991"/>
              <a:gd name="T30" fmla="*/ 0 w 1030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5526088" y="3384550"/>
            <a:ext cx="1638300" cy="1573213"/>
          </a:xfrm>
          <a:custGeom>
            <a:avLst/>
            <a:gdLst>
              <a:gd name="T0" fmla="*/ 0 w 1032"/>
              <a:gd name="T1" fmla="*/ 990 h 991"/>
              <a:gd name="T2" fmla="*/ 108 w 1032"/>
              <a:gd name="T3" fmla="*/ 980 h 991"/>
              <a:gd name="T4" fmla="*/ 163 w 1032"/>
              <a:gd name="T5" fmla="*/ 967 h 991"/>
              <a:gd name="T6" fmla="*/ 218 w 1032"/>
              <a:gd name="T7" fmla="*/ 952 h 991"/>
              <a:gd name="T8" fmla="*/ 271 w 1032"/>
              <a:gd name="T9" fmla="*/ 929 h 991"/>
              <a:gd name="T10" fmla="*/ 326 w 1032"/>
              <a:gd name="T11" fmla="*/ 897 h 991"/>
              <a:gd name="T12" fmla="*/ 381 w 1032"/>
              <a:gd name="T13" fmla="*/ 857 h 991"/>
              <a:gd name="T14" fmla="*/ 488 w 1032"/>
              <a:gd name="T15" fmla="*/ 743 h 991"/>
              <a:gd name="T16" fmla="*/ 596 w 1032"/>
              <a:gd name="T17" fmla="*/ 581 h 991"/>
              <a:gd name="T18" fmla="*/ 706 w 1032"/>
              <a:gd name="T19" fmla="*/ 386 h 991"/>
              <a:gd name="T20" fmla="*/ 759 w 1032"/>
              <a:gd name="T21" fmla="*/ 287 h 991"/>
              <a:gd name="T22" fmla="*/ 814 w 1032"/>
              <a:gd name="T23" fmla="*/ 196 h 991"/>
              <a:gd name="T24" fmla="*/ 868 w 1032"/>
              <a:gd name="T25" fmla="*/ 116 h 991"/>
              <a:gd name="T26" fmla="*/ 921 w 1032"/>
              <a:gd name="T27" fmla="*/ 53 h 991"/>
              <a:gd name="T28" fmla="*/ 976 w 1032"/>
              <a:gd name="T29" fmla="*/ 13 h 991"/>
              <a:gd name="T30" fmla="*/ 1031 w 1032"/>
              <a:gd name="T31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5527675" y="3429000"/>
            <a:ext cx="3271838" cy="1536700"/>
          </a:xfrm>
          <a:custGeom>
            <a:avLst/>
            <a:gdLst>
              <a:gd name="T0" fmla="*/ 0 w 2061"/>
              <a:gd name="T1" fmla="*/ 0 h 968"/>
              <a:gd name="T2" fmla="*/ 0 w 2061"/>
              <a:gd name="T3" fmla="*/ 967 h 968"/>
              <a:gd name="T4" fmla="*/ 2060 w 2061"/>
              <a:gd name="T5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1" h="968">
                <a:moveTo>
                  <a:pt x="0" y="0"/>
                </a:moveTo>
                <a:lnTo>
                  <a:pt x="0" y="967"/>
                </a:lnTo>
                <a:lnTo>
                  <a:pt x="2060" y="96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549900" y="342106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549900" y="35718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549900" y="372586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549900" y="387985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549900" y="403542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549900" y="4189413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549900" y="4343400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549900" y="44973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549900" y="4651375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549900" y="4802188"/>
            <a:ext cx="1588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6546850" y="49752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218238" y="49752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5892800" y="49752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143500" y="4097338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829425" y="53324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8666163" y="32877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1023938" y="2736850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116013" y="2816225"/>
            <a:ext cx="3746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1641475" y="2736850"/>
            <a:ext cx="887413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1749425" y="28162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.00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554288" y="2736850"/>
            <a:ext cx="947737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693988" y="281622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.01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3529013" y="2736850"/>
            <a:ext cx="944562" cy="642938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1023938" y="3406775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990600" y="3486150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0.0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1600200" y="34798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.5000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2516188" y="34861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.5040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484563" y="34861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.5080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1023938" y="4067175"/>
            <a:ext cx="590550" cy="6350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1571625" y="414655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.5398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2514600" y="4165600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.5438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3529013" y="4067175"/>
            <a:ext cx="944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1023938" y="4737100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990600" y="481647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0.2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1571625" y="48164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.5793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516188" y="48164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.5832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3484563" y="48164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.5871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1023938" y="5397500"/>
            <a:ext cx="590550" cy="63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990600" y="5476875"/>
            <a:ext cx="6223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solidFill>
                  <a:srgbClr val="FFFFFF"/>
                </a:solidFill>
                <a:latin typeface="Arial" charset="0"/>
              </a:rPr>
              <a:t>0.3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1571625" y="54768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.6179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2516188" y="54768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.6217</a:t>
            </a: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3484563" y="5476875"/>
            <a:ext cx="974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500">
                <a:latin typeface="Arial" charset="0"/>
              </a:rPr>
              <a:t>.6255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7772400" y="2746375"/>
            <a:ext cx="1193800" cy="454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</a:rPr>
              <a:t>.5478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3657600" y="2747963"/>
            <a:ext cx="11176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92075" rIns="92075" bIns="920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Arial" charset="0"/>
              </a:rPr>
              <a:t>.02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939800" y="4191000"/>
            <a:ext cx="1066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0" rIns="92075" bIns="0" anchor="ctr"/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Arial" charset="0"/>
              </a:rPr>
              <a:t>0.1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3505200" y="4165600"/>
            <a:ext cx="1041400" cy="5000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>
                <a:solidFill>
                  <a:srgbClr val="FF0000"/>
                </a:solidFill>
                <a:latin typeface="Arial" charset="0"/>
              </a:rPr>
              <a:t>.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5478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976313" y="1781175"/>
            <a:ext cx="4521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Tahoma" charset="0"/>
              </a:rPr>
              <a:t>Partial Cumulative Standardized Normal Distribution Table</a:t>
            </a:r>
            <a:r>
              <a:rPr lang="en-US" dirty="0">
                <a:latin typeface="Tahoma" charset="0"/>
              </a:rPr>
              <a:t> </a:t>
            </a: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4749800" y="5181600"/>
            <a:ext cx="1825625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Times New Roman" charset="0"/>
              </a:rPr>
              <a:t>Proportions</a:t>
            </a:r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4445000" y="4648200"/>
            <a:ext cx="484188" cy="4841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 flipH="1">
            <a:off x="7280275" y="2971800"/>
            <a:ext cx="492125" cy="660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7134225" y="533241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7010400" y="5410200"/>
            <a:ext cx="1319213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Arial" charset="0"/>
              </a:rPr>
              <a:t>Z = 0.12</a:t>
            </a:r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 flipV="1">
            <a:off x="7391400" y="5029200"/>
            <a:ext cx="0" cy="3810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1016000" y="4724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>
            <a:off x="1016000" y="4038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4" name="Line 62"/>
          <p:cNvSpPr>
            <a:spLocks noChangeShapeType="1"/>
          </p:cNvSpPr>
          <p:nvPr/>
        </p:nvSpPr>
        <p:spPr bwMode="auto">
          <a:xfrm>
            <a:off x="1016000" y="3352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1016000" y="5334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>
            <a:off x="1016000" y="6019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1625600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2540000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>
            <a:off x="3454400" y="2819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69342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dybar">
  <a:themeElements>
    <a:clrScheme name="Candybar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Candyba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andybar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X:Templates:Presentations:Designs:Candybar</Template>
  <TotalTime>492</TotalTime>
  <Words>542</Words>
  <Application>Microsoft Office PowerPoint</Application>
  <PresentationFormat>On-screen Show (4:3)</PresentationFormat>
  <Paragraphs>199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Book Antiqua</vt:lpstr>
      <vt:lpstr>Symbol</vt:lpstr>
      <vt:lpstr>Tahoma</vt:lpstr>
      <vt:lpstr>Times</vt:lpstr>
      <vt:lpstr>Times New Roman</vt:lpstr>
      <vt:lpstr>Wingdings</vt:lpstr>
      <vt:lpstr>Candybar</vt:lpstr>
      <vt:lpstr>Equation</vt:lpstr>
      <vt:lpstr>The Normal Distribution</vt:lpstr>
      <vt:lpstr>Normal Distributions</vt:lpstr>
      <vt:lpstr>Normal Distributions</vt:lpstr>
      <vt:lpstr>Differences Between Normal Distributions</vt:lpstr>
      <vt:lpstr>Pdf for the Normal Distributions</vt:lpstr>
      <vt:lpstr>The Standard Normal Distribution</vt:lpstr>
      <vt:lpstr>pdf for the  Standard Normal Distribution</vt:lpstr>
      <vt:lpstr>Standard Normal Percentiles</vt:lpstr>
      <vt:lpstr>Using Table A</vt:lpstr>
      <vt:lpstr>Using Table A</vt:lpstr>
      <vt:lpstr>PowerPoint Presentation</vt:lpstr>
      <vt:lpstr>PowerPoint Presentation</vt:lpstr>
      <vt:lpstr>Example</vt:lpstr>
      <vt:lpstr>Example</vt:lpstr>
      <vt:lpstr>Example</vt:lpstr>
      <vt:lpstr>Example</vt:lpstr>
      <vt:lpstr>Standardizing</vt:lpstr>
      <vt:lpstr>Normal Probability Equation</vt:lpstr>
      <vt:lpstr>Example</vt:lpstr>
      <vt:lpstr>Example</vt:lpstr>
      <vt:lpstr>Example</vt:lpstr>
      <vt:lpstr>Example</vt:lpstr>
      <vt:lpstr>Finding a Percentile for any Normal Distribution</vt:lpstr>
      <vt:lpstr>Example</vt:lpstr>
      <vt:lpstr>Example</vt:lpstr>
      <vt:lpstr>Example</vt:lpstr>
      <vt:lpstr>Symmetric Equation</vt:lpstr>
      <vt:lpstr>Symmetric Equation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Curves and the Normal Distributions</dc:title>
  <dc:creator>Leif Ellingson</dc:creator>
  <cp:lastModifiedBy>Belhad, Ahmed</cp:lastModifiedBy>
  <cp:revision>36</cp:revision>
  <cp:lastPrinted>2016-10-24T17:56:53Z</cp:lastPrinted>
  <dcterms:created xsi:type="dcterms:W3CDTF">2009-12-17T01:46:44Z</dcterms:created>
  <dcterms:modified xsi:type="dcterms:W3CDTF">2017-10-26T03:25:23Z</dcterms:modified>
</cp:coreProperties>
</file>