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1" r:id="rId7"/>
    <p:sldId id="269" r:id="rId8"/>
    <p:sldId id="270" r:id="rId9"/>
    <p:sldId id="260" r:id="rId10"/>
    <p:sldId id="262" r:id="rId11"/>
    <p:sldId id="263" r:id="rId12"/>
    <p:sldId id="264" r:id="rId13"/>
    <p:sldId id="265" r:id="rId14"/>
    <p:sldId id="271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E1B1-4B46-48D1-9285-C2B60544F05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47C2-EFF5-4EE0-9633-38796746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47C2-EFF5-4EE0-9633-3879674641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59F-AF06-4F45-8D75-CF049D33670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F92-7828-46FD-9E0E-DEC961220D4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8A85-1702-41FB-8EFD-7BF15812ED6C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19D-0E31-4728-AB41-A858A4BA3331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F273-4F21-4CCD-A980-7E4351673B73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7791-BF07-475F-BA8E-7758945C4A3B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68D-A772-453D-92A9-371FB7E7CB71}" type="datetime1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CAE5-3ABE-405F-A804-68107CB4A314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481A-ABA1-4108-A187-FD1D191D2B82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E0C7-D02D-4587-8604-B3A3299408DE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8378-53E9-48AA-8793-A36D860839FA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8D99-F9ED-4972-8CAC-4155BA320C17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3CC2-45C3-4859-BE69-B1E124BB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 smtClean="0">
                <a:solidFill>
                  <a:schemeClr val="tx2"/>
                </a:solidFill>
                <a:latin typeface="Arial Black" pitchFamily="34" charset="0"/>
              </a:rPr>
              <a:t>Lect#8, Arrays </a:t>
            </a:r>
            <a:r>
              <a:rPr lang="en-GB" sz="4400" u="sng" dirty="0">
                <a:solidFill>
                  <a:schemeClr val="tx2"/>
                </a:solidFill>
                <a:latin typeface="Arial Black" pitchFamily="34" charset="0"/>
              </a:rPr>
              <a:t>of objects</a:t>
            </a:r>
            <a:endParaRPr lang="en-IE" sz="44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75409"/>
            <a:ext cx="91440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we can declare arrays of objects in the same way as for basic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Account[] accounts = new Account[10];</a:t>
            </a:r>
          </a:p>
          <a:p>
            <a:pPr marL="1143000" lvl="2" indent="-228600">
              <a:spcBef>
                <a:spcPct val="20000"/>
              </a:spcBef>
            </a:pPr>
            <a:endParaRPr lang="en-GB" sz="24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declares an array of 10 Account object references</a:t>
            </a:r>
          </a:p>
          <a:p>
            <a:pPr marL="1143000" lvl="2" indent="-228600">
              <a:spcBef>
                <a:spcPct val="20000"/>
              </a:spcBef>
            </a:pPr>
            <a:endParaRPr lang="en-GB" sz="2400" b="1" dirty="0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note, though, that the array contains </a:t>
            </a:r>
            <a:r>
              <a:rPr lang="en-GB" sz="2800" b="1" i="1" dirty="0">
                <a:latin typeface="Arial Black" pitchFamily="34" charset="0"/>
              </a:rPr>
              <a:t>references</a:t>
            </a:r>
            <a:r>
              <a:rPr lang="en-GB" sz="2800" b="1" dirty="0">
                <a:latin typeface="Arial Black" pitchFamily="34" charset="0"/>
              </a:rPr>
              <a:t> to the objects, and not the objects themselves.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i="1" dirty="0">
                <a:latin typeface="Arial Black" pitchFamily="34" charset="0"/>
              </a:rPr>
              <a:t>we have not yet created any objects</a:t>
            </a:r>
            <a:endParaRPr lang="en-IE" sz="2800" b="1" i="1" dirty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5" y="0"/>
            <a:ext cx="9016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itchFamily="34" charset="0"/>
              </a:rPr>
              <a:t>Example: 2</a:t>
            </a:r>
          </a:p>
          <a:p>
            <a:r>
              <a:rPr lang="en-US" b="1" dirty="0" smtClean="0">
                <a:latin typeface="Arial Black" pitchFamily="34" charset="0"/>
              </a:rPr>
              <a:t>Q. Write the matrix multiplication program using 2-dimensional arrays</a:t>
            </a:r>
          </a:p>
          <a:p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 smtClean="0">
                <a:latin typeface="Arial Black" pitchFamily="34" charset="0"/>
              </a:rPr>
              <a:t>			</a:t>
            </a:r>
            <a:r>
              <a:rPr lang="en-US" sz="2400" b="1" u="sng" dirty="0" smtClean="0">
                <a:latin typeface="Arial Black" pitchFamily="34" charset="0"/>
              </a:rPr>
              <a:t>STRINGS</a:t>
            </a:r>
          </a:p>
        </p:txBody>
      </p:sp>
      <p:sp>
        <p:nvSpPr>
          <p:cNvPr id="37" name="Rectangle 71"/>
          <p:cNvSpPr>
            <a:spLocks noChangeArrowheads="1"/>
          </p:cNvSpPr>
          <p:nvPr/>
        </p:nvSpPr>
        <p:spPr bwMode="auto">
          <a:xfrm>
            <a:off x="13854" y="914400"/>
            <a:ext cx="93587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 Black" pitchFamily="34" charset="0"/>
              </a:rPr>
              <a:t>A String in java is an </a:t>
            </a:r>
            <a:r>
              <a:rPr lang="en-GB" sz="2400" b="1" dirty="0">
                <a:solidFill>
                  <a:srgbClr val="CC3300"/>
                </a:solidFill>
                <a:latin typeface="Arial Black" pitchFamily="34" charset="0"/>
              </a:rPr>
              <a:t>object</a:t>
            </a:r>
            <a:r>
              <a:rPr lang="en-GB" sz="2400" b="1" dirty="0">
                <a:latin typeface="Arial Black" pitchFamily="34" charset="0"/>
              </a:rPr>
              <a:t>, not a primitive </a:t>
            </a:r>
            <a:r>
              <a:rPr lang="en-GB" sz="2400" b="1" dirty="0" smtClean="0">
                <a:latin typeface="Arial Black" pitchFamily="34" charset="0"/>
              </a:rPr>
              <a:t>data type</a:t>
            </a:r>
            <a:r>
              <a:rPr lang="en-GB" sz="2400" b="1" dirty="0">
                <a:latin typeface="Arial Black" pitchFamily="34" charset="0"/>
              </a:rPr>
              <a:t>.</a:t>
            </a:r>
          </a:p>
          <a:p>
            <a:endParaRPr lang="en-GB" sz="2400" b="1" dirty="0">
              <a:latin typeface="Arial Black" pitchFamily="34" charset="0"/>
            </a:endParaRPr>
          </a:p>
          <a:p>
            <a:r>
              <a:rPr lang="en-GB" sz="2400" b="1" dirty="0">
                <a:latin typeface="Arial Black" pitchFamily="34" charset="0"/>
              </a:rPr>
              <a:t>Account </a:t>
            </a:r>
            <a:r>
              <a:rPr lang="en-GB" sz="2400" b="1" dirty="0" err="1">
                <a:latin typeface="Arial Black" pitchFamily="34" charset="0"/>
              </a:rPr>
              <a:t>acc</a:t>
            </a:r>
            <a:r>
              <a:rPr lang="en-GB" sz="2400" b="1" dirty="0">
                <a:latin typeface="Arial Black" pitchFamily="34" charset="0"/>
              </a:rPr>
              <a:t>;</a:t>
            </a:r>
          </a:p>
          <a:p>
            <a:r>
              <a:rPr lang="en-GB" sz="2400" b="1" dirty="0" err="1">
                <a:latin typeface="Arial Black" pitchFamily="34" charset="0"/>
              </a:rPr>
              <a:t>acc</a:t>
            </a:r>
            <a:r>
              <a:rPr lang="en-GB" sz="2400" b="1" dirty="0">
                <a:latin typeface="Arial Black" pitchFamily="34" charset="0"/>
              </a:rPr>
              <a:t> = new Account();</a:t>
            </a:r>
          </a:p>
          <a:p>
            <a:endParaRPr lang="en-GB" sz="2400" b="1" dirty="0">
              <a:latin typeface="Arial Black" pitchFamily="34" charset="0"/>
            </a:endParaRPr>
          </a:p>
          <a:p>
            <a:r>
              <a:rPr lang="en-GB" sz="2400" b="1" dirty="0">
                <a:latin typeface="Arial Black" pitchFamily="34" charset="0"/>
              </a:rPr>
              <a:t>String output;</a:t>
            </a:r>
          </a:p>
          <a:p>
            <a:r>
              <a:rPr lang="en-GB" sz="2400" b="1" dirty="0">
                <a:latin typeface="Arial Black" pitchFamily="34" charset="0"/>
              </a:rPr>
              <a:t>output = "Hello!";</a:t>
            </a: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1763713" y="2106613"/>
            <a:ext cx="6569075" cy="3429000"/>
            <a:chOff x="864" y="1776"/>
            <a:chExt cx="4138" cy="2160"/>
          </a:xfrm>
        </p:grpSpPr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072" y="1776"/>
              <a:ext cx="1930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/>
                <a:t>creates the object</a:t>
              </a: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64" y="3072"/>
              <a:ext cx="976" cy="240"/>
            </a:xfrm>
            <a:custGeom>
              <a:avLst/>
              <a:gdLst>
                <a:gd name="T0" fmla="*/ 0 w 976"/>
                <a:gd name="T1" fmla="*/ 0 h 240"/>
                <a:gd name="T2" fmla="*/ 816 w 976"/>
                <a:gd name="T3" fmla="*/ 48 h 240"/>
                <a:gd name="T4" fmla="*/ 960 w 97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6" h="240">
                  <a:moveTo>
                    <a:pt x="0" y="0"/>
                  </a:moveTo>
                  <a:cubicBezTo>
                    <a:pt x="328" y="4"/>
                    <a:pt x="656" y="8"/>
                    <a:pt x="816" y="48"/>
                  </a:cubicBezTo>
                  <a:cubicBezTo>
                    <a:pt x="976" y="88"/>
                    <a:pt x="936" y="208"/>
                    <a:pt x="960" y="24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2544" y="1920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43"/>
            <p:cNvGrpSpPr>
              <a:grpSpLocks/>
            </p:cNvGrpSpPr>
            <p:nvPr/>
          </p:nvGrpSpPr>
          <p:grpSpPr bwMode="auto">
            <a:xfrm>
              <a:off x="1429" y="3302"/>
              <a:ext cx="743" cy="634"/>
              <a:chOff x="1429" y="3302"/>
              <a:chExt cx="743" cy="634"/>
            </a:xfrm>
          </p:grpSpPr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1430" y="3302"/>
                <a:ext cx="7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u="sng"/>
                  <a:t>…:Account</a:t>
                </a: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1429" y="3521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1429" y="3702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48"/>
              <p:cNvSpPr txBox="1">
                <a:spLocks noChangeArrowheads="1"/>
              </p:cNvSpPr>
              <p:nvPr/>
            </p:nvSpPr>
            <p:spPr bwMode="auto">
              <a:xfrm>
                <a:off x="1474" y="347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</a:t>
                </a:r>
                <a:endParaRPr lang="en-GB"/>
              </a:p>
            </p:txBody>
          </p:sp>
          <p:sp>
            <p:nvSpPr>
              <p:cNvPr id="49" name="Text Box 49"/>
              <p:cNvSpPr txBox="1">
                <a:spLocks noChangeArrowheads="1"/>
              </p:cNvSpPr>
              <p:nvPr/>
            </p:nvSpPr>
            <p:spPr bwMode="auto">
              <a:xfrm>
                <a:off x="1474" y="3657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</a:t>
                </a:r>
                <a:endParaRPr lang="en-GB"/>
              </a:p>
            </p:txBody>
          </p:sp>
        </p:grp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4140200" y="3259138"/>
            <a:ext cx="4953000" cy="2181225"/>
            <a:chOff x="2352" y="2544"/>
            <a:chExt cx="3120" cy="1374"/>
          </a:xfrm>
        </p:grpSpPr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072" y="2544"/>
              <a:ext cx="2400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/>
                <a:t>creates the (String) object</a:t>
              </a: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312" y="3072"/>
              <a:ext cx="976" cy="240"/>
            </a:xfrm>
            <a:custGeom>
              <a:avLst/>
              <a:gdLst>
                <a:gd name="T0" fmla="*/ 0 w 976"/>
                <a:gd name="T1" fmla="*/ 0 h 240"/>
                <a:gd name="T2" fmla="*/ 816 w 976"/>
                <a:gd name="T3" fmla="*/ 48 h 240"/>
                <a:gd name="T4" fmla="*/ 960 w 97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6" h="240">
                  <a:moveTo>
                    <a:pt x="0" y="0"/>
                  </a:moveTo>
                  <a:cubicBezTo>
                    <a:pt x="328" y="4"/>
                    <a:pt x="656" y="8"/>
                    <a:pt x="816" y="48"/>
                  </a:cubicBezTo>
                  <a:cubicBezTo>
                    <a:pt x="976" y="88"/>
                    <a:pt x="936" y="208"/>
                    <a:pt x="960" y="24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 flipV="1">
              <a:off x="2352" y="2592"/>
              <a:ext cx="72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54"/>
            <p:cNvGrpSpPr>
              <a:grpSpLocks/>
            </p:cNvGrpSpPr>
            <p:nvPr/>
          </p:nvGrpSpPr>
          <p:grpSpPr bwMode="auto">
            <a:xfrm>
              <a:off x="3912" y="3284"/>
              <a:ext cx="731" cy="634"/>
              <a:chOff x="3912" y="3284"/>
              <a:chExt cx="731" cy="634"/>
            </a:xfrm>
          </p:grpSpPr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3923" y="3294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56"/>
              <p:cNvSpPr txBox="1">
                <a:spLocks noChangeArrowheads="1"/>
              </p:cNvSpPr>
              <p:nvPr/>
            </p:nvSpPr>
            <p:spPr bwMode="auto">
              <a:xfrm>
                <a:off x="3913" y="3284"/>
                <a:ext cx="6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u="sng"/>
                  <a:t>…:String</a:t>
                </a:r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3912" y="3503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3912" y="3684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59"/>
              <p:cNvSpPr txBox="1">
                <a:spLocks noChangeArrowheads="1"/>
              </p:cNvSpPr>
              <p:nvPr/>
            </p:nvSpPr>
            <p:spPr bwMode="auto">
              <a:xfrm>
                <a:off x="3957" y="3457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…: Hello</a:t>
                </a:r>
                <a:endParaRPr lang="en-GB"/>
              </a:p>
            </p:txBody>
          </p:sp>
          <p:sp>
            <p:nvSpPr>
              <p:cNvPr id="60" name="Text Box 60"/>
              <p:cNvSpPr txBox="1">
                <a:spLocks noChangeArrowheads="1"/>
              </p:cNvSpPr>
              <p:nvPr/>
            </p:nvSpPr>
            <p:spPr bwMode="auto">
              <a:xfrm>
                <a:off x="3957" y="363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</a:t>
                </a:r>
                <a:endParaRPr lang="en-GB"/>
              </a:p>
            </p:txBody>
          </p:sp>
        </p:grp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1403350" y="1530351"/>
            <a:ext cx="6969125" cy="3113087"/>
            <a:chOff x="612" y="1440"/>
            <a:chExt cx="4390" cy="1961"/>
          </a:xfrm>
        </p:grpSpPr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072" y="1440"/>
              <a:ext cx="1930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 b="1">
                  <a:latin typeface="Courier New" pitchFamily="49" charset="0"/>
                </a:rPr>
                <a:t>acc</a:t>
              </a:r>
              <a:r>
                <a:rPr lang="en-GB" sz="2400" b="1"/>
                <a:t> is a </a:t>
              </a:r>
              <a:r>
                <a:rPr lang="en-GB" sz="2400" b="1">
                  <a:solidFill>
                    <a:srgbClr val="CC3300"/>
                  </a:solidFill>
                </a:rPr>
                <a:t>reference</a:t>
              </a:r>
              <a:endParaRPr lang="en-GB" sz="2400" b="1"/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612" y="3113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/>
                <a:t>acc</a:t>
              </a: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1728" y="1584"/>
              <a:ext cx="1344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748" y="3022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3563938" y="2682876"/>
            <a:ext cx="5105400" cy="1893887"/>
            <a:chOff x="1968" y="2208"/>
            <a:chExt cx="3216" cy="1193"/>
          </a:xfrm>
        </p:grpSpPr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3072" y="2208"/>
              <a:ext cx="2112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>
                  <a:latin typeface="Courier New" pitchFamily="49" charset="0"/>
                </a:rPr>
                <a:t>output</a:t>
              </a:r>
              <a:r>
                <a:rPr lang="en-GB" sz="2400"/>
                <a:t> is a </a:t>
              </a:r>
              <a:r>
                <a:rPr lang="en-GB" sz="2400">
                  <a:solidFill>
                    <a:srgbClr val="CC3300"/>
                  </a:solidFill>
                </a:rPr>
                <a:t>reference</a:t>
              </a:r>
              <a:endParaRPr lang="en-GB" sz="2400"/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2925" y="3113"/>
              <a:ext cx="7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/>
                <a:t>output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1968" y="2352"/>
              <a:ext cx="11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3198" y="3022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1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2250" y="43497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>
                <a:solidFill>
                  <a:schemeClr val="tx2"/>
                </a:solidFill>
              </a:rPr>
              <a:t>Creating Strings explicitly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147763"/>
            <a:ext cx="8916988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String is a class defined as part of Java. It comes with a suite of methods, including constructors. The constructors create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new String objects in memory.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0200" y="3200401"/>
            <a:ext cx="5060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73075" indent="-282575">
              <a:defRPr>
                <a:solidFill>
                  <a:schemeClr val="tx1"/>
                </a:solidFill>
                <a:latin typeface="Arial" charset="0"/>
              </a:defRPr>
            </a:lvl2pPr>
            <a:lvl3pPr marL="958850" indent="-295275">
              <a:defRPr>
                <a:solidFill>
                  <a:schemeClr val="tx1"/>
                </a:solidFill>
                <a:latin typeface="Arial" charset="0"/>
              </a:defRPr>
            </a:lvl3pPr>
            <a:lvl4pPr marL="1431925" indent="-282575">
              <a:defRPr>
                <a:solidFill>
                  <a:schemeClr val="tx1"/>
                </a:solidFill>
                <a:latin typeface="Arial" charset="0"/>
              </a:defRPr>
            </a:lvl4pPr>
            <a:lvl5pPr marL="1905000" indent="-282575">
              <a:defRPr>
                <a:solidFill>
                  <a:schemeClr val="tx1"/>
                </a:solidFill>
                <a:latin typeface="Arial" charset="0"/>
              </a:defRPr>
            </a:lvl5pPr>
            <a:lvl6pPr marL="2362200" indent="-282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9400" indent="-282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76600" indent="-282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3800" indent="-282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sz="2000" b="1" dirty="0">
                <a:latin typeface="Arial Black" pitchFamily="34" charset="0"/>
              </a:rPr>
              <a:t>String s1 = new String();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String s2 = new String("Hello");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String s3 = new String(s2);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0" y="4953000"/>
            <a:ext cx="3276600" cy="1187450"/>
            <a:chOff x="192" y="3120"/>
            <a:chExt cx="1872" cy="74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92" y="3120"/>
              <a:ext cx="1344" cy="74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 b="1"/>
                <a:t>the </a:t>
              </a:r>
              <a:r>
                <a:rPr lang="en-GB" sz="2400" b="1">
                  <a:solidFill>
                    <a:srgbClr val="CC3300"/>
                  </a:solidFill>
                </a:rPr>
                <a:t>empty</a:t>
              </a:r>
              <a:r>
                <a:rPr lang="en-GB" sz="2400" b="1"/>
                <a:t> String (has no characters)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536" y="3408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251075" y="4365625"/>
            <a:ext cx="2185988" cy="1725613"/>
            <a:chOff x="1418" y="2750"/>
            <a:chExt cx="1377" cy="1087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418" y="275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GB" sz="2400" b="1"/>
                <a:t>s1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72" y="2880"/>
              <a:ext cx="384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2064" y="3203"/>
              <a:ext cx="731" cy="634"/>
              <a:chOff x="4275" y="3057"/>
              <a:chExt cx="731" cy="634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286" y="3067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276" y="3057"/>
                <a:ext cx="6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b="1" u="sng"/>
                  <a:t>…:String</a:t>
                </a: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275" y="3276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275" y="3457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320" y="3230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b="1"/>
                  <a:t>…: </a:t>
                </a:r>
                <a:endParaRPr lang="en-GB" b="1"/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4320" y="341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b="1"/>
                  <a:t>…</a:t>
                </a:r>
                <a:endParaRPr lang="en-GB" b="1"/>
              </a:p>
            </p:txBody>
          </p:sp>
        </p:grp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791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122738" y="4365625"/>
            <a:ext cx="1992312" cy="1725613"/>
            <a:chOff x="2597" y="2750"/>
            <a:chExt cx="1255" cy="1087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597" y="275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GB" sz="2400" b="1"/>
                <a:t>s2</a:t>
              </a: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925" y="2795"/>
              <a:ext cx="927" cy="1042"/>
              <a:chOff x="2925" y="2795"/>
              <a:chExt cx="927" cy="1042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25"/>
              <p:cNvGrpSpPr>
                <a:grpSpLocks/>
              </p:cNvGrpSpPr>
              <p:nvPr/>
            </p:nvGrpSpPr>
            <p:grpSpPr bwMode="auto">
              <a:xfrm>
                <a:off x="3107" y="3203"/>
                <a:ext cx="745" cy="634"/>
                <a:chOff x="4275" y="3057"/>
                <a:chExt cx="745" cy="634"/>
              </a:xfrm>
            </p:grpSpPr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286" y="3067"/>
                  <a:ext cx="720" cy="62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76" y="3057"/>
                  <a:ext cx="65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600" b="1" u="sng"/>
                    <a:t>…:String</a:t>
                  </a:r>
                </a:p>
              </p:txBody>
            </p:sp>
            <p:sp>
              <p:nvSpPr>
                <p:cNvPr id="28" name="Line 28"/>
                <p:cNvSpPr>
                  <a:spLocks noChangeShapeType="1"/>
                </p:cNvSpPr>
                <p:nvPr/>
              </p:nvSpPr>
              <p:spPr bwMode="auto">
                <a:xfrm>
                  <a:off x="4275" y="3276"/>
                  <a:ext cx="7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9"/>
                <p:cNvSpPr>
                  <a:spLocks noChangeShapeType="1"/>
                </p:cNvSpPr>
                <p:nvPr/>
              </p:nvSpPr>
              <p:spPr bwMode="auto">
                <a:xfrm>
                  <a:off x="4275" y="3457"/>
                  <a:ext cx="7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20" y="3230"/>
                  <a:ext cx="7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IE" b="1"/>
                    <a:t>…: Hello</a:t>
                  </a:r>
                  <a:endParaRPr lang="en-GB" b="1"/>
                </a:p>
              </p:txBody>
            </p:sp>
            <p:sp>
              <p:nvSpPr>
                <p:cNvPr id="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20" y="3412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IE" b="1"/>
                    <a:t>…</a:t>
                  </a:r>
                  <a:endParaRPr lang="en-GB" b="1"/>
                </a:p>
              </p:txBody>
            </p:sp>
          </p:grp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2925" y="279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6067425" y="4365625"/>
            <a:ext cx="1919288" cy="1725613"/>
            <a:chOff x="3822" y="2750"/>
            <a:chExt cx="1209" cy="1087"/>
          </a:xfrm>
        </p:grpSpPr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822" y="275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GB" sz="2400" b="1"/>
                <a:t>s3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224" y="2880"/>
              <a:ext cx="384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36"/>
            <p:cNvGrpSpPr>
              <a:grpSpLocks/>
            </p:cNvGrpSpPr>
            <p:nvPr/>
          </p:nvGrpSpPr>
          <p:grpSpPr bwMode="auto">
            <a:xfrm>
              <a:off x="4286" y="3203"/>
              <a:ext cx="745" cy="634"/>
              <a:chOff x="4275" y="3057"/>
              <a:chExt cx="745" cy="634"/>
            </a:xfrm>
          </p:grpSpPr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4286" y="3067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4276" y="3057"/>
                <a:ext cx="6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b="1" u="sng"/>
                  <a:t>…:String</a:t>
                </a: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4275" y="3276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4275" y="3457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230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b="1"/>
                  <a:t>…: Hello</a:t>
                </a:r>
                <a:endParaRPr lang="en-GB" b="1"/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4320" y="341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 b="1"/>
                  <a:t>…</a:t>
                </a:r>
                <a:endParaRPr lang="en-GB" b="1"/>
              </a:p>
            </p:txBody>
          </p:sp>
        </p:grp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4150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1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0165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Applying == to references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7525" y="1143000"/>
            <a:ext cx="86264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For two object references, ref1 and ref2, if we test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   </a:t>
            </a:r>
            <a:r>
              <a:rPr lang="en-GB" sz="3200" b="1">
                <a:latin typeface="Courier New" pitchFamily="49" charset="0"/>
              </a:rPr>
              <a:t>ref1 == ref2</a:t>
            </a:r>
            <a:endParaRPr lang="en-GB" sz="32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then we are asking if the two references point to exactly the same objects in memory.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1288" y="4221163"/>
            <a:ext cx="4756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latin typeface="Courier New" pitchFamily="49" charset="0"/>
              </a:rPr>
              <a:t>String s2 = "text";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String s3 = new String(s2);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if (s2 == s3) 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   ud.showMessage("s2 == s3");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12750" y="5691188"/>
            <a:ext cx="4311650" cy="8223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400" b="1"/>
              <a:t>s2 and s3 point to different objects, so the test fails.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148263" y="4078288"/>
            <a:ext cx="2528887" cy="1006475"/>
            <a:chOff x="3243" y="2205"/>
            <a:chExt cx="1593" cy="6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43" y="22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GB" sz="2400"/>
                <a:t>s2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696" y="2352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105" y="2205"/>
              <a:ext cx="731" cy="634"/>
              <a:chOff x="4275" y="3057"/>
              <a:chExt cx="731" cy="634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286" y="3067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4276" y="3057"/>
                <a:ext cx="6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u="sng"/>
                  <a:t>…:String</a:t>
                </a: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275" y="3276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275" y="3457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4320" y="3230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…: text</a:t>
                </a:r>
                <a:endParaRPr lang="en-GB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320" y="341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</a:t>
                </a:r>
                <a:endParaRPr lang="en-GB"/>
              </a:p>
            </p:txBody>
          </p:sp>
        </p:grp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606" y="2296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219700" y="5422900"/>
            <a:ext cx="2457450" cy="1077913"/>
            <a:chOff x="3288" y="3249"/>
            <a:chExt cx="1548" cy="679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288" y="324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GB" sz="2400"/>
                <a:t>s3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3408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4105" y="3294"/>
              <a:ext cx="731" cy="634"/>
              <a:chOff x="4275" y="3057"/>
              <a:chExt cx="731" cy="634"/>
            </a:xfrm>
          </p:grpSpPr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286" y="3067"/>
                <a:ext cx="720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4276" y="3057"/>
                <a:ext cx="6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u="sng"/>
                  <a:t>…:String</a:t>
                </a: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4275" y="3276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275" y="3457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320" y="3230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…: text</a:t>
                </a:r>
                <a:endParaRPr lang="en-GB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4320" y="341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IE"/>
                  <a:t>…</a:t>
                </a:r>
                <a:endParaRPr lang="en-GB"/>
              </a:p>
            </p:txBody>
          </p:sp>
        </p:grp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606" y="3339"/>
              <a:ext cx="136" cy="1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F1DEED-D5B7-4FEE-B3EB-B4B7A4D65C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Testing whether Strings are equal 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38" y="1409700"/>
            <a:ext cx="9123362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GB" sz="3200" b="1"/>
              <a:t>Instead of ==, we should use the method supplied by Java: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Courier New" pitchFamily="49" charset="0"/>
              </a:rPr>
              <a:t>String s2 = "test";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Courier New" pitchFamily="49" charset="0"/>
              </a:rPr>
              <a:t>String s3 = new String(s2);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GB" sz="28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GB" sz="2800" b="1">
                <a:latin typeface="Courier New" pitchFamily="49" charset="0"/>
              </a:rPr>
              <a:t>if (s2.equals(s3))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Courier New" pitchFamily="49" charset="0"/>
              </a:rPr>
              <a:t>   ud.Message("... but s2 &amp; s3 contain the same text");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48275"/>
            <a:ext cx="3810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1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4146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 Black" panose="020B0A04020102020204" pitchFamily="34" charset="0"/>
              </a:rPr>
              <a:t>Creating An Array of Strings</a:t>
            </a:r>
            <a:endParaRPr lang="en-US" sz="2000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</a:rPr>
              <a:t>TestStringArrAssignment</a:t>
            </a:r>
            <a:r>
              <a:rPr 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private </a:t>
            </a:r>
            <a:r>
              <a:rPr lang="en-US" sz="2000" b="1" dirty="0" smtClean="0">
                <a:latin typeface="Courier New" panose="02070309020205020404" pitchFamily="49" charset="0"/>
              </a:rPr>
              <a:t>static String</a:t>
            </a:r>
            <a:r>
              <a:rPr lang="en-US" sz="2000" b="1" dirty="0">
                <a:latin typeface="Courier New" panose="02070309020205020404" pitchFamily="49" charset="0"/>
              </a:rPr>
              <a:t>[ ] </a:t>
            </a:r>
            <a:r>
              <a:rPr lang="en-US" sz="2000" b="1" dirty="0" err="1">
                <a:latin typeface="Courier New" panose="02070309020205020404" pitchFamily="49" charset="0"/>
              </a:rPr>
              <a:t>bookName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private </a:t>
            </a:r>
            <a:r>
              <a:rPr lang="en-US" sz="2000" b="1" dirty="0" smtClean="0">
                <a:latin typeface="Courier New" panose="02070309020205020404" pitchFamily="49" charset="0"/>
              </a:rPr>
              <a:t>String</a:t>
            </a:r>
            <a:r>
              <a:rPr lang="en-US" sz="2000" b="1" dirty="0">
                <a:latin typeface="Courier New" panose="02070309020205020404" pitchFamily="49" charset="0"/>
              </a:rPr>
              <a:t>[ ] </a:t>
            </a:r>
            <a:r>
              <a:rPr lang="en-US" sz="2000" b="1" dirty="0" smtClean="0">
                <a:latin typeface="Courier New" panose="02070309020205020404" pitchFamily="49" charset="0"/>
              </a:rPr>
              <a:t>bookName3;</a:t>
            </a:r>
            <a:endParaRPr lang="en-US" sz="2000" b="1" dirty="0">
              <a:latin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</a:rPr>
              <a:t>static void main</a:t>
            </a:r>
            <a:r>
              <a:rPr lang="en-US" sz="2000" b="1" dirty="0" smtClean="0">
                <a:latin typeface="Courier New" panose="02070309020205020404" pitchFamily="49" charset="0"/>
              </a:rPr>
              <a:t>(){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String[ ] bookName2 = {"book1", "book2", "book3","book4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"};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bookName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= new String[ ] {"book1", "book2", "book3","book4"};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</a:rPr>
              <a:t>TestStringArrAssignment</a:t>
            </a:r>
            <a:r>
              <a:rPr lang="en-US" sz="2000" b="1" dirty="0">
                <a:latin typeface="Courier New" panose="02070309020205020404" pitchFamily="49" charset="0"/>
              </a:rPr>
              <a:t>(){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</a:rPr>
              <a:t>//bookName3 </a:t>
            </a:r>
            <a:r>
              <a:rPr lang="en-US" sz="2000" b="1" dirty="0">
                <a:latin typeface="Courier New" panose="02070309020205020404" pitchFamily="49" charset="0"/>
              </a:rPr>
              <a:t>= new String[ ] {"book1", "book2", "book3","book4"};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91353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Create  a Student class having one data member ‘marks’.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Provide a parameterize constructor in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Provide a modify method which adds 10 to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Provide a display method to display the marks of any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Create a public class having main method which create an 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array of objects of Student class having size 10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Create a modify method which modifies the first element of 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array of object of Student class by adding 10.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4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52400"/>
            <a:ext cx="41909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Inconsolata"/>
              </a:rPr>
              <a:t>class Student{</a:t>
            </a:r>
          </a:p>
          <a:p>
            <a:r>
              <a:rPr lang="en-US" b="1" dirty="0">
                <a:latin typeface="Inconsolata"/>
              </a:rPr>
              <a:t>    </a:t>
            </a:r>
            <a:r>
              <a:rPr lang="en-US" b="1" dirty="0" err="1">
                <a:latin typeface="Inconsolata"/>
              </a:rPr>
              <a:t>int</a:t>
            </a:r>
            <a:r>
              <a:rPr lang="en-US" b="1" dirty="0">
                <a:latin typeface="Inconsolata"/>
              </a:rPr>
              <a:t> marks;</a:t>
            </a:r>
          </a:p>
          <a:p>
            <a:r>
              <a:rPr lang="en-US" b="1" dirty="0">
                <a:latin typeface="Inconsolata"/>
              </a:rPr>
              <a:t>    Student(</a:t>
            </a:r>
            <a:r>
              <a:rPr lang="en-US" b="1" dirty="0" err="1">
                <a:latin typeface="Inconsolata"/>
              </a:rPr>
              <a:t>int</a:t>
            </a:r>
            <a:r>
              <a:rPr lang="en-US" b="1" dirty="0">
                <a:latin typeface="Inconsolata"/>
              </a:rPr>
              <a:t> m) {</a:t>
            </a:r>
          </a:p>
          <a:p>
            <a:r>
              <a:rPr lang="en-US" b="1" dirty="0">
                <a:latin typeface="Inconsolata"/>
              </a:rPr>
              <a:t>        marks = m;</a:t>
            </a:r>
          </a:p>
          <a:p>
            <a:r>
              <a:rPr lang="en-US" b="1" dirty="0">
                <a:latin typeface="Inconsolata"/>
              </a:rPr>
              <a:t>    }</a:t>
            </a:r>
          </a:p>
          <a:p>
            <a:r>
              <a:rPr lang="en-US" b="1" dirty="0">
                <a:latin typeface="Inconsolata"/>
              </a:rPr>
              <a:t>    void modify( ) {</a:t>
            </a:r>
          </a:p>
          <a:p>
            <a:r>
              <a:rPr lang="en-US" b="1" dirty="0">
                <a:latin typeface="Inconsolata"/>
              </a:rPr>
              <a:t>        marks= marks +10;</a:t>
            </a:r>
          </a:p>
          <a:p>
            <a:r>
              <a:rPr lang="en-US" b="1" dirty="0">
                <a:latin typeface="Inconsolata"/>
              </a:rPr>
              <a:t>    }</a:t>
            </a:r>
          </a:p>
          <a:p>
            <a:r>
              <a:rPr lang="en-US" b="1" dirty="0">
                <a:latin typeface="Inconsolata"/>
              </a:rPr>
              <a:t>    void display(){</a:t>
            </a:r>
          </a:p>
          <a:p>
            <a:r>
              <a:rPr lang="en-US" b="1" dirty="0" err="1" smtClean="0">
                <a:latin typeface="Inconsolata"/>
              </a:rPr>
              <a:t>JOptionPane.showMessageDialog</a:t>
            </a:r>
            <a:r>
              <a:rPr lang="en-US" b="1" dirty="0" smtClean="0">
                <a:latin typeface="Inconsolata"/>
              </a:rPr>
              <a:t>(null</a:t>
            </a:r>
            <a:r>
              <a:rPr lang="en-US" b="1" dirty="0">
                <a:latin typeface="Inconsolata"/>
              </a:rPr>
              <a:t>, "Marks = "+ marks);</a:t>
            </a:r>
          </a:p>
          <a:p>
            <a:r>
              <a:rPr lang="en-US" b="1" dirty="0">
                <a:latin typeface="Inconsolata"/>
              </a:rPr>
              <a:t>    }</a:t>
            </a:r>
          </a:p>
          <a:p>
            <a:r>
              <a:rPr lang="en-US" b="1" dirty="0" smtClean="0">
                <a:latin typeface="Inconsolata"/>
              </a:rPr>
              <a:t>}</a:t>
            </a:r>
            <a:endParaRPr lang="en-US" b="1" dirty="0">
              <a:latin typeface="Inconsola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8473"/>
            <a:ext cx="495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Inconsolata"/>
              </a:rPr>
              <a:t>public class </a:t>
            </a:r>
            <a:r>
              <a:rPr lang="en-US" b="1" dirty="0" err="1">
                <a:latin typeface="Inconsolata"/>
              </a:rPr>
              <a:t>ArrOfObject</a:t>
            </a:r>
            <a:r>
              <a:rPr lang="en-US" b="1" dirty="0">
                <a:latin typeface="Inconsolata"/>
              </a:rPr>
              <a:t> {</a:t>
            </a:r>
          </a:p>
          <a:p>
            <a:endParaRPr lang="en-US" b="1" dirty="0">
              <a:latin typeface="Inconsolata"/>
            </a:endParaRPr>
          </a:p>
          <a:p>
            <a:r>
              <a:rPr lang="en-US" b="1" dirty="0">
                <a:latin typeface="Inconsolata"/>
              </a:rPr>
              <a:t>    /**</a:t>
            </a:r>
          </a:p>
          <a:p>
            <a:r>
              <a:rPr lang="en-US" b="1" dirty="0">
                <a:latin typeface="Inconsolata"/>
              </a:rPr>
              <a:t>     * @</a:t>
            </a:r>
            <a:r>
              <a:rPr lang="en-US" b="1" dirty="0" err="1">
                <a:latin typeface="Inconsolata"/>
              </a:rPr>
              <a:t>param</a:t>
            </a:r>
            <a:r>
              <a:rPr lang="en-US" b="1" dirty="0">
                <a:latin typeface="Inconsolata"/>
              </a:rPr>
              <a:t> </a:t>
            </a:r>
            <a:r>
              <a:rPr lang="en-US" b="1" dirty="0" err="1">
                <a:latin typeface="Inconsolata"/>
              </a:rPr>
              <a:t>args</a:t>
            </a:r>
            <a:r>
              <a:rPr lang="en-US" b="1" dirty="0">
                <a:latin typeface="Inconsolata"/>
              </a:rPr>
              <a:t> the command line arguments</a:t>
            </a:r>
          </a:p>
          <a:p>
            <a:r>
              <a:rPr lang="en-US" b="1" dirty="0">
                <a:latin typeface="Inconsolata"/>
              </a:rPr>
              <a:t>     */</a:t>
            </a:r>
          </a:p>
          <a:p>
            <a:r>
              <a:rPr lang="en-US" b="1" dirty="0">
                <a:latin typeface="Inconsolata"/>
              </a:rPr>
              <a:t>    public static void main(String[] </a:t>
            </a:r>
            <a:r>
              <a:rPr lang="en-US" b="1" dirty="0" err="1">
                <a:latin typeface="Inconsolata"/>
              </a:rPr>
              <a:t>args</a:t>
            </a:r>
            <a:r>
              <a:rPr lang="en-US" b="1" dirty="0">
                <a:latin typeface="Inconsolata"/>
              </a:rPr>
              <a:t>) {</a:t>
            </a:r>
          </a:p>
          <a:p>
            <a:r>
              <a:rPr lang="en-US" b="1" dirty="0">
                <a:latin typeface="Inconsolata"/>
              </a:rPr>
              <a:t>        // TODO code application logic here</a:t>
            </a:r>
          </a:p>
          <a:p>
            <a:r>
              <a:rPr lang="en-US" b="1" dirty="0">
                <a:latin typeface="Inconsolata"/>
              </a:rPr>
              <a:t>        Student[ ] </a:t>
            </a:r>
            <a:r>
              <a:rPr lang="en-US" b="1" dirty="0" err="1">
                <a:latin typeface="Inconsolata"/>
              </a:rPr>
              <a:t>objArrStud</a:t>
            </a:r>
            <a:r>
              <a:rPr lang="en-US" b="1" dirty="0">
                <a:latin typeface="Inconsolata"/>
              </a:rPr>
              <a:t> = new Student[10];</a:t>
            </a:r>
          </a:p>
          <a:p>
            <a:r>
              <a:rPr lang="en-US" b="1" dirty="0">
                <a:latin typeface="Inconsolata"/>
              </a:rPr>
              <a:t>        </a:t>
            </a:r>
            <a:endParaRPr lang="en-US" b="1" dirty="0" smtClean="0">
              <a:latin typeface="Inconsolata"/>
            </a:endParaRPr>
          </a:p>
          <a:p>
            <a:r>
              <a:rPr lang="en-US" b="1" dirty="0">
                <a:latin typeface="Inconsolata"/>
              </a:rPr>
              <a:t> </a:t>
            </a:r>
            <a:r>
              <a:rPr lang="en-US" b="1" dirty="0" smtClean="0">
                <a:latin typeface="Inconsolata"/>
              </a:rPr>
              <a:t>    for(</a:t>
            </a:r>
            <a:r>
              <a:rPr lang="en-US" b="1" dirty="0" err="1" smtClean="0">
                <a:latin typeface="Inconsolata"/>
              </a:rPr>
              <a:t>int</a:t>
            </a:r>
            <a:r>
              <a:rPr lang="en-US" b="1" dirty="0" smtClean="0">
                <a:latin typeface="Inconsolata"/>
              </a:rPr>
              <a:t> </a:t>
            </a:r>
            <a:r>
              <a:rPr lang="en-US" b="1" dirty="0" err="1">
                <a:latin typeface="Inconsolata"/>
              </a:rPr>
              <a:t>i</a:t>
            </a:r>
            <a:r>
              <a:rPr lang="en-US" b="1" dirty="0">
                <a:latin typeface="Inconsolata"/>
              </a:rPr>
              <a:t>=0; </a:t>
            </a:r>
            <a:r>
              <a:rPr lang="en-US" b="1" dirty="0" err="1">
                <a:latin typeface="Inconsolata"/>
              </a:rPr>
              <a:t>i</a:t>
            </a:r>
            <a:r>
              <a:rPr lang="en-US" b="1" dirty="0">
                <a:latin typeface="Inconsolata"/>
              </a:rPr>
              <a:t>&lt;</a:t>
            </a:r>
            <a:r>
              <a:rPr lang="en-US" b="1" dirty="0" err="1">
                <a:latin typeface="Inconsolata"/>
              </a:rPr>
              <a:t>objArrStud.length</a:t>
            </a:r>
            <a:r>
              <a:rPr lang="en-US" b="1" dirty="0">
                <a:latin typeface="Inconsolata"/>
              </a:rPr>
              <a:t>; ++</a:t>
            </a:r>
            <a:r>
              <a:rPr lang="en-US" b="1" dirty="0" err="1">
                <a:latin typeface="Inconsolata"/>
              </a:rPr>
              <a:t>i</a:t>
            </a:r>
            <a:r>
              <a:rPr lang="en-US" b="1" dirty="0">
                <a:latin typeface="Inconsolata"/>
              </a:rPr>
              <a:t>)</a:t>
            </a:r>
          </a:p>
          <a:p>
            <a:r>
              <a:rPr lang="en-US" b="1" dirty="0">
                <a:latin typeface="Inconsolata"/>
              </a:rPr>
              <a:t>            </a:t>
            </a:r>
            <a:r>
              <a:rPr lang="en-US" b="1" dirty="0" err="1">
                <a:latin typeface="Inconsolata"/>
              </a:rPr>
              <a:t>objArrStud</a:t>
            </a:r>
            <a:r>
              <a:rPr lang="en-US" b="1" dirty="0">
                <a:latin typeface="Inconsolata"/>
              </a:rPr>
              <a:t>[</a:t>
            </a:r>
            <a:r>
              <a:rPr lang="en-US" b="1" dirty="0" err="1">
                <a:latin typeface="Inconsolata"/>
              </a:rPr>
              <a:t>i</a:t>
            </a:r>
            <a:r>
              <a:rPr lang="en-US" b="1" dirty="0">
                <a:latin typeface="Inconsolata"/>
              </a:rPr>
              <a:t>] = new Student(</a:t>
            </a:r>
            <a:r>
              <a:rPr lang="en-US" b="1" dirty="0" err="1">
                <a:latin typeface="Inconsolata"/>
              </a:rPr>
              <a:t>i</a:t>
            </a:r>
            <a:r>
              <a:rPr lang="en-US" b="1" dirty="0">
                <a:latin typeface="Inconsolata"/>
              </a:rPr>
              <a:t>);</a:t>
            </a:r>
          </a:p>
          <a:p>
            <a:r>
              <a:rPr lang="en-US" b="1" dirty="0">
                <a:latin typeface="Inconsolata"/>
              </a:rPr>
              <a:t>        </a:t>
            </a:r>
          </a:p>
          <a:p>
            <a:r>
              <a:rPr lang="en-US" b="1" dirty="0" smtClean="0">
                <a:latin typeface="Inconsolata"/>
              </a:rPr>
              <a:t>        </a:t>
            </a:r>
            <a:r>
              <a:rPr lang="en-US" b="1" dirty="0" err="1" smtClean="0">
                <a:latin typeface="Inconsolata"/>
              </a:rPr>
              <a:t>objArrStud</a:t>
            </a:r>
            <a:r>
              <a:rPr lang="en-US" b="1" dirty="0" smtClean="0">
                <a:latin typeface="Inconsolata"/>
              </a:rPr>
              <a:t>[8</a:t>
            </a:r>
            <a:r>
              <a:rPr lang="en-US" b="1" dirty="0">
                <a:latin typeface="Inconsolata"/>
              </a:rPr>
              <a:t>].modify();</a:t>
            </a:r>
          </a:p>
          <a:p>
            <a:r>
              <a:rPr lang="en-US" b="1" dirty="0">
                <a:latin typeface="Inconsolata"/>
              </a:rPr>
              <a:t>        </a:t>
            </a:r>
            <a:r>
              <a:rPr lang="en-US" b="1" dirty="0" err="1">
                <a:latin typeface="Inconsolata"/>
              </a:rPr>
              <a:t>objArrStud</a:t>
            </a:r>
            <a:r>
              <a:rPr lang="en-US" b="1" dirty="0">
                <a:latin typeface="Inconsolata"/>
              </a:rPr>
              <a:t>[8].display()        </a:t>
            </a:r>
          </a:p>
          <a:p>
            <a:r>
              <a:rPr lang="en-US" b="1" dirty="0">
                <a:latin typeface="Inconsolata"/>
              </a:rPr>
              <a:t>    }</a:t>
            </a:r>
          </a:p>
          <a:p>
            <a:r>
              <a:rPr lang="en-US" b="1" dirty="0">
                <a:latin typeface="Inconsolata"/>
              </a:rPr>
              <a:t>    </a:t>
            </a:r>
          </a:p>
          <a:p>
            <a:r>
              <a:rPr lang="en-US" b="1" dirty="0">
                <a:latin typeface="Inconsolata"/>
              </a:rPr>
              <a:t>}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8473"/>
            <a:ext cx="0" cy="683952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2250" y="952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</a:rPr>
              <a:t>Creating the objects in an array</a:t>
            </a:r>
            <a:endParaRPr lang="en-IE" sz="4400" u="sng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76288"/>
            <a:ext cx="9144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73075" lvl="1" indent="-282575">
              <a:spcBef>
                <a:spcPct val="20000"/>
              </a:spcBef>
              <a:buFontTx/>
              <a:buChar char="–"/>
            </a:pPr>
            <a:r>
              <a:rPr lang="en-GB" sz="2800" b="1" dirty="0"/>
              <a:t>each object in the array must be created separately, and then the appropriate cell (reference) set to point to it.</a:t>
            </a:r>
          </a:p>
          <a:p>
            <a:pPr marL="473075" lvl="1" indent="-282575">
              <a:spcBef>
                <a:spcPct val="20000"/>
              </a:spcBef>
            </a:pPr>
            <a:r>
              <a:rPr lang="en-GB" sz="2400" b="1" dirty="0">
                <a:latin typeface="Courier New" pitchFamily="49" charset="0"/>
              </a:rPr>
              <a:t>Account[] accounts;</a:t>
            </a:r>
          </a:p>
          <a:p>
            <a:pPr marL="473075" lvl="1" indent="-282575">
              <a:spcBef>
                <a:spcPct val="20000"/>
              </a:spcBef>
            </a:pPr>
            <a:r>
              <a:rPr lang="en-GB" sz="2400" b="1" dirty="0">
                <a:latin typeface="Courier New" pitchFamily="49" charset="0"/>
              </a:rPr>
              <a:t>Account </a:t>
            </a:r>
            <a:r>
              <a:rPr lang="en-GB" sz="2400" b="1" dirty="0" err="1">
                <a:latin typeface="Courier New" pitchFamily="49" charset="0"/>
              </a:rPr>
              <a:t>acc</a:t>
            </a:r>
            <a:r>
              <a:rPr lang="en-GB" sz="2400" b="1" dirty="0">
                <a:latin typeface="Courier New" pitchFamily="49" charset="0"/>
              </a:rPr>
              <a:t> = new Account(345345,c2,10.00);</a:t>
            </a:r>
          </a:p>
          <a:p>
            <a:pPr marL="473075" lvl="1" indent="-282575">
              <a:spcBef>
                <a:spcPct val="20000"/>
              </a:spcBef>
            </a:pPr>
            <a:r>
              <a:rPr lang="en-GB" sz="2400" b="1" dirty="0">
                <a:latin typeface="Courier New" pitchFamily="49" charset="0"/>
              </a:rPr>
              <a:t>accounts = new Account[10];</a:t>
            </a:r>
          </a:p>
          <a:p>
            <a:pPr marL="473075" lvl="1" indent="-282575">
              <a:spcBef>
                <a:spcPct val="20000"/>
              </a:spcBef>
            </a:pPr>
            <a:r>
              <a:rPr lang="en-GB" sz="2400" b="1" dirty="0">
                <a:latin typeface="Courier New" pitchFamily="49" charset="0"/>
              </a:rPr>
              <a:t>accounts[0] = new Account(123456,c1,5.00);</a:t>
            </a:r>
          </a:p>
          <a:p>
            <a:pPr marL="473075" lvl="1" indent="-282575">
              <a:spcBef>
                <a:spcPct val="20000"/>
              </a:spcBef>
            </a:pPr>
            <a:r>
              <a:rPr lang="en-GB" sz="2400" b="1" dirty="0">
                <a:latin typeface="Courier New" pitchFamily="49" charset="0"/>
              </a:rPr>
              <a:t>accounts[1] = </a:t>
            </a:r>
            <a:r>
              <a:rPr lang="en-GB" sz="2400" b="1" dirty="0" err="1">
                <a:latin typeface="Courier New" pitchFamily="49" charset="0"/>
              </a:rPr>
              <a:t>acc</a:t>
            </a:r>
            <a:r>
              <a:rPr lang="en-GB" sz="2400" b="1" dirty="0"/>
              <a:t>;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797051" y="3981450"/>
            <a:ext cx="1644650" cy="457200"/>
            <a:chOff x="524" y="2716"/>
            <a:chExt cx="1036" cy="28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24" y="2716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/>
                <a:t>accounts:</a:t>
              </a:r>
              <a:endParaRPr lang="en-IE" sz="2400" b="1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445" y="2815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451226" y="3995738"/>
            <a:ext cx="5394325" cy="442912"/>
            <a:chOff x="1517" y="2749"/>
            <a:chExt cx="3398" cy="279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95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80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044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33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619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905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517" y="2871"/>
              <a:ext cx="545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133" y="2826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343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628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767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053" y="2749"/>
              <a:ext cx="287" cy="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2419" y="2830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707" y="2830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999" y="2828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277" y="2824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563" y="2828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3851" y="2828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143" y="2826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425" y="2826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717" y="2824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2846388" y="4110038"/>
            <a:ext cx="2378075" cy="2374900"/>
            <a:chOff x="1142" y="2608"/>
            <a:chExt cx="1498" cy="1496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142" y="3127"/>
              <a:ext cx="1498" cy="977"/>
              <a:chOff x="1142" y="3127"/>
              <a:chExt cx="1498" cy="977"/>
            </a:xfrm>
          </p:grpSpPr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1142" y="3127"/>
                <a:ext cx="1358" cy="6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b="1"/>
                  <a:t>number: 123456</a:t>
                </a:r>
              </a:p>
              <a:p>
                <a:pPr eaLnBrk="0" hangingPunct="0"/>
                <a:r>
                  <a:rPr lang="en-GB" sz="2000" b="1"/>
                  <a:t>holder:</a:t>
                </a:r>
              </a:p>
              <a:p>
                <a:pPr eaLnBrk="0" hangingPunct="0"/>
                <a:r>
                  <a:rPr lang="en-GB" sz="2000" b="1"/>
                  <a:t>balance: 5.00</a:t>
                </a:r>
                <a:endParaRPr lang="en-IE" sz="2000" b="1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1757" y="3379"/>
                <a:ext cx="115" cy="1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812" y="3420"/>
                <a:ext cx="828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2640" y="3420"/>
                <a:ext cx="0" cy="68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>
              <a:off x="1928" y="2608"/>
              <a:ext cx="272" cy="5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965701" y="4306888"/>
            <a:ext cx="2038350" cy="8953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5591176" y="5078413"/>
            <a:ext cx="3613150" cy="1517650"/>
            <a:chOff x="364" y="3140"/>
            <a:chExt cx="2276" cy="956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134" y="3167"/>
              <a:ext cx="1358" cy="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/>
                <a:t>number: 345345</a:t>
              </a:r>
            </a:p>
            <a:p>
              <a:pPr eaLnBrk="0" hangingPunct="0"/>
              <a:r>
                <a:rPr lang="en-GB" sz="2000" b="1"/>
                <a:t>holder:</a:t>
              </a:r>
            </a:p>
            <a:p>
              <a:pPr eaLnBrk="0" hangingPunct="0"/>
              <a:r>
                <a:rPr lang="en-GB" sz="2000" b="1"/>
                <a:t>balance: 10.00</a:t>
              </a:r>
              <a:endParaRPr lang="en-IE" sz="2000" b="1"/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1725" y="3455"/>
              <a:ext cx="115" cy="1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1800" y="3516"/>
              <a:ext cx="8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364" y="3140"/>
              <a:ext cx="532" cy="288"/>
              <a:chOff x="196" y="3732"/>
              <a:chExt cx="532" cy="288"/>
            </a:xfrm>
          </p:grpSpPr>
          <p:sp>
            <p:nvSpPr>
              <p:cNvPr id="45" name="Text Box 44"/>
              <p:cNvSpPr txBox="1">
                <a:spLocks noChangeArrowheads="1"/>
              </p:cNvSpPr>
              <p:nvPr/>
            </p:nvSpPr>
            <p:spPr bwMode="auto">
              <a:xfrm>
                <a:off x="196" y="3732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400"/>
                  <a:t>acc:</a:t>
                </a:r>
                <a:endParaRPr lang="en-IE" sz="2400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13" y="3839"/>
                <a:ext cx="115" cy="1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>
              <a:off x="2640" y="3520"/>
              <a:ext cx="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848" y="3296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5494" y="4393179"/>
            <a:ext cx="281089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1400" b="1" dirty="0">
                <a:latin typeface="Arial Black" pitchFamily="34" charset="0"/>
              </a:rPr>
              <a:t>public class Account {</a:t>
            </a:r>
          </a:p>
          <a:p>
            <a:r>
              <a:rPr lang="en-GB" sz="1400" b="1" dirty="0" smtClean="0">
                <a:latin typeface="Arial Black" pitchFamily="34" charset="0"/>
              </a:rPr>
              <a:t>double balance </a:t>
            </a:r>
            <a:r>
              <a:rPr lang="en-GB" sz="1400" b="1" dirty="0">
                <a:latin typeface="Arial Black" pitchFamily="34" charset="0"/>
              </a:rPr>
              <a:t>= </a:t>
            </a:r>
            <a:r>
              <a:rPr lang="en-GB" sz="1400" b="1" dirty="0" smtClean="0">
                <a:latin typeface="Arial Black" pitchFamily="34" charset="0"/>
              </a:rPr>
              <a:t>0.0</a:t>
            </a:r>
            <a:r>
              <a:rPr lang="en-GB" sz="1400" b="1" dirty="0">
                <a:latin typeface="Arial Black" pitchFamily="34" charset="0"/>
              </a:rPr>
              <a:t>;</a:t>
            </a:r>
          </a:p>
          <a:p>
            <a:r>
              <a:rPr lang="en-GB" sz="1400" b="1" dirty="0">
                <a:latin typeface="Arial Black" pitchFamily="34" charset="0"/>
              </a:rPr>
              <a:t>   </a:t>
            </a:r>
            <a:r>
              <a:rPr lang="en-GB" sz="1400" b="1" dirty="0" err="1" smtClean="0">
                <a:latin typeface="Arial Black" pitchFamily="34" charset="0"/>
              </a:rPr>
              <a:t>int</a:t>
            </a:r>
            <a:r>
              <a:rPr lang="en-GB" sz="1400" b="1" dirty="0" smtClean="0">
                <a:latin typeface="Arial Black" pitchFamily="34" charset="0"/>
              </a:rPr>
              <a:t> </a:t>
            </a:r>
            <a:r>
              <a:rPr lang="en-GB" sz="1400" b="1" dirty="0">
                <a:latin typeface="Arial Black" pitchFamily="34" charset="0"/>
              </a:rPr>
              <a:t>number;</a:t>
            </a:r>
          </a:p>
          <a:p>
            <a:r>
              <a:rPr lang="en-GB" sz="1400" b="1" dirty="0" smtClean="0">
                <a:latin typeface="Arial Black" pitchFamily="34" charset="0"/>
              </a:rPr>
              <a:t>   Customer holder;</a:t>
            </a:r>
            <a:endParaRPr lang="en-GB" sz="1400" b="1" dirty="0">
              <a:latin typeface="Arial Black" pitchFamily="34" charset="0"/>
            </a:endParaRPr>
          </a:p>
          <a:p>
            <a:r>
              <a:rPr lang="en-GB" sz="1400" b="1" dirty="0">
                <a:latin typeface="Arial Black" pitchFamily="34" charset="0"/>
              </a:rPr>
              <a:t>   public </a:t>
            </a:r>
            <a:r>
              <a:rPr lang="en-GB" sz="1400" b="1" dirty="0" smtClean="0">
                <a:latin typeface="Arial Black" pitchFamily="34" charset="0"/>
              </a:rPr>
              <a:t>Account(</a:t>
            </a:r>
            <a:r>
              <a:rPr lang="en-GB" sz="1400" b="1" dirty="0" err="1" smtClean="0">
                <a:latin typeface="Arial Black" pitchFamily="34" charset="0"/>
              </a:rPr>
              <a:t>int</a:t>
            </a:r>
            <a:r>
              <a:rPr lang="en-GB" sz="1400" b="1" dirty="0" smtClean="0">
                <a:latin typeface="Arial Black" pitchFamily="34" charset="0"/>
              </a:rPr>
              <a:t> </a:t>
            </a:r>
            <a:r>
              <a:rPr lang="en-GB" sz="1400" b="1" dirty="0" err="1" smtClean="0">
                <a:latin typeface="Arial Black" pitchFamily="34" charset="0"/>
              </a:rPr>
              <a:t>nextNumber</a:t>
            </a:r>
            <a:r>
              <a:rPr lang="en-GB" sz="1400" b="1" dirty="0" smtClean="0">
                <a:latin typeface="Arial Black" pitchFamily="34" charset="0"/>
              </a:rPr>
              <a:t>, Customer c1, double amount) </a:t>
            </a:r>
            <a:r>
              <a:rPr lang="en-GB" sz="1400" b="1" dirty="0">
                <a:latin typeface="Arial Black" pitchFamily="34" charset="0"/>
              </a:rPr>
              <a:t>{</a:t>
            </a:r>
          </a:p>
          <a:p>
            <a:r>
              <a:rPr lang="en-GB" sz="1400" b="1" dirty="0">
                <a:latin typeface="Arial Black" pitchFamily="34" charset="0"/>
              </a:rPr>
              <a:t>      number = </a:t>
            </a:r>
            <a:r>
              <a:rPr lang="en-GB" sz="1400" b="1" dirty="0" err="1">
                <a:latin typeface="Arial Black" pitchFamily="34" charset="0"/>
              </a:rPr>
              <a:t>nextNum</a:t>
            </a:r>
            <a:r>
              <a:rPr lang="en-GB" sz="1400" b="1" dirty="0">
                <a:latin typeface="Arial Black" pitchFamily="34" charset="0"/>
              </a:rPr>
              <a:t>;</a:t>
            </a:r>
          </a:p>
          <a:p>
            <a:r>
              <a:rPr lang="en-GB" sz="1400" b="1" dirty="0">
                <a:latin typeface="Arial Black" pitchFamily="34" charset="0"/>
              </a:rPr>
              <a:t>      </a:t>
            </a:r>
            <a:r>
              <a:rPr lang="en-GB" sz="1400" b="1" dirty="0" err="1">
                <a:latin typeface="Arial Black" pitchFamily="34" charset="0"/>
              </a:rPr>
              <a:t>nextNum</a:t>
            </a:r>
            <a:r>
              <a:rPr lang="en-GB" sz="1400" b="1" dirty="0" smtClean="0">
                <a:latin typeface="Arial Black" pitchFamily="34" charset="0"/>
              </a:rPr>
              <a:t>++; c1= null; balance= amount;</a:t>
            </a:r>
            <a:endParaRPr lang="en-GB" sz="1400" b="1" dirty="0">
              <a:latin typeface="Arial Black" pitchFamily="34" charset="0"/>
            </a:endParaRPr>
          </a:p>
          <a:p>
            <a:r>
              <a:rPr lang="en-GB" sz="1400" b="1" dirty="0">
                <a:latin typeface="Arial Black" pitchFamily="34" charset="0"/>
              </a:rPr>
              <a:t>   </a:t>
            </a:r>
            <a:r>
              <a:rPr lang="en-GB" sz="1400" b="1" dirty="0" smtClean="0">
                <a:latin typeface="Arial Black" pitchFamily="34" charset="0"/>
              </a:rPr>
              <a:t>}} </a:t>
            </a:r>
            <a:endParaRPr lang="en-IE" sz="1400" b="1" dirty="0">
              <a:latin typeface="Arial Black" pitchFamily="34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2250" y="952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</a:rPr>
              <a:t>Creating the objects in an array</a:t>
            </a:r>
            <a:endParaRPr lang="en-IE" sz="4400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5" y="682748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For each element of the array of object, we have to invoke the Constructor:</a:t>
            </a:r>
          </a:p>
          <a:p>
            <a:r>
              <a:rPr lang="en-US" sz="2400" b="1" dirty="0" err="1" smtClean="0">
                <a:latin typeface="Arial Black" pitchFamily="34" charset="0"/>
              </a:rPr>
              <a:t>ClassName</a:t>
            </a:r>
            <a:r>
              <a:rPr lang="en-US" sz="2400" b="1" dirty="0" smtClean="0">
                <a:latin typeface="Arial Black" pitchFamily="34" charset="0"/>
              </a:rPr>
              <a:t>  </a:t>
            </a:r>
            <a:r>
              <a:rPr lang="en-US" sz="2400" b="1" dirty="0" err="1" smtClean="0">
                <a:latin typeface="Arial Black" pitchFamily="34" charset="0"/>
              </a:rPr>
              <a:t>ArrayObj</a:t>
            </a:r>
            <a:r>
              <a:rPr lang="en-US" sz="2400" b="1" dirty="0" smtClean="0">
                <a:latin typeface="Arial Black" pitchFamily="34" charset="0"/>
              </a:rPr>
              <a:t>[10];</a:t>
            </a:r>
          </a:p>
          <a:p>
            <a:endParaRPr lang="en-US" sz="2400" b="1" dirty="0">
              <a:latin typeface="Arial Black" pitchFamily="34" charset="0"/>
            </a:endParaRPr>
          </a:p>
          <a:p>
            <a:r>
              <a:rPr lang="en-US" sz="2400" b="1" dirty="0" smtClean="0">
                <a:latin typeface="Arial Black" pitchFamily="34" charset="0"/>
              </a:rPr>
              <a:t>for (i=0; i&lt; 10; ++i)</a:t>
            </a:r>
          </a:p>
          <a:p>
            <a:r>
              <a:rPr lang="en-US" sz="2400" b="1" dirty="0" err="1" smtClean="0">
                <a:latin typeface="Arial Black" pitchFamily="34" charset="0"/>
              </a:rPr>
              <a:t>ArrayObj</a:t>
            </a:r>
            <a:r>
              <a:rPr lang="en-US" sz="2400" b="1" dirty="0" smtClean="0">
                <a:latin typeface="Arial Black" pitchFamily="34" charset="0"/>
              </a:rPr>
              <a:t>[i] = new </a:t>
            </a:r>
            <a:r>
              <a:rPr lang="en-US" sz="2400" b="1" dirty="0" err="1" smtClean="0">
                <a:latin typeface="Arial Black" pitchFamily="34" charset="0"/>
              </a:rPr>
              <a:t>ClassName</a:t>
            </a:r>
            <a:r>
              <a:rPr lang="en-US" sz="2400" b="1" dirty="0" smtClean="0">
                <a:latin typeface="Arial Black" pitchFamily="34" charset="0"/>
              </a:rPr>
              <a:t>(….);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Example:</a:t>
            </a:r>
            <a:endParaRPr lang="en-US" sz="2400" b="1" u="sng" dirty="0">
              <a:latin typeface="Arial Black" pitchFamily="34" charset="0"/>
            </a:endParaRPr>
          </a:p>
          <a:p>
            <a:r>
              <a:rPr lang="en-US" sz="2000" dirty="0">
                <a:latin typeface="Arial Black" pitchFamily="34" charset="0"/>
              </a:rPr>
              <a:t>Arrays of Objects</a:t>
            </a:r>
          </a:p>
          <a:p>
            <a:r>
              <a:rPr lang="en-US" sz="2000" dirty="0">
                <a:latin typeface="Arial Black" pitchFamily="34" charset="0"/>
              </a:rPr>
              <a:t>// Arrays of objects</a:t>
            </a:r>
          </a:p>
          <a:p>
            <a:r>
              <a:rPr lang="en-US" sz="2000" dirty="0">
                <a:latin typeface="Arial Black" pitchFamily="34" charset="0"/>
              </a:rPr>
              <a:t>Dog[] </a:t>
            </a:r>
            <a:r>
              <a:rPr lang="en-US" sz="2000" dirty="0" err="1">
                <a:latin typeface="Arial Black" pitchFamily="34" charset="0"/>
              </a:rPr>
              <a:t>dogarray</a:t>
            </a:r>
            <a:r>
              <a:rPr lang="en-US" sz="2000" dirty="0">
                <a:latin typeface="Arial Black" pitchFamily="34" charset="0"/>
              </a:rPr>
              <a:t>;// Create a reference to an array</a:t>
            </a:r>
          </a:p>
          <a:p>
            <a:r>
              <a:rPr lang="en-US" sz="2000" dirty="0" err="1">
                <a:latin typeface="Arial Black" pitchFamily="34" charset="0"/>
              </a:rPr>
              <a:t>dogarray</a:t>
            </a:r>
            <a:r>
              <a:rPr lang="en-US" sz="2000" dirty="0">
                <a:latin typeface="Arial Black" pitchFamily="34" charset="0"/>
              </a:rPr>
              <a:t> = new Dog[3]; // Create 3 references to dogs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// </a:t>
            </a:r>
            <a:r>
              <a:rPr lang="en-US" sz="2000" dirty="0">
                <a:latin typeface="Arial Black" pitchFamily="34" charset="0"/>
              </a:rPr>
              <a:t>Create </a:t>
            </a:r>
            <a:r>
              <a:rPr lang="en-US" sz="2000" dirty="0" smtClean="0">
                <a:latin typeface="Arial Black" pitchFamily="34" charset="0"/>
              </a:rPr>
              <a:t>3 array of objects of Dog , Constructor takes 2 //arguments: name &amp; age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152400"/>
            <a:ext cx="9067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 Black" pitchFamily="34" charset="0"/>
              </a:rPr>
              <a:t>dogarray</a:t>
            </a:r>
            <a:r>
              <a:rPr lang="en-US" dirty="0">
                <a:latin typeface="Arial Black" pitchFamily="34" charset="0"/>
              </a:rPr>
              <a:t>[0] = new Dog("Fido", 2</a:t>
            </a:r>
            <a:r>
              <a:rPr lang="en-US" dirty="0" smtClean="0">
                <a:latin typeface="Arial Black" pitchFamily="34" charset="0"/>
              </a:rPr>
              <a:t>);</a:t>
            </a:r>
          </a:p>
          <a:p>
            <a:endParaRPr lang="en-US" dirty="0">
              <a:latin typeface="Arial Black" pitchFamily="34" charset="0"/>
            </a:endParaRPr>
          </a:p>
          <a:p>
            <a:r>
              <a:rPr lang="en-US" dirty="0" err="1">
                <a:latin typeface="Arial Black" pitchFamily="34" charset="0"/>
              </a:rPr>
              <a:t>dogarray</a:t>
            </a:r>
            <a:r>
              <a:rPr lang="en-US" dirty="0">
                <a:latin typeface="Arial Black" pitchFamily="34" charset="0"/>
              </a:rPr>
              <a:t>[1] = new Dog("Daisy", 3</a:t>
            </a:r>
            <a:r>
              <a:rPr lang="en-US" dirty="0" smtClean="0">
                <a:latin typeface="Arial Black" pitchFamily="34" charset="0"/>
              </a:rPr>
              <a:t>);</a:t>
            </a:r>
          </a:p>
          <a:p>
            <a:endParaRPr lang="en-US" dirty="0">
              <a:latin typeface="Arial Black" pitchFamily="34" charset="0"/>
            </a:endParaRPr>
          </a:p>
          <a:p>
            <a:r>
              <a:rPr lang="en-US" dirty="0" err="1">
                <a:latin typeface="Arial Black" pitchFamily="34" charset="0"/>
              </a:rPr>
              <a:t>dogarray</a:t>
            </a:r>
            <a:r>
              <a:rPr lang="en-US" dirty="0">
                <a:latin typeface="Arial Black" pitchFamily="34" charset="0"/>
              </a:rPr>
              <a:t>[2] = new Dog("Ginger", 4</a:t>
            </a:r>
            <a:r>
              <a:rPr lang="en-US" dirty="0" smtClean="0">
                <a:latin typeface="Arial Black" pitchFamily="34" charset="0"/>
              </a:rPr>
              <a:t>);</a:t>
            </a: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r>
              <a:rPr lang="en-US" sz="2000" b="1" dirty="0">
                <a:latin typeface="Arial Black" pitchFamily="34" charset="0"/>
              </a:rPr>
              <a:t>Q. Do it using </a:t>
            </a:r>
            <a:r>
              <a:rPr lang="en-US" sz="2000" b="1" dirty="0" err="1">
                <a:latin typeface="Arial Black" pitchFamily="34" charset="0"/>
              </a:rPr>
              <a:t>JOptionPane.showInputDialog</a:t>
            </a:r>
            <a:r>
              <a:rPr lang="en-US" sz="2000" b="1" dirty="0">
                <a:latin typeface="Arial Black" pitchFamily="34" charset="0"/>
              </a:rPr>
              <a:t>(….) in </a:t>
            </a:r>
            <a:r>
              <a:rPr lang="en-US" sz="2000" b="1" dirty="0" smtClean="0">
                <a:latin typeface="Arial Black" pitchFamily="34" charset="0"/>
              </a:rPr>
              <a:t>a ‘</a:t>
            </a:r>
            <a:r>
              <a:rPr lang="en-US" sz="2000" b="1" dirty="0">
                <a:latin typeface="Arial Black" pitchFamily="34" charset="0"/>
              </a:rPr>
              <a:t>for’ loop.</a:t>
            </a:r>
          </a:p>
        </p:txBody>
      </p:sp>
    </p:spTree>
    <p:extLst>
      <p:ext uri="{BB962C8B-B14F-4D97-AF65-F5344CB8AC3E}">
        <p14:creationId xmlns:p14="http://schemas.microsoft.com/office/powerpoint/2010/main" val="195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7013" y="-35502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</a:rPr>
              <a:t>Accessing objects in an array</a:t>
            </a:r>
            <a:endParaRPr lang="en-IE" sz="4400" u="sng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12198"/>
            <a:ext cx="93726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access is the same as for basic types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double amount = accounts[0].</a:t>
            </a:r>
            <a:r>
              <a:rPr lang="en-GB" sz="2400" b="1" dirty="0" err="1">
                <a:latin typeface="Arial Black" pitchFamily="34" charset="0"/>
              </a:rPr>
              <a:t>getBalance</a:t>
            </a:r>
            <a:r>
              <a:rPr lang="en-GB" sz="2400" b="1" dirty="0">
                <a:latin typeface="Arial Black" pitchFamily="34" charset="0"/>
              </a:rPr>
              <a:t>();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assigning object references to the array is also the same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accounts[3] = accounts[0];</a:t>
            </a:r>
          </a:p>
          <a:p>
            <a:pPr marL="1143000" lvl="2" indent="-228600">
              <a:spcBef>
                <a:spcPct val="20000"/>
              </a:spcBef>
            </a:pPr>
            <a:endParaRPr lang="en-GB" sz="2400" b="1" dirty="0">
              <a:latin typeface="Arial Black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swapping array elements is also the </a:t>
            </a:r>
            <a:r>
              <a:rPr lang="en-GB" sz="2800" b="1" dirty="0" smtClean="0">
                <a:latin typeface="Arial Black" pitchFamily="34" charset="0"/>
              </a:rPr>
              <a:t>same</a:t>
            </a:r>
            <a:r>
              <a:rPr lang="en-GB" sz="2800" b="1" dirty="0">
                <a:latin typeface="Arial Black" pitchFamily="34" charset="0"/>
              </a:rPr>
              <a:t>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Account temp = accounts[0];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accounts[0] = accounts[1];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accounts[1] = temp;</a:t>
            </a:r>
            <a:endParaRPr lang="en-I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7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390945-1501-43F6-8024-56E3323EBC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250" y="90488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 u="sng" dirty="0">
                <a:solidFill>
                  <a:schemeClr val="tx2"/>
                </a:solidFill>
              </a:rPr>
              <a:t>Passing arrays as data</a:t>
            </a:r>
            <a:endParaRPr lang="en-IE" sz="4400" b="1" u="sng" dirty="0">
              <a:solidFill>
                <a:schemeClr val="tx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2888" y="941388"/>
            <a:ext cx="8626475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 b="1" dirty="0">
                <a:latin typeface="Arial Black" pitchFamily="34" charset="0"/>
              </a:rPr>
              <a:t>arrays can be passed into and out of methods as normal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8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public class Bank {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   private Account[] list;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   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   public </a:t>
            </a:r>
            <a:r>
              <a:rPr lang="en-GB" sz="2400" b="1" dirty="0">
                <a:solidFill>
                  <a:srgbClr val="00B050"/>
                </a:solidFill>
                <a:latin typeface="Arial Black" pitchFamily="34" charset="0"/>
              </a:rPr>
              <a:t>Account[] </a:t>
            </a:r>
            <a:r>
              <a:rPr lang="en-GB" sz="2400" b="1" dirty="0" err="1">
                <a:latin typeface="Arial Black" pitchFamily="34" charset="0"/>
              </a:rPr>
              <a:t>getAccs</a:t>
            </a:r>
            <a:r>
              <a:rPr lang="en-GB" sz="2400" b="1" dirty="0" smtClean="0">
                <a:latin typeface="Arial Black" pitchFamily="34" charset="0"/>
              </a:rPr>
              <a:t>() {</a:t>
            </a:r>
            <a:endParaRPr lang="en-GB" sz="2400" b="1" dirty="0">
              <a:latin typeface="Arial Black" pitchFamily="34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      return list;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   }</a:t>
            </a:r>
          </a:p>
          <a:p>
            <a:pPr marL="1143000" lvl="2" indent="-228600">
              <a:spcBef>
                <a:spcPct val="20000"/>
              </a:spcBef>
            </a:pPr>
            <a:r>
              <a:rPr lang="en-GB" sz="2400" b="1" dirty="0">
                <a:latin typeface="Arial Black" pitchFamily="34" charset="0"/>
              </a:rPr>
              <a:t>}</a:t>
            </a:r>
          </a:p>
          <a:p>
            <a:pPr marL="2057400" lvl="4" indent="-228600">
              <a:spcBef>
                <a:spcPct val="20000"/>
              </a:spcBef>
            </a:pPr>
            <a:r>
              <a:rPr lang="en-GB" sz="2000" b="1" dirty="0">
                <a:latin typeface="Arial Black" pitchFamily="34" charset="0"/>
              </a:rPr>
              <a:t>   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109663" y="4641850"/>
            <a:ext cx="4251325" cy="1585913"/>
            <a:chOff x="830" y="2796"/>
            <a:chExt cx="2678" cy="99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830" y="3277"/>
              <a:ext cx="2678" cy="51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/>
                <a:t>returning an array reference</a:t>
              </a:r>
            </a:p>
            <a:p>
              <a:pPr eaLnBrk="0" hangingPunct="0"/>
              <a:r>
                <a:rPr lang="en-GB" sz="2400" b="1"/>
                <a:t>from a method</a:t>
              </a:r>
              <a:endParaRPr lang="en-IE" sz="2400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464" y="2796"/>
              <a:ext cx="40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546600" y="3238500"/>
            <a:ext cx="4478338" cy="2573338"/>
            <a:chOff x="2788" y="2308"/>
            <a:chExt cx="2821" cy="162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50" y="2721"/>
              <a:ext cx="1459" cy="1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/>
                <a:t>... so the </a:t>
              </a:r>
            </a:p>
            <a:p>
              <a:pPr eaLnBrk="0" hangingPunct="0"/>
              <a:r>
                <a:rPr lang="en-GB" sz="2400" b="1"/>
                <a:t>return type</a:t>
              </a:r>
            </a:p>
            <a:p>
              <a:pPr eaLnBrk="0" hangingPunct="0"/>
              <a:r>
                <a:rPr lang="en-GB" sz="2400" b="1"/>
                <a:t>for the method</a:t>
              </a:r>
            </a:p>
            <a:p>
              <a:pPr eaLnBrk="0" hangingPunct="0"/>
              <a:r>
                <a:rPr lang="en-GB" sz="2400" b="1"/>
                <a:t>is an array of</a:t>
              </a:r>
            </a:p>
            <a:p>
              <a:pPr eaLnBrk="0" hangingPunct="0"/>
              <a:r>
                <a:rPr lang="en-GB" sz="2400" b="1"/>
                <a:t>Accounts</a:t>
              </a:r>
              <a:endParaRPr lang="en-IE" sz="2400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788" y="2308"/>
              <a:ext cx="1348" cy="5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6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 program which creates a following grid of stars:</a:t>
            </a:r>
          </a:p>
          <a:p>
            <a:r>
              <a:rPr lang="en-US" dirty="0"/>
              <a:t>	</a:t>
            </a:r>
            <a:r>
              <a:rPr lang="en-US" dirty="0" smtClean="0"/>
              <a:t>* * * * *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* * * * *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* * * *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4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35846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public class </a:t>
            </a:r>
            <a:r>
              <a:rPr lang="en-US" b="1" dirty="0" err="1">
                <a:latin typeface="Arial Black" panose="020B0A04020102020204" pitchFamily="34" charset="0"/>
              </a:rPr>
              <a:t>GridOfStars</a:t>
            </a:r>
            <a:r>
              <a:rPr lang="en-US" b="1" dirty="0">
                <a:latin typeface="Arial Black" panose="020B0A04020102020204" pitchFamily="34" charset="0"/>
              </a:rPr>
              <a:t>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final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static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ROWS = 3;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final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static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COLS = 5;</a:t>
            </a:r>
          </a:p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static</a:t>
            </a:r>
            <a:r>
              <a:rPr lang="en-US" b="1" dirty="0">
                <a:latin typeface="Arial Black" panose="020B0A04020102020204" pitchFamily="34" charset="0"/>
              </a:rPr>
              <a:t> String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="";</a:t>
            </a:r>
          </a:p>
          <a:p>
            <a:endParaRPr lang="en-US" b="1" dirty="0" smtClean="0">
              <a:latin typeface="Arial Black" panose="020B0A04020102020204" pitchFamily="34" charset="0"/>
            </a:endParaRPr>
          </a:p>
          <a:p>
            <a:r>
              <a:rPr lang="en-US" b="1" dirty="0" smtClean="0">
                <a:latin typeface="Arial Black" panose="020B0A04020102020204" pitchFamily="34" charset="0"/>
              </a:rPr>
              <a:t>public </a:t>
            </a:r>
            <a:r>
              <a:rPr lang="en-US" b="1" dirty="0">
                <a:latin typeface="Arial Black" panose="020B0A04020102020204" pitchFamily="34" charset="0"/>
              </a:rPr>
              <a:t>static void main(String[] </a:t>
            </a:r>
            <a:r>
              <a:rPr lang="en-US" b="1" dirty="0" err="1">
                <a:latin typeface="Arial Black" panose="020B0A04020102020204" pitchFamily="34" charset="0"/>
              </a:rPr>
              <a:t>args</a:t>
            </a:r>
            <a:r>
              <a:rPr lang="en-US" b="1" dirty="0">
                <a:latin typeface="Arial Black" panose="020B0A04020102020204" pitchFamily="34" charset="0"/>
              </a:rPr>
              <a:t>) {</a:t>
            </a:r>
          </a:p>
          <a:p>
            <a:endParaRPr lang="en-US" b="1" dirty="0" smtClean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  for(</a:t>
            </a:r>
            <a:r>
              <a:rPr lang="en-US" b="1" dirty="0" err="1" smtClean="0">
                <a:latin typeface="Arial Black" panose="020B0A04020102020204" pitchFamily="34" charset="0"/>
              </a:rPr>
              <a:t>int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=0;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&lt; ROWS; ++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smtClean="0">
                <a:latin typeface="Arial Black" panose="020B0A04020102020204" pitchFamily="34" charset="0"/>
              </a:rPr>
              <a:t>      </a:t>
            </a:r>
            <a:r>
              <a:rPr lang="en-US" b="1" dirty="0">
                <a:latin typeface="Arial Black" panose="020B0A04020102020204" pitchFamily="34" charset="0"/>
              </a:rPr>
              <a:t>for(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j=0; j&lt;COLS; ++j)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 =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 + "*";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 =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 +"\n";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b="1" dirty="0">
                <a:latin typeface="Arial Black" panose="020B0A04020102020204" pitchFamily="34" charset="0"/>
              </a:rPr>
              <a:t>(null, </a:t>
            </a:r>
            <a:r>
              <a:rPr lang="en-US" b="1" dirty="0" err="1">
                <a:latin typeface="Arial Black" panose="020B0A04020102020204" pitchFamily="34" charset="0"/>
              </a:rPr>
              <a:t>str</a:t>
            </a:r>
            <a:r>
              <a:rPr lang="en-US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14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CC2-45C3-4859-BE69-B1E124BB7FF7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36" y="0"/>
            <a:ext cx="94903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Two-dimensional arrays</a:t>
            </a:r>
          </a:p>
          <a:p>
            <a:r>
              <a:rPr lang="en-US" sz="2800" b="1" dirty="0">
                <a:latin typeface="Arial Black" pitchFamily="34" charset="0"/>
              </a:rPr>
              <a:t>• We want to create a 10x20 array of 1's.</a:t>
            </a:r>
          </a:p>
          <a:p>
            <a:r>
              <a:rPr lang="en-US" sz="2800" b="1" dirty="0" smtClean="0">
                <a:latin typeface="Arial Black" pitchFamily="34" charset="0"/>
              </a:rPr>
              <a:t>• </a:t>
            </a:r>
            <a:r>
              <a:rPr lang="en-US" sz="2800" b="1" dirty="0">
                <a:latin typeface="Arial Black" pitchFamily="34" charset="0"/>
              </a:rPr>
              <a:t>Solution: Create an array of arrays.</a:t>
            </a: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// </a:t>
            </a:r>
            <a:r>
              <a:rPr lang="en-US" sz="2800" b="1" dirty="0">
                <a:latin typeface="Arial Black" pitchFamily="34" charset="0"/>
              </a:rPr>
              <a:t>create an array or arrays</a:t>
            </a:r>
          </a:p>
          <a:p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[][] </a:t>
            </a:r>
            <a:r>
              <a:rPr lang="en-US" sz="2800" b="1" dirty="0" err="1">
                <a:latin typeface="Arial Black" pitchFamily="34" charset="0"/>
              </a:rPr>
              <a:t>nums</a:t>
            </a:r>
            <a:r>
              <a:rPr lang="en-US" sz="2800" b="1" dirty="0">
                <a:latin typeface="Arial Black" pitchFamily="34" charset="0"/>
              </a:rPr>
              <a:t>;</a:t>
            </a:r>
          </a:p>
          <a:p>
            <a:r>
              <a:rPr lang="en-US" sz="2800" b="1" dirty="0">
                <a:latin typeface="Arial Black" pitchFamily="34" charset="0"/>
              </a:rPr>
              <a:t>// create 10 arrays. </a:t>
            </a:r>
            <a:r>
              <a:rPr lang="en-US" sz="2800" b="1" dirty="0" err="1">
                <a:latin typeface="Arial Black" pitchFamily="34" charset="0"/>
              </a:rPr>
              <a:t>nums</a:t>
            </a:r>
            <a:r>
              <a:rPr lang="en-US" sz="2800" b="1" dirty="0">
                <a:latin typeface="Arial Black" pitchFamily="34" charset="0"/>
              </a:rPr>
              <a:t>[0]...</a:t>
            </a:r>
            <a:r>
              <a:rPr lang="en-US" sz="2800" b="1" dirty="0" err="1">
                <a:latin typeface="Arial Black" pitchFamily="34" charset="0"/>
              </a:rPr>
              <a:t>nums</a:t>
            </a:r>
            <a:r>
              <a:rPr lang="en-US" sz="2800" b="1" dirty="0">
                <a:latin typeface="Arial Black" pitchFamily="34" charset="0"/>
              </a:rPr>
              <a:t>[9] will</a:t>
            </a:r>
          </a:p>
          <a:p>
            <a:r>
              <a:rPr lang="en-US" sz="2800" b="1" dirty="0">
                <a:latin typeface="Arial Black" pitchFamily="34" charset="0"/>
              </a:rPr>
              <a:t>// be of type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[].</a:t>
            </a:r>
          </a:p>
          <a:p>
            <a:r>
              <a:rPr lang="en-US" sz="2800" b="1" dirty="0" err="1">
                <a:latin typeface="Arial Black" pitchFamily="34" charset="0"/>
              </a:rPr>
              <a:t>nums</a:t>
            </a:r>
            <a:r>
              <a:rPr lang="en-US" sz="2800" b="1" dirty="0">
                <a:latin typeface="Arial Black" pitchFamily="34" charset="0"/>
              </a:rPr>
              <a:t> = new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[10</a:t>
            </a:r>
            <a:r>
              <a:rPr lang="en-US" sz="2800" b="1" dirty="0" smtClean="0">
                <a:latin typeface="Arial Black" pitchFamily="34" charset="0"/>
              </a:rPr>
              <a:t>][];</a:t>
            </a: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// </a:t>
            </a:r>
            <a:r>
              <a:rPr lang="en-US" sz="2800" b="1" dirty="0">
                <a:latin typeface="Arial Black" pitchFamily="34" charset="0"/>
              </a:rPr>
              <a:t>make each element a 20-element array</a:t>
            </a:r>
          </a:p>
          <a:p>
            <a:r>
              <a:rPr lang="en-US" sz="2800" b="1" dirty="0">
                <a:latin typeface="Arial Black" pitchFamily="34" charset="0"/>
              </a:rPr>
              <a:t>for 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i = 0; i &lt; 10; i++) </a:t>
            </a:r>
            <a:r>
              <a:rPr lang="en-US" sz="2800" b="1" dirty="0" smtClean="0">
                <a:latin typeface="Arial Black" pitchFamily="34" charset="0"/>
              </a:rPr>
              <a:t>{</a:t>
            </a:r>
            <a:r>
              <a:rPr lang="en-US" sz="2800" b="1" dirty="0" err="1" smtClean="0">
                <a:latin typeface="Arial Black" pitchFamily="34" charset="0"/>
              </a:rPr>
              <a:t>nums</a:t>
            </a:r>
            <a:r>
              <a:rPr lang="en-US" sz="2800" b="1" dirty="0" smtClean="0">
                <a:latin typeface="Arial Black" pitchFamily="34" charset="0"/>
              </a:rPr>
              <a:t>[i</a:t>
            </a:r>
            <a:r>
              <a:rPr lang="en-US" sz="2800" b="1" dirty="0">
                <a:latin typeface="Arial Black" pitchFamily="34" charset="0"/>
              </a:rPr>
              <a:t>] = new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[20</a:t>
            </a:r>
            <a:r>
              <a:rPr lang="en-US" sz="2800" b="1" dirty="0" smtClean="0">
                <a:latin typeface="Arial Black" pitchFamily="34" charset="0"/>
              </a:rPr>
              <a:t>];}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// fill the array with ones.</a:t>
            </a:r>
          </a:p>
          <a:p>
            <a:r>
              <a:rPr lang="en-US" sz="2800" b="1" dirty="0">
                <a:latin typeface="Arial Black" pitchFamily="34" charset="0"/>
              </a:rPr>
              <a:t>for 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i = 0; i &lt; 10; i++) {</a:t>
            </a:r>
          </a:p>
          <a:p>
            <a:r>
              <a:rPr lang="en-US" sz="2800" b="1" dirty="0">
                <a:latin typeface="Arial Black" pitchFamily="34" charset="0"/>
              </a:rPr>
              <a:t>for 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j = 0; j &lt; 20; j++) {</a:t>
            </a:r>
          </a:p>
          <a:p>
            <a:r>
              <a:rPr lang="en-US" sz="2800" b="1" dirty="0" err="1">
                <a:latin typeface="Arial Black" pitchFamily="34" charset="0"/>
              </a:rPr>
              <a:t>nums</a:t>
            </a:r>
            <a:r>
              <a:rPr lang="en-US" sz="2800" b="1" dirty="0">
                <a:latin typeface="Arial Black" pitchFamily="34" charset="0"/>
              </a:rPr>
              <a:t>[i][j] = 1</a:t>
            </a:r>
            <a:r>
              <a:rPr lang="en-US" sz="2800" b="1" dirty="0" smtClean="0">
                <a:latin typeface="Arial Black" pitchFamily="34" charset="0"/>
              </a:rPr>
              <a:t>;}}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1235</Words>
  <Application>Microsoft Office PowerPoint</Application>
  <PresentationFormat>On-screen Show (4:3)</PresentationFormat>
  <Paragraphs>257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Zulfiqar Khan</cp:lastModifiedBy>
  <cp:revision>56</cp:revision>
  <dcterms:created xsi:type="dcterms:W3CDTF">2015-08-01T14:00:35Z</dcterms:created>
  <dcterms:modified xsi:type="dcterms:W3CDTF">2019-02-11T15:10:57Z</dcterms:modified>
</cp:coreProperties>
</file>