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56" r:id="rId4"/>
    <p:sldId id="257" r:id="rId5"/>
    <p:sldId id="258" r:id="rId6"/>
    <p:sldId id="259" r:id="rId7"/>
    <p:sldId id="260" r:id="rId8"/>
    <p:sldId id="261" r:id="rId9"/>
    <p:sldId id="262" r:id="rId10"/>
    <p:sldId id="263" r:id="rId11"/>
    <p:sldId id="264" r:id="rId12"/>
    <p:sldId id="265" r:id="rId13"/>
    <p:sldId id="267" r:id="rId14"/>
    <p:sldId id="281" r:id="rId15"/>
    <p:sldId id="282" r:id="rId16"/>
    <p:sldId id="266" r:id="rId17"/>
    <p:sldId id="268" r:id="rId18"/>
    <p:sldId id="269" r:id="rId19"/>
    <p:sldId id="283" r:id="rId20"/>
    <p:sldId id="270" r:id="rId21"/>
    <p:sldId id="271" r:id="rId22"/>
    <p:sldId id="272" r:id="rId23"/>
    <p:sldId id="273" r:id="rId24"/>
    <p:sldId id="284" r:id="rId25"/>
    <p:sldId id="274" r:id="rId26"/>
    <p:sldId id="275" r:id="rId27"/>
    <p:sldId id="276" r:id="rId28"/>
    <p:sldId id="277"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8" d="100"/>
          <a:sy n="88" d="100"/>
        </p:scale>
        <p:origin x="133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34320F-72A5-4C7F-9AFA-935BABA2FEA6}"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282480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4320F-72A5-4C7F-9AFA-935BABA2FEA6}"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406950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4320F-72A5-4C7F-9AFA-935BABA2FEA6}"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321316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4320F-72A5-4C7F-9AFA-935BABA2FEA6}"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378134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34320F-72A5-4C7F-9AFA-935BABA2FEA6}"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168418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34320F-72A5-4C7F-9AFA-935BABA2FEA6}"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303324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34320F-72A5-4C7F-9AFA-935BABA2FEA6}" type="datetimeFigureOut">
              <a:rPr lang="en-US" smtClean="0"/>
              <a:t>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409230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34320F-72A5-4C7F-9AFA-935BABA2FEA6}" type="datetimeFigureOut">
              <a:rPr lang="en-US" smtClean="0"/>
              <a:t>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274575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4320F-72A5-4C7F-9AFA-935BABA2FEA6}" type="datetimeFigureOut">
              <a:rPr lang="en-US" smtClean="0"/>
              <a:t>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147235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4320F-72A5-4C7F-9AFA-935BABA2FEA6}"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354617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4320F-72A5-4C7F-9AFA-935BABA2FEA6}"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8089C-65E1-4392-AECF-D48EA90C5817}" type="slidenum">
              <a:rPr lang="en-US" smtClean="0"/>
              <a:t>‹#›</a:t>
            </a:fld>
            <a:endParaRPr lang="en-US"/>
          </a:p>
        </p:txBody>
      </p:sp>
    </p:spTree>
    <p:extLst>
      <p:ext uri="{BB962C8B-B14F-4D97-AF65-F5344CB8AC3E}">
        <p14:creationId xmlns:p14="http://schemas.microsoft.com/office/powerpoint/2010/main" val="179175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4320F-72A5-4C7F-9AFA-935BABA2FEA6}" type="datetimeFigureOut">
              <a:rPr lang="en-US" smtClean="0"/>
              <a:t>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8089C-65E1-4392-AECF-D48EA90C5817}" type="slidenum">
              <a:rPr lang="en-US" smtClean="0"/>
              <a:t>‹#›</a:t>
            </a:fld>
            <a:endParaRPr lang="en-US"/>
          </a:p>
        </p:txBody>
      </p:sp>
    </p:spTree>
    <p:extLst>
      <p:ext uri="{BB962C8B-B14F-4D97-AF65-F5344CB8AC3E}">
        <p14:creationId xmlns:p14="http://schemas.microsoft.com/office/powerpoint/2010/main" val="263266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56" y="19594"/>
            <a:ext cx="4844143" cy="667875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public class </a:t>
            </a:r>
            <a:r>
              <a:rPr lang="en-US" b="1" dirty="0" err="1">
                <a:latin typeface="Times New Roman" panose="02020603050405020304" pitchFamily="18" charset="0"/>
                <a:cs typeface="Times New Roman" panose="02020603050405020304" pitchFamily="18" charset="0"/>
              </a:rPr>
              <a:t>CalculatePay</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double </a:t>
            </a:r>
            <a:r>
              <a:rPr lang="en-US" b="1" dirty="0" err="1">
                <a:latin typeface="Times New Roman" panose="02020603050405020304" pitchFamily="18" charset="0"/>
                <a:cs typeface="Times New Roman" panose="02020603050405020304" pitchFamily="18" charset="0"/>
              </a:rPr>
              <a:t>dPay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iHours;double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dRP</a:t>
            </a:r>
            <a:r>
              <a:rPr lang="en-US" b="1" dirty="0">
                <a:latin typeface="Times New Roman" panose="02020603050405020304" pitchFamily="18" charset="0"/>
                <a:cs typeface="Times New Roman" panose="02020603050405020304" pitchFamily="18" charset="0"/>
              </a:rPr>
              <a:t> = 0.0;</a:t>
            </a:r>
          </a:p>
          <a:p>
            <a:r>
              <a:rPr lang="en-US" b="1" dirty="0">
                <a:latin typeface="Times New Roman" panose="02020603050405020304" pitchFamily="18" charset="0"/>
                <a:cs typeface="Times New Roman" panose="02020603050405020304" pitchFamily="18" charset="0"/>
              </a:rPr>
              <a:t>    final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iWEEKLYHOURS</a:t>
            </a:r>
            <a:r>
              <a:rPr lang="en-US" b="1" dirty="0">
                <a:latin typeface="Times New Roman" panose="02020603050405020304" pitchFamily="18" charset="0"/>
                <a:cs typeface="Times New Roman" panose="02020603050405020304" pitchFamily="18" charset="0"/>
              </a:rPr>
              <a:t> = 40;</a:t>
            </a:r>
          </a:p>
          <a:p>
            <a:r>
              <a:rPr lang="en-US" b="1" dirty="0">
                <a:latin typeface="Times New Roman" panose="02020603050405020304" pitchFamily="18" charset="0"/>
                <a:cs typeface="Times New Roman" panose="02020603050405020304" pitchFamily="18" charset="0"/>
              </a:rPr>
              <a:t>    final double  </a:t>
            </a:r>
            <a:r>
              <a:rPr lang="en-US" b="1" dirty="0" err="1">
                <a:latin typeface="Times New Roman" panose="02020603050405020304" pitchFamily="18" charset="0"/>
                <a:cs typeface="Times New Roman" panose="02020603050405020304" pitchFamily="18" charset="0"/>
              </a:rPr>
              <a:t>iBASEPAY</a:t>
            </a:r>
            <a:r>
              <a:rPr lang="en-US" b="1" dirty="0">
                <a:latin typeface="Times New Roman" panose="02020603050405020304" pitchFamily="18" charset="0"/>
                <a:cs typeface="Times New Roman" panose="02020603050405020304" pitchFamily="18" charset="0"/>
              </a:rPr>
              <a:t> = 8.0;</a:t>
            </a:r>
          </a:p>
          <a:p>
            <a:r>
              <a:rPr lang="en-US" b="1" dirty="0">
                <a:latin typeface="Times New Roman" panose="02020603050405020304" pitchFamily="18" charset="0"/>
                <a:cs typeface="Times New Roman" panose="02020603050405020304" pitchFamily="18" charset="0"/>
              </a:rPr>
              <a:t>    final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iMAXHRS</a:t>
            </a:r>
            <a:r>
              <a:rPr lang="en-US" b="1" dirty="0">
                <a:latin typeface="Times New Roman" panose="02020603050405020304" pitchFamily="18" charset="0"/>
                <a:cs typeface="Times New Roman" panose="02020603050405020304" pitchFamily="18" charset="0"/>
              </a:rPr>
              <a:t> = 60;</a:t>
            </a:r>
          </a:p>
          <a:p>
            <a:r>
              <a:rPr lang="en-US" b="1" dirty="0">
                <a:latin typeface="Times New Roman" panose="02020603050405020304" pitchFamily="18" charset="0"/>
                <a:cs typeface="Times New Roman" panose="02020603050405020304" pitchFamily="18" charset="0"/>
              </a:rPr>
              <a:t>    final double </a:t>
            </a:r>
            <a:r>
              <a:rPr lang="en-US" b="1" dirty="0" err="1">
                <a:latin typeface="Times New Roman" panose="02020603050405020304" pitchFamily="18" charset="0"/>
                <a:cs typeface="Times New Roman" panose="02020603050405020304" pitchFamily="18" charset="0"/>
              </a:rPr>
              <a:t>dOTR</a:t>
            </a:r>
            <a:r>
              <a:rPr lang="en-US" b="1" dirty="0">
                <a:latin typeface="Times New Roman" panose="02020603050405020304" pitchFamily="18" charset="0"/>
                <a:cs typeface="Times New Roman" panose="02020603050405020304" pitchFamily="18" charset="0"/>
              </a:rPr>
              <a:t> = 1.5</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CalculatePay</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iHours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this.iHours</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iHours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void </a:t>
            </a:r>
            <a:r>
              <a:rPr lang="en-US" b="1" dirty="0" err="1">
                <a:latin typeface="Times New Roman" panose="02020603050405020304" pitchFamily="18" charset="0"/>
                <a:cs typeface="Times New Roman" panose="02020603050405020304" pitchFamily="18" charset="0"/>
              </a:rPr>
              <a:t>findPay</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iEH</a:t>
            </a:r>
            <a:r>
              <a:rPr lang="en-US" b="1" dirty="0">
                <a:latin typeface="Times New Roman" panose="02020603050405020304" pitchFamily="18" charset="0"/>
                <a:cs typeface="Times New Roman" panose="02020603050405020304" pitchFamily="18" charset="0"/>
              </a:rPr>
              <a:t> =0;</a:t>
            </a:r>
          </a:p>
          <a:p>
            <a:r>
              <a:rPr lang="en-US" b="1" dirty="0">
                <a:latin typeface="Times New Roman" panose="02020603050405020304" pitchFamily="18" charset="0"/>
                <a:cs typeface="Times New Roman" panose="02020603050405020304" pitchFamily="18" charset="0"/>
              </a:rPr>
              <a:t>        double </a:t>
            </a:r>
            <a:r>
              <a:rPr lang="en-US" b="1" dirty="0" err="1">
                <a:latin typeface="Times New Roman" panose="02020603050405020304" pitchFamily="18" charset="0"/>
                <a:cs typeface="Times New Roman" panose="02020603050405020304" pitchFamily="18" charset="0"/>
              </a:rPr>
              <a:t>dEP</a:t>
            </a:r>
            <a:r>
              <a:rPr lang="en-US" b="1" dirty="0">
                <a:latin typeface="Times New Roman" panose="02020603050405020304" pitchFamily="18" charset="0"/>
                <a:cs typeface="Times New Roman" panose="02020603050405020304" pitchFamily="18" charset="0"/>
              </a:rPr>
              <a:t> = 0.0;</a:t>
            </a:r>
          </a:p>
          <a:p>
            <a:r>
              <a:rPr lang="en-US" b="1" dirty="0">
                <a:latin typeface="Times New Roman" panose="02020603050405020304" pitchFamily="18" charset="0"/>
                <a:cs typeface="Times New Roman" panose="02020603050405020304" pitchFamily="18" charset="0"/>
              </a:rPr>
              <a:t>        if(</a:t>
            </a:r>
            <a:r>
              <a:rPr lang="en-US" b="1" dirty="0" err="1">
                <a:latin typeface="Times New Roman" panose="02020603050405020304" pitchFamily="18" charset="0"/>
                <a:cs typeface="Times New Roman" panose="02020603050405020304" pitchFamily="18" charset="0"/>
              </a:rPr>
              <a:t>iHours</a:t>
            </a:r>
            <a:r>
              <a:rPr lang="en-US" b="1" dirty="0">
                <a:latin typeface="Times New Roman" panose="02020603050405020304" pitchFamily="18" charset="0"/>
                <a:cs typeface="Times New Roman" panose="02020603050405020304" pitchFamily="18" charset="0"/>
              </a:rPr>
              <a:t> &gt; </a:t>
            </a:r>
            <a:r>
              <a:rPr lang="en-US" b="1" dirty="0" err="1">
                <a:latin typeface="Times New Roman" panose="02020603050405020304" pitchFamily="18" charset="0"/>
                <a:cs typeface="Times New Roman" panose="02020603050405020304" pitchFamily="18" charset="0"/>
              </a:rPr>
              <a:t>iMAXHRS</a:t>
            </a:r>
            <a:r>
              <a:rPr lang="en-US" b="1" dirty="0" smtClean="0">
                <a:latin typeface="Times New Roman" panose="02020603050405020304" pitchFamily="18" charset="0"/>
                <a:cs typeface="Times New Roman" panose="02020603050405020304" pitchFamily="18" charset="0"/>
              </a:rPr>
              <a:t>){</a:t>
            </a:r>
          </a:p>
          <a:p>
            <a:r>
              <a:rPr lang="en-US" sz="1400" b="1" dirty="0" err="1" smtClean="0">
                <a:latin typeface="Times New Roman" panose="02020603050405020304" pitchFamily="18" charset="0"/>
                <a:cs typeface="Times New Roman" panose="02020603050405020304" pitchFamily="18" charset="0"/>
              </a:rPr>
              <a:t>JOptionPane.showMessageDialog</a:t>
            </a:r>
            <a:r>
              <a:rPr lang="en-US" sz="1400" b="1" dirty="0" smtClean="0">
                <a:latin typeface="Times New Roman" panose="02020603050405020304" pitchFamily="18" charset="0"/>
                <a:cs typeface="Times New Roman" panose="02020603050405020304" pitchFamily="18" charset="0"/>
              </a:rPr>
              <a:t>(null, "Too High Hours"); }    </a:t>
            </a:r>
            <a:endParaRPr lang="en-US" sz="14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else if(</a:t>
            </a:r>
            <a:r>
              <a:rPr lang="en-US" b="1" dirty="0" err="1">
                <a:latin typeface="Times New Roman" panose="02020603050405020304" pitchFamily="18" charset="0"/>
                <a:cs typeface="Times New Roman" panose="02020603050405020304" pitchFamily="18" charset="0"/>
              </a:rPr>
              <a:t>iHours</a:t>
            </a:r>
            <a:r>
              <a:rPr lang="en-US" b="1" dirty="0">
                <a:latin typeface="Times New Roman" panose="02020603050405020304" pitchFamily="18" charset="0"/>
                <a:cs typeface="Times New Roman" panose="02020603050405020304" pitchFamily="18" charset="0"/>
              </a:rPr>
              <a:t> &gt; </a:t>
            </a:r>
            <a:r>
              <a:rPr lang="en-US" b="1" dirty="0" err="1">
                <a:latin typeface="Times New Roman" panose="02020603050405020304" pitchFamily="18" charset="0"/>
                <a:cs typeface="Times New Roman" panose="02020603050405020304" pitchFamily="18" charset="0"/>
              </a:rPr>
              <a:t>iWEEKLYHOURS</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iEH</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iWEEKLYHOURS</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iHours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dEP</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iEH</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dOTR</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iBASEPAY</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dRP</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iBASEPAY</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iWEEKLYHOURS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dPay</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dEP</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dRP</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else{</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dPay</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iBASEPAY</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iHours</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p>
          <a:p>
            <a:r>
              <a:rPr lang="en-US" b="1" dirty="0" err="1" smtClean="0">
                <a:latin typeface="Times New Roman" panose="02020603050405020304" pitchFamily="18" charset="0"/>
                <a:cs typeface="Times New Roman" panose="02020603050405020304" pitchFamily="18" charset="0"/>
              </a:rPr>
              <a:t>JOptionPane.showMessageDialog</a:t>
            </a:r>
            <a:r>
              <a:rPr lang="en-US" b="1" dirty="0" smtClean="0">
                <a:latin typeface="Times New Roman" panose="02020603050405020304" pitchFamily="18" charset="0"/>
                <a:cs typeface="Times New Roman" panose="02020603050405020304" pitchFamily="18" charset="0"/>
              </a:rPr>
              <a:t>(null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dPay</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flipH="1">
            <a:off x="4770119" y="19594"/>
            <a:ext cx="30480" cy="6838406"/>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70119" y="34834"/>
            <a:ext cx="4373881"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public static void main(String[] </a:t>
            </a:r>
            <a:r>
              <a:rPr lang="en-US" b="1" dirty="0" err="1">
                <a:latin typeface="Times New Roman" panose="02020603050405020304" pitchFamily="18" charset="0"/>
                <a:cs typeface="Times New Roman" panose="02020603050405020304" pitchFamily="18" charset="0"/>
              </a:rPr>
              <a:t>args</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 TODO code application logic here</a:t>
            </a:r>
          </a:p>
          <a:p>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t>
            </a:r>
          </a:p>
        </p:txBody>
      </p:sp>
      <p:sp>
        <p:nvSpPr>
          <p:cNvPr id="8" name="Rectangle 7"/>
          <p:cNvSpPr/>
          <p:nvPr/>
        </p:nvSpPr>
        <p:spPr>
          <a:xfrm>
            <a:off x="4820193" y="2069191"/>
            <a:ext cx="4361907" cy="3139321"/>
          </a:xfrm>
          <a:prstGeom prst="rect">
            <a:avLst/>
          </a:prstGeom>
        </p:spPr>
        <p:txBody>
          <a:bodyPr wrap="square">
            <a:spAutoFit/>
          </a:bodyPr>
          <a:lstStyle/>
          <a:p>
            <a:r>
              <a:rPr lang="en-US" b="1" dirty="0">
                <a:latin typeface="Arial Black" pitchFamily="34" charset="0"/>
              </a:rPr>
              <a:t>Foo Corporation needs a program to calculate how much to pay their employees. </a:t>
            </a:r>
          </a:p>
          <a:p>
            <a:endParaRPr lang="en-US" b="1" dirty="0">
              <a:latin typeface="Arial Black" pitchFamily="34" charset="0"/>
            </a:endParaRPr>
          </a:p>
          <a:p>
            <a:r>
              <a:rPr lang="en-US" b="1" dirty="0">
                <a:latin typeface="Arial Black" pitchFamily="34" charset="0"/>
              </a:rPr>
              <a:t>*Pay = hours worked x base pay </a:t>
            </a:r>
          </a:p>
          <a:p>
            <a:r>
              <a:rPr lang="en-US" b="1" dirty="0">
                <a:latin typeface="Arial Black" pitchFamily="34" charset="0"/>
              </a:rPr>
              <a:t>*Hours over 40 get paid 1.5 the base pay </a:t>
            </a:r>
          </a:p>
          <a:p>
            <a:r>
              <a:rPr lang="en-US" b="1" dirty="0">
                <a:latin typeface="Arial Black" pitchFamily="34" charset="0"/>
              </a:rPr>
              <a:t>*The base pay must be no less than $8.00 </a:t>
            </a:r>
          </a:p>
          <a:p>
            <a:r>
              <a:rPr lang="en-US" b="1" dirty="0">
                <a:latin typeface="Arial Black" pitchFamily="34" charset="0"/>
              </a:rPr>
              <a:t>*The number of hours must be no more than 60</a:t>
            </a:r>
          </a:p>
        </p:txBody>
      </p:sp>
    </p:spTree>
    <p:extLst>
      <p:ext uri="{BB962C8B-B14F-4D97-AF65-F5344CB8AC3E}">
        <p14:creationId xmlns:p14="http://schemas.microsoft.com/office/powerpoint/2010/main" val="2182922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847"/>
            <a:ext cx="9144000" cy="5693866"/>
          </a:xfrm>
          <a:prstGeom prst="rect">
            <a:avLst/>
          </a:prstGeom>
        </p:spPr>
        <p:txBody>
          <a:bodyPr wrap="square">
            <a:spAutoFit/>
          </a:bodyPr>
          <a:lstStyle/>
          <a:p>
            <a:pPr algn="ctr"/>
            <a:r>
              <a:rPr lang="en-US" sz="2800" b="0" i="0" u="sng" strike="noStrike" baseline="0" dirty="0" smtClean="0">
                <a:solidFill>
                  <a:srgbClr val="000000"/>
                </a:solidFill>
                <a:latin typeface="Arial Black" pitchFamily="34" charset="0"/>
              </a:rPr>
              <a:t>Accessing Arrays</a:t>
            </a:r>
          </a:p>
          <a:p>
            <a:pPr marR="0"/>
            <a:r>
              <a:rPr lang="en-US" sz="2800" b="0" i="0" u="none" strike="noStrike" baseline="0" dirty="0" smtClean="0">
                <a:solidFill>
                  <a:srgbClr val="000000"/>
                </a:solidFill>
                <a:latin typeface="Arial Black" pitchFamily="34" charset="0"/>
              </a:rPr>
              <a:t>To access the elements of an array, use the []operator: </a:t>
            </a:r>
          </a:p>
          <a:p>
            <a:pPr marR="0"/>
            <a:endParaRPr lang="en-US" sz="2800" dirty="0">
              <a:solidFill>
                <a:srgbClr val="000000"/>
              </a:solidFill>
              <a:latin typeface="Arial Black" pitchFamily="34" charset="0"/>
            </a:endParaRPr>
          </a:p>
          <a:p>
            <a:pPr marR="0"/>
            <a:r>
              <a:rPr lang="en-US" sz="2800" b="0" i="0" u="none" strike="noStrike" baseline="0" dirty="0" smtClean="0">
                <a:solidFill>
                  <a:srgbClr val="000000"/>
                </a:solidFill>
                <a:latin typeface="Arial Black" pitchFamily="34" charset="0"/>
              </a:rPr>
              <a:t>values[index] </a:t>
            </a:r>
          </a:p>
          <a:p>
            <a:endParaRPr lang="en-US" sz="2800" b="0" i="0" u="none" strike="noStrike" baseline="0" dirty="0" smtClean="0">
              <a:solidFill>
                <a:srgbClr val="000000"/>
              </a:solidFill>
              <a:latin typeface="Arial Black" pitchFamily="34" charset="0"/>
            </a:endParaRPr>
          </a:p>
          <a:p>
            <a:r>
              <a:rPr lang="en-US" sz="2800" b="0" i="0" u="none" strike="noStrike" baseline="0" dirty="0" smtClean="0">
                <a:solidFill>
                  <a:srgbClr val="000000"/>
                </a:solidFill>
                <a:latin typeface="Arial Black" pitchFamily="34" charset="0"/>
              </a:rPr>
              <a:t>Example: </a:t>
            </a:r>
          </a:p>
          <a:p>
            <a:endParaRPr lang="en-US" sz="2800" b="0" i="0" u="none" strike="noStrike" baseline="0" dirty="0" smtClean="0">
              <a:solidFill>
                <a:srgbClr val="000000"/>
              </a:solidFill>
              <a:latin typeface="Arial Black" pitchFamily="34" charset="0"/>
            </a:endParaRPr>
          </a:p>
          <a:p>
            <a:r>
              <a:rPr lang="en-US" sz="2800" b="0" i="0" u="none" strike="noStrike" baseline="0" dirty="0" err="1" smtClean="0">
                <a:solidFill>
                  <a:srgbClr val="000000"/>
                </a:solidFill>
                <a:latin typeface="Arial Black" pitchFamily="34" charset="0"/>
              </a:rPr>
              <a:t>int</a:t>
            </a:r>
            <a:r>
              <a:rPr lang="en-US" sz="2800" b="0" i="0" u="none" strike="noStrike" baseline="0" dirty="0" smtClean="0">
                <a:solidFill>
                  <a:srgbClr val="000000"/>
                </a:solidFill>
                <a:latin typeface="Arial Black" pitchFamily="34" charset="0"/>
              </a:rPr>
              <a:t>[] values = { 12, 24, -23, 18 }; </a:t>
            </a:r>
          </a:p>
          <a:p>
            <a:endParaRPr lang="en-US" sz="2800" dirty="0">
              <a:solidFill>
                <a:srgbClr val="000000"/>
              </a:solidFill>
              <a:latin typeface="Arial Black" pitchFamily="34" charset="0"/>
            </a:endParaRPr>
          </a:p>
          <a:p>
            <a:r>
              <a:rPr lang="en-US" sz="2800" b="0" i="0" u="none" strike="noStrike" baseline="0" dirty="0" smtClean="0">
                <a:solidFill>
                  <a:srgbClr val="000000"/>
                </a:solidFill>
                <a:latin typeface="Arial Black" pitchFamily="34" charset="0"/>
              </a:rPr>
              <a:t>values[3] = 18; // {12,24,-23,</a:t>
            </a:r>
            <a:r>
              <a:rPr lang="en-US" sz="2800" b="1" i="0" u="none" strike="noStrike" baseline="0" dirty="0" smtClean="0">
                <a:solidFill>
                  <a:srgbClr val="000000"/>
                </a:solidFill>
                <a:latin typeface="Arial Black" pitchFamily="34" charset="0"/>
              </a:rPr>
              <a:t>18</a:t>
            </a:r>
            <a:r>
              <a:rPr lang="en-US" sz="2800" b="0" i="0" u="none" strike="noStrike" baseline="0" dirty="0" smtClean="0">
                <a:solidFill>
                  <a:srgbClr val="000000"/>
                </a:solidFill>
                <a:latin typeface="Arial Black" pitchFamily="34" charset="0"/>
              </a:rPr>
              <a:t>} </a:t>
            </a:r>
          </a:p>
          <a:p>
            <a:endParaRPr lang="en-US" sz="2800" dirty="0">
              <a:solidFill>
                <a:srgbClr val="000000"/>
              </a:solidFill>
              <a:latin typeface="Arial Black" pitchFamily="34" charset="0"/>
            </a:endParaRPr>
          </a:p>
          <a:p>
            <a:r>
              <a:rPr lang="en-US" sz="2800" b="0" i="0" u="none" strike="noStrike" baseline="0" dirty="0" err="1" smtClean="0">
                <a:solidFill>
                  <a:srgbClr val="000000"/>
                </a:solidFill>
                <a:latin typeface="Arial Black" pitchFamily="34" charset="0"/>
              </a:rPr>
              <a:t>int</a:t>
            </a:r>
            <a:r>
              <a:rPr lang="en-US" sz="2800" b="0" i="0" u="none" strike="noStrike" baseline="0" dirty="0" smtClean="0">
                <a:solidFill>
                  <a:srgbClr val="000000"/>
                </a:solidFill>
                <a:latin typeface="Arial Black" pitchFamily="34" charset="0"/>
              </a:rPr>
              <a:t> x = values[1] + 3; // {12,</a:t>
            </a:r>
            <a:r>
              <a:rPr lang="en-US" sz="2800" b="1" i="0" u="none" strike="noStrike" baseline="0" dirty="0" smtClean="0">
                <a:solidFill>
                  <a:srgbClr val="000000"/>
                </a:solidFill>
                <a:latin typeface="Arial Black" pitchFamily="34" charset="0"/>
              </a:rPr>
              <a:t>24</a:t>
            </a:r>
            <a:r>
              <a:rPr lang="en-US" sz="2800" b="0" i="0" u="none" strike="noStrike" baseline="0" dirty="0" smtClean="0">
                <a:solidFill>
                  <a:srgbClr val="000000"/>
                </a:solidFill>
                <a:latin typeface="Arial Black" pitchFamily="34" charset="0"/>
              </a:rPr>
              <a:t>,-23,18} </a:t>
            </a:r>
            <a:endParaRPr lang="en-US" sz="2800" dirty="0">
              <a:latin typeface="Arial Black" pitchFamily="34" charset="0"/>
            </a:endParaRPr>
          </a:p>
        </p:txBody>
      </p:sp>
    </p:spTree>
    <p:extLst>
      <p:ext uri="{BB962C8B-B14F-4D97-AF65-F5344CB8AC3E}">
        <p14:creationId xmlns:p14="http://schemas.microsoft.com/office/powerpoint/2010/main" val="98640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356"/>
            <a:ext cx="9144000" cy="5262979"/>
          </a:xfrm>
          <a:prstGeom prst="rect">
            <a:avLst/>
          </a:prstGeom>
        </p:spPr>
        <p:txBody>
          <a:bodyPr wrap="square">
            <a:spAutoFit/>
          </a:bodyPr>
          <a:lstStyle/>
          <a:p>
            <a:pPr algn="ctr"/>
            <a:r>
              <a:rPr lang="en-US" sz="2800" b="1" u="sng" dirty="0">
                <a:latin typeface="Arial Black" pitchFamily="34" charset="0"/>
              </a:rPr>
              <a:t>The </a:t>
            </a:r>
            <a:r>
              <a:rPr lang="en-US" sz="2800" b="1" i="1" u="sng" dirty="0">
                <a:latin typeface="Arial Black" pitchFamily="34" charset="0"/>
              </a:rPr>
              <a:t>length </a:t>
            </a:r>
            <a:r>
              <a:rPr lang="en-US" sz="2800" b="1" u="sng" dirty="0" smtClean="0">
                <a:latin typeface="Arial Black" pitchFamily="34" charset="0"/>
              </a:rPr>
              <a:t>variable</a:t>
            </a:r>
          </a:p>
          <a:p>
            <a:pPr algn="ctr"/>
            <a:endParaRPr lang="en-US" sz="2800" b="1" u="sng" dirty="0">
              <a:latin typeface="Arial Black" pitchFamily="34" charset="0"/>
            </a:endParaRPr>
          </a:p>
          <a:p>
            <a:r>
              <a:rPr lang="en-US" sz="2800" b="1" dirty="0">
                <a:latin typeface="Arial Black" pitchFamily="34" charset="0"/>
              </a:rPr>
              <a:t>Each array has a </a:t>
            </a:r>
            <a:r>
              <a:rPr lang="en-US" sz="2800" b="1" dirty="0" smtClean="0">
                <a:latin typeface="Arial Black" pitchFamily="34" charset="0"/>
              </a:rPr>
              <a:t>length variable </a:t>
            </a:r>
            <a:r>
              <a:rPr lang="en-US" sz="2800" b="1" dirty="0">
                <a:latin typeface="Arial Black" pitchFamily="34" charset="0"/>
              </a:rPr>
              <a:t>built-in that contains the length of the array. </a:t>
            </a:r>
            <a:endParaRPr lang="en-US" sz="2800" b="1" dirty="0" smtClean="0">
              <a:latin typeface="Arial Black" pitchFamily="34" charset="0"/>
            </a:endParaRPr>
          </a:p>
          <a:p>
            <a:endParaRPr lang="en-US" sz="2800" b="1" dirty="0">
              <a:latin typeface="Arial Black" pitchFamily="34" charset="0"/>
            </a:endParaRPr>
          </a:p>
          <a:p>
            <a:r>
              <a:rPr lang="en-US" sz="2800" b="1" dirty="0" err="1">
                <a:latin typeface="Arial Black" pitchFamily="34" charset="0"/>
              </a:rPr>
              <a:t>int</a:t>
            </a:r>
            <a:r>
              <a:rPr lang="en-US" sz="2800" b="1" dirty="0">
                <a:latin typeface="Arial Black" pitchFamily="34" charset="0"/>
              </a:rPr>
              <a:t>[] values = new </a:t>
            </a:r>
            <a:r>
              <a:rPr lang="en-US" sz="2800" b="1" dirty="0" err="1">
                <a:latin typeface="Arial Black" pitchFamily="34" charset="0"/>
              </a:rPr>
              <a:t>int</a:t>
            </a:r>
            <a:r>
              <a:rPr lang="en-US" sz="2800" b="1" dirty="0">
                <a:latin typeface="Arial Black" pitchFamily="34" charset="0"/>
              </a:rPr>
              <a:t>[12</a:t>
            </a:r>
            <a:r>
              <a:rPr lang="en-US" sz="2800" b="1" dirty="0" smtClean="0">
                <a:latin typeface="Arial Black" pitchFamily="34" charset="0"/>
              </a:rPr>
              <a:t>];</a:t>
            </a:r>
          </a:p>
          <a:p>
            <a:endParaRPr lang="en-US" sz="2800" b="1" dirty="0">
              <a:latin typeface="Arial Black" pitchFamily="34" charset="0"/>
            </a:endParaRPr>
          </a:p>
          <a:p>
            <a:r>
              <a:rPr lang="en-US" sz="2800" b="1" dirty="0" err="1" smtClean="0">
                <a:latin typeface="Arial Black" pitchFamily="34" charset="0"/>
              </a:rPr>
              <a:t>int</a:t>
            </a:r>
            <a:r>
              <a:rPr lang="en-US" sz="2800" b="1" dirty="0" smtClean="0">
                <a:latin typeface="Arial Black" pitchFamily="34" charset="0"/>
              </a:rPr>
              <a:t> </a:t>
            </a:r>
            <a:r>
              <a:rPr lang="en-US" sz="2800" b="1" dirty="0">
                <a:latin typeface="Arial Black" pitchFamily="34" charset="0"/>
              </a:rPr>
              <a:t>size = </a:t>
            </a:r>
            <a:r>
              <a:rPr lang="en-US" sz="2800" b="1" dirty="0" err="1">
                <a:latin typeface="Arial Black" pitchFamily="34" charset="0"/>
              </a:rPr>
              <a:t>values.length</a:t>
            </a:r>
            <a:r>
              <a:rPr lang="en-US" sz="2800" b="1" dirty="0">
                <a:latin typeface="Arial Black" pitchFamily="34" charset="0"/>
              </a:rPr>
              <a:t>; // 12</a:t>
            </a:r>
          </a:p>
          <a:p>
            <a:endParaRPr lang="en-US" sz="2800" b="1" dirty="0" smtClean="0">
              <a:latin typeface="Arial Black" pitchFamily="34" charset="0"/>
            </a:endParaRPr>
          </a:p>
          <a:p>
            <a:r>
              <a:rPr lang="en-US" sz="2800" b="1" dirty="0" err="1" smtClean="0">
                <a:latin typeface="Arial Black" pitchFamily="34" charset="0"/>
              </a:rPr>
              <a:t>int</a:t>
            </a:r>
            <a:r>
              <a:rPr lang="en-US" sz="2800" b="1" dirty="0">
                <a:latin typeface="Arial Black" pitchFamily="34" charset="0"/>
              </a:rPr>
              <a:t>[] values2 = {1,2,3,4,5</a:t>
            </a:r>
            <a:r>
              <a:rPr lang="en-US" sz="2800" b="1" dirty="0" smtClean="0">
                <a:latin typeface="Arial Black" pitchFamily="34" charset="0"/>
              </a:rPr>
              <a:t>};</a:t>
            </a:r>
          </a:p>
          <a:p>
            <a:endParaRPr lang="en-US" sz="2800" b="1" dirty="0">
              <a:latin typeface="Arial Black" pitchFamily="34" charset="0"/>
            </a:endParaRPr>
          </a:p>
          <a:p>
            <a:r>
              <a:rPr lang="en-US" sz="2800" b="1" dirty="0" err="1" smtClean="0">
                <a:latin typeface="Arial Black" pitchFamily="34" charset="0"/>
              </a:rPr>
              <a:t>int</a:t>
            </a:r>
            <a:r>
              <a:rPr lang="en-US" sz="2800" b="1" dirty="0" smtClean="0">
                <a:latin typeface="Arial Black" pitchFamily="34" charset="0"/>
              </a:rPr>
              <a:t> </a:t>
            </a:r>
            <a:r>
              <a:rPr lang="en-US" sz="2800" b="1" dirty="0">
                <a:latin typeface="Arial Black" pitchFamily="34" charset="0"/>
              </a:rPr>
              <a:t>size2 = values2.length; // 5</a:t>
            </a:r>
          </a:p>
        </p:txBody>
      </p:sp>
    </p:spTree>
    <p:extLst>
      <p:ext uri="{BB962C8B-B14F-4D97-AF65-F5344CB8AC3E}">
        <p14:creationId xmlns:p14="http://schemas.microsoft.com/office/powerpoint/2010/main" val="321671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502"/>
            <a:ext cx="9144000" cy="6555641"/>
          </a:xfrm>
          <a:prstGeom prst="rect">
            <a:avLst/>
          </a:prstGeom>
        </p:spPr>
        <p:txBody>
          <a:bodyPr wrap="square">
            <a:spAutoFit/>
          </a:bodyPr>
          <a:lstStyle/>
          <a:p>
            <a:r>
              <a:rPr lang="en-US" sz="2800" b="1" u="sng" dirty="0">
                <a:latin typeface="Arial Black" pitchFamily="34" charset="0"/>
              </a:rPr>
              <a:t>Looping through an array </a:t>
            </a:r>
            <a:endParaRPr lang="en-US" sz="2800" b="1" u="sng" dirty="0" smtClean="0">
              <a:latin typeface="Arial Black" pitchFamily="34" charset="0"/>
            </a:endParaRPr>
          </a:p>
          <a:p>
            <a:endParaRPr lang="en-US" sz="2800" b="1" u="sng" dirty="0">
              <a:latin typeface="Arial Black" pitchFamily="34" charset="0"/>
            </a:endParaRPr>
          </a:p>
          <a:p>
            <a:r>
              <a:rPr lang="en-US" sz="2800" b="1" dirty="0">
                <a:latin typeface="Arial Black" pitchFamily="34" charset="0"/>
              </a:rPr>
              <a:t>Example 1: </a:t>
            </a:r>
            <a:endParaRPr lang="en-US" sz="2800" b="1" dirty="0" smtClean="0">
              <a:latin typeface="Arial Black" pitchFamily="34" charset="0"/>
            </a:endParaRPr>
          </a:p>
          <a:p>
            <a:endParaRPr lang="en-US" sz="2800" b="1" dirty="0">
              <a:latin typeface="Arial Black" pitchFamily="34" charset="0"/>
            </a:endParaRPr>
          </a:p>
          <a:p>
            <a:r>
              <a:rPr lang="en-US" sz="2800" b="1" dirty="0" err="1">
                <a:latin typeface="Arial Black" pitchFamily="34" charset="0"/>
              </a:rPr>
              <a:t>int</a:t>
            </a:r>
            <a:r>
              <a:rPr lang="en-US" sz="2800" b="1" dirty="0">
                <a:latin typeface="Arial Black" pitchFamily="34" charset="0"/>
              </a:rPr>
              <a:t>[] values = new </a:t>
            </a:r>
            <a:r>
              <a:rPr lang="en-US" sz="2800" b="1" dirty="0" err="1">
                <a:latin typeface="Arial Black" pitchFamily="34" charset="0"/>
              </a:rPr>
              <a:t>int</a:t>
            </a:r>
            <a:r>
              <a:rPr lang="en-US" sz="2800" b="1" dirty="0">
                <a:latin typeface="Arial Black" pitchFamily="34" charset="0"/>
              </a:rPr>
              <a:t>[5]; </a:t>
            </a:r>
            <a:endParaRPr lang="en-US" sz="2800" b="1" dirty="0" smtClean="0">
              <a:latin typeface="Arial Black" pitchFamily="34" charset="0"/>
            </a:endParaRPr>
          </a:p>
          <a:p>
            <a:endParaRPr lang="en-US" sz="2800" b="1" dirty="0">
              <a:latin typeface="Arial Black" pitchFamily="34" charset="0"/>
            </a:endParaRPr>
          </a:p>
          <a:p>
            <a:r>
              <a:rPr lang="nn-NO" sz="2800" b="1" dirty="0">
                <a:latin typeface="Arial Black" pitchFamily="34" charset="0"/>
              </a:rPr>
              <a:t>for (int i=0; i&lt;values.length; i++) { </a:t>
            </a:r>
            <a:endParaRPr lang="nn-NO" sz="2800" b="1" dirty="0" smtClean="0">
              <a:latin typeface="Arial Black" pitchFamily="34" charset="0"/>
            </a:endParaRPr>
          </a:p>
          <a:p>
            <a:endParaRPr lang="nn-NO" sz="2800" b="1" dirty="0" smtClean="0">
              <a:latin typeface="Arial Black" pitchFamily="34" charset="0"/>
            </a:endParaRPr>
          </a:p>
          <a:p>
            <a:r>
              <a:rPr lang="nn-NO" sz="2800" b="1" dirty="0" smtClean="0">
                <a:latin typeface="Arial Black" pitchFamily="34" charset="0"/>
              </a:rPr>
              <a:t>values[i</a:t>
            </a:r>
            <a:r>
              <a:rPr lang="nn-NO" sz="2800" b="1" dirty="0">
                <a:latin typeface="Arial Black" pitchFamily="34" charset="0"/>
              </a:rPr>
              <a:t>] = i; </a:t>
            </a:r>
            <a:endParaRPr lang="nn-NO" sz="2800" b="1" dirty="0" smtClean="0">
              <a:latin typeface="Arial Black" pitchFamily="34" charset="0"/>
            </a:endParaRPr>
          </a:p>
          <a:p>
            <a:endParaRPr lang="nn-NO" sz="2800" b="1" dirty="0">
              <a:latin typeface="Arial Black" pitchFamily="34" charset="0"/>
            </a:endParaRPr>
          </a:p>
          <a:p>
            <a:r>
              <a:rPr lang="nn-NO" sz="2800" b="1" dirty="0" smtClean="0">
                <a:latin typeface="Arial Black" pitchFamily="34" charset="0"/>
              </a:rPr>
              <a:t>int </a:t>
            </a:r>
            <a:r>
              <a:rPr lang="nn-NO" sz="2800" b="1" dirty="0">
                <a:latin typeface="Arial Black" pitchFamily="34" charset="0"/>
              </a:rPr>
              <a:t>y = values[i] * values[i]; </a:t>
            </a:r>
            <a:endParaRPr lang="nn-NO" sz="2800" b="1" dirty="0" smtClean="0">
              <a:latin typeface="Arial Black" pitchFamily="34" charset="0"/>
            </a:endParaRPr>
          </a:p>
          <a:p>
            <a:r>
              <a:rPr lang="nn-NO" sz="2800" b="1" dirty="0" smtClean="0">
                <a:solidFill>
                  <a:srgbClr val="FF0000"/>
                </a:solidFill>
                <a:latin typeface="Arial Black" pitchFamily="34" charset="0"/>
              </a:rPr>
              <a:t>//Is declaration of ‘y’ correct inside the loop?</a:t>
            </a:r>
          </a:p>
          <a:p>
            <a:endParaRPr lang="nn-NO" sz="2800" b="1" dirty="0">
              <a:solidFill>
                <a:srgbClr val="FF0000"/>
              </a:solidFill>
              <a:latin typeface="Arial Black" pitchFamily="34" charset="0"/>
            </a:endParaRPr>
          </a:p>
          <a:p>
            <a:r>
              <a:rPr lang="nn-NO" sz="2800" b="1" dirty="0" smtClean="0">
                <a:latin typeface="Arial Black" pitchFamily="34" charset="0"/>
              </a:rPr>
              <a:t>JOptionPane.showMessageDialog(???y</a:t>
            </a:r>
            <a:r>
              <a:rPr lang="nn-NO" sz="2800" b="1" dirty="0">
                <a:latin typeface="Arial Black" pitchFamily="34" charset="0"/>
              </a:rPr>
              <a:t>); </a:t>
            </a:r>
          </a:p>
          <a:p>
            <a:r>
              <a:rPr lang="en-US" sz="2800" b="1" dirty="0">
                <a:latin typeface="Arial Black" pitchFamily="34" charset="0"/>
              </a:rPr>
              <a:t>} </a:t>
            </a:r>
          </a:p>
        </p:txBody>
      </p:sp>
    </p:spTree>
    <p:extLst>
      <p:ext uri="{BB962C8B-B14F-4D97-AF65-F5344CB8AC3E}">
        <p14:creationId xmlns:p14="http://schemas.microsoft.com/office/powerpoint/2010/main" val="99881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86528"/>
          </a:xfrm>
          <a:prstGeom prst="rect">
            <a:avLst/>
          </a:prstGeom>
        </p:spPr>
        <p:txBody>
          <a:bodyPr wrap="square">
            <a:spAutoFit/>
          </a:bodyPr>
          <a:lstStyle/>
          <a:p>
            <a:r>
              <a:rPr lang="en-US" sz="2800" b="1" u="sng" dirty="0">
                <a:latin typeface="Arial Black" pitchFamily="34" charset="0"/>
              </a:rPr>
              <a:t>Looping through an array </a:t>
            </a:r>
          </a:p>
          <a:p>
            <a:r>
              <a:rPr lang="en-US" sz="2800" b="1" dirty="0">
                <a:latin typeface="Arial Black" pitchFamily="34" charset="0"/>
              </a:rPr>
              <a:t>Example 2: </a:t>
            </a:r>
            <a:endParaRPr lang="en-US" sz="2800" b="1" dirty="0" smtClean="0">
              <a:latin typeface="Arial Black" pitchFamily="34" charset="0"/>
            </a:endParaRPr>
          </a:p>
          <a:p>
            <a:endParaRPr lang="en-US" sz="2800" b="1" dirty="0">
              <a:latin typeface="Arial Black" pitchFamily="34" charset="0"/>
            </a:endParaRPr>
          </a:p>
          <a:p>
            <a:r>
              <a:rPr lang="en-US" sz="2800" b="1" dirty="0" err="1">
                <a:latin typeface="Arial Black" pitchFamily="34" charset="0"/>
              </a:rPr>
              <a:t>int</a:t>
            </a:r>
            <a:r>
              <a:rPr lang="en-US" sz="2800" b="1" dirty="0">
                <a:latin typeface="Arial Black" pitchFamily="34" charset="0"/>
              </a:rPr>
              <a:t>[] values = new </a:t>
            </a:r>
            <a:r>
              <a:rPr lang="en-US" sz="2800" b="1" dirty="0" err="1">
                <a:latin typeface="Arial Black" pitchFamily="34" charset="0"/>
              </a:rPr>
              <a:t>int</a:t>
            </a:r>
            <a:r>
              <a:rPr lang="en-US" sz="2800" b="1" dirty="0">
                <a:latin typeface="Arial Black" pitchFamily="34" charset="0"/>
              </a:rPr>
              <a:t>[5</a:t>
            </a:r>
            <a:r>
              <a:rPr lang="en-US" sz="2800" b="1" dirty="0" smtClean="0">
                <a:latin typeface="Arial Black" pitchFamily="34" charset="0"/>
              </a:rPr>
              <a:t>];</a:t>
            </a:r>
          </a:p>
          <a:p>
            <a:endParaRPr lang="en-US" sz="2800" b="1" dirty="0">
              <a:latin typeface="Arial Black" pitchFamily="34" charset="0"/>
            </a:endParaRPr>
          </a:p>
          <a:p>
            <a:r>
              <a:rPr lang="en-US" sz="2800" b="1" dirty="0" err="1" smtClean="0">
                <a:latin typeface="Arial Black" pitchFamily="34" charset="0"/>
              </a:rPr>
              <a:t>int</a:t>
            </a:r>
            <a:r>
              <a:rPr lang="en-US" sz="2800" b="1" dirty="0" smtClean="0">
                <a:latin typeface="Arial Black" pitchFamily="34" charset="0"/>
              </a:rPr>
              <a:t> </a:t>
            </a:r>
            <a:r>
              <a:rPr lang="en-US" sz="2800" b="1" dirty="0">
                <a:latin typeface="Arial Black" pitchFamily="34" charset="0"/>
              </a:rPr>
              <a:t>i = 0</a:t>
            </a:r>
            <a:r>
              <a:rPr lang="en-US" sz="2800" b="1" dirty="0" smtClean="0">
                <a:latin typeface="Arial Black" pitchFamily="34" charset="0"/>
              </a:rPr>
              <a:t>;</a:t>
            </a:r>
          </a:p>
          <a:p>
            <a:endParaRPr lang="en-US" sz="2800" b="1" dirty="0">
              <a:latin typeface="Arial Black" pitchFamily="34" charset="0"/>
            </a:endParaRPr>
          </a:p>
          <a:p>
            <a:r>
              <a:rPr lang="en-US" sz="2800" b="1" dirty="0" smtClean="0">
                <a:latin typeface="Arial Black" pitchFamily="34" charset="0"/>
              </a:rPr>
              <a:t>while </a:t>
            </a:r>
            <a:r>
              <a:rPr lang="en-US" sz="2800" b="1" dirty="0">
                <a:latin typeface="Arial Black" pitchFamily="34" charset="0"/>
              </a:rPr>
              <a:t>(i &lt; </a:t>
            </a:r>
            <a:r>
              <a:rPr lang="en-US" sz="2800" b="1" dirty="0" err="1">
                <a:latin typeface="Arial Black" pitchFamily="34" charset="0"/>
              </a:rPr>
              <a:t>values.length</a:t>
            </a:r>
            <a:r>
              <a:rPr lang="en-US" sz="2800" b="1" dirty="0">
                <a:latin typeface="Arial Black" pitchFamily="34" charset="0"/>
              </a:rPr>
              <a:t>) {</a:t>
            </a:r>
          </a:p>
          <a:p>
            <a:endParaRPr lang="nn-NO" sz="2800" b="1" dirty="0" smtClean="0">
              <a:latin typeface="Arial Black" pitchFamily="34" charset="0"/>
            </a:endParaRPr>
          </a:p>
          <a:p>
            <a:r>
              <a:rPr lang="nn-NO" sz="2800" b="1" dirty="0" smtClean="0">
                <a:latin typeface="Arial Black" pitchFamily="34" charset="0"/>
              </a:rPr>
              <a:t>values[i</a:t>
            </a:r>
            <a:r>
              <a:rPr lang="nn-NO" sz="2800" b="1" dirty="0">
                <a:latin typeface="Arial Black" pitchFamily="34" charset="0"/>
              </a:rPr>
              <a:t>] = i; </a:t>
            </a:r>
            <a:endParaRPr lang="nn-NO" sz="2800" b="1" dirty="0" smtClean="0">
              <a:latin typeface="Arial Black" pitchFamily="34" charset="0"/>
            </a:endParaRPr>
          </a:p>
          <a:p>
            <a:endParaRPr lang="nn-NO" sz="2800" b="1" dirty="0">
              <a:latin typeface="Arial Black" pitchFamily="34" charset="0"/>
            </a:endParaRPr>
          </a:p>
          <a:p>
            <a:r>
              <a:rPr lang="nn-NO" sz="2800" b="1" dirty="0" smtClean="0">
                <a:latin typeface="Arial Black" pitchFamily="34" charset="0"/>
              </a:rPr>
              <a:t>int </a:t>
            </a:r>
            <a:r>
              <a:rPr lang="nn-NO" sz="2800" b="1" dirty="0">
                <a:latin typeface="Arial Black" pitchFamily="34" charset="0"/>
              </a:rPr>
              <a:t>y = values[i] * values[i]; </a:t>
            </a:r>
            <a:endParaRPr lang="nn-NO" sz="2800" b="1" dirty="0" smtClean="0">
              <a:latin typeface="Arial Black" pitchFamily="34" charset="0"/>
            </a:endParaRPr>
          </a:p>
          <a:p>
            <a:endParaRPr lang="nn-NO" sz="2800" b="1" dirty="0">
              <a:latin typeface="Arial Black" pitchFamily="34" charset="0"/>
            </a:endParaRPr>
          </a:p>
          <a:p>
            <a:r>
              <a:rPr lang="nn-NO" sz="2800" b="1" dirty="0" smtClean="0">
                <a:latin typeface="Arial Black" pitchFamily="34" charset="0"/>
              </a:rPr>
              <a:t>JOptionPane.showMessageDialog(???y</a:t>
            </a:r>
            <a:r>
              <a:rPr lang="nn-NO" sz="2800" b="1" dirty="0">
                <a:latin typeface="Arial Black" pitchFamily="34" charset="0"/>
              </a:rPr>
              <a:t>); </a:t>
            </a:r>
          </a:p>
          <a:p>
            <a:endParaRPr lang="en-US" sz="2800" b="1" dirty="0" smtClean="0">
              <a:latin typeface="Arial Black" pitchFamily="34" charset="0"/>
            </a:endParaRPr>
          </a:p>
          <a:p>
            <a:r>
              <a:rPr lang="en-US" sz="2800" b="1" dirty="0" smtClean="0">
                <a:latin typeface="Arial Black" pitchFamily="34" charset="0"/>
              </a:rPr>
              <a:t>i</a:t>
            </a:r>
            <a:r>
              <a:rPr lang="en-US" sz="2800" b="1" dirty="0">
                <a:latin typeface="Arial Black" pitchFamily="34" charset="0"/>
              </a:rPr>
              <a:t>++;}</a:t>
            </a:r>
          </a:p>
        </p:txBody>
      </p:sp>
    </p:spTree>
    <p:extLst>
      <p:ext uri="{BB962C8B-B14F-4D97-AF65-F5344CB8AC3E}">
        <p14:creationId xmlns:p14="http://schemas.microsoft.com/office/powerpoint/2010/main" val="1596232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8" y="762000"/>
            <a:ext cx="9043851" cy="4462760"/>
          </a:xfrm>
          <a:prstGeom prst="rect">
            <a:avLst/>
          </a:prstGeom>
        </p:spPr>
        <p:txBody>
          <a:bodyPr wrap="square">
            <a:spAutoFit/>
          </a:bodyPr>
          <a:lstStyle/>
          <a:p>
            <a:r>
              <a:rPr lang="pt-BR" sz="2400" b="1" dirty="0">
                <a:solidFill>
                  <a:srgbClr val="000000"/>
                </a:solidFill>
                <a:latin typeface="Times New Roman" panose="02020603050405020304" pitchFamily="18" charset="0"/>
                <a:cs typeface="Times New Roman" panose="02020603050405020304" pitchFamily="18" charset="0"/>
              </a:rPr>
              <a:t>int [ ] num = {1, 2, 3};</a:t>
            </a:r>
            <a:br>
              <a:rPr lang="pt-BR" sz="2400" b="1" dirty="0">
                <a:solidFill>
                  <a:srgbClr val="000000"/>
                </a:solidFill>
                <a:latin typeface="Times New Roman" panose="02020603050405020304" pitchFamily="18" charset="0"/>
                <a:cs typeface="Times New Roman" panose="02020603050405020304" pitchFamily="18" charset="0"/>
              </a:rPr>
            </a:br>
            <a:r>
              <a:rPr lang="pt-BR" sz="2400" b="1" dirty="0">
                <a:solidFill>
                  <a:srgbClr val="000000"/>
                </a:solidFill>
                <a:latin typeface="Times New Roman" panose="02020603050405020304" pitchFamily="18" charset="0"/>
                <a:cs typeface="Times New Roman" panose="02020603050405020304" pitchFamily="18" charset="0"/>
              </a:rPr>
              <a:t>testingArray(</a:t>
            </a:r>
            <a:r>
              <a:rPr lang="pt-BR" sz="2400" b="1" dirty="0">
                <a:solidFill>
                  <a:srgbClr val="00B050"/>
                </a:solidFill>
                <a:latin typeface="Times New Roman" panose="02020603050405020304" pitchFamily="18" charset="0"/>
                <a:cs typeface="Times New Roman" panose="02020603050405020304" pitchFamily="18" charset="0"/>
              </a:rPr>
              <a:t>num</a:t>
            </a:r>
            <a:r>
              <a:rPr lang="pt-BR" sz="2400" b="1" dirty="0">
                <a:solidFill>
                  <a:srgbClr val="000000"/>
                </a:solidFill>
                <a:latin typeface="Times New Roman" panose="02020603050405020304" pitchFamily="18" charset="0"/>
                <a:cs typeface="Times New Roman" panose="02020603050405020304" pitchFamily="18" charset="0"/>
              </a:rPr>
              <a:t>);   //Method call</a:t>
            </a:r>
            <a:br>
              <a:rPr lang="pt-BR" sz="2400" b="1" dirty="0">
                <a:solidFill>
                  <a:srgbClr val="000000"/>
                </a:solidFill>
                <a:latin typeface="Times New Roman" panose="02020603050405020304" pitchFamily="18" charset="0"/>
                <a:cs typeface="Times New Roman" panose="02020603050405020304" pitchFamily="18" charset="0"/>
              </a:rPr>
            </a:br>
            <a:r>
              <a:rPr lang="pt-BR" sz="2400" b="1" dirty="0">
                <a:solidFill>
                  <a:srgbClr val="000000"/>
                </a:solidFill>
                <a:latin typeface="Times New Roman" panose="02020603050405020304" pitchFamily="18" charset="0"/>
                <a:cs typeface="Times New Roman" panose="02020603050405020304" pitchFamily="18" charset="0"/>
              </a:rPr>
              <a:t>System.out.println("num[0] = " + num[0] + "\n num[1] = " + num[1] + "\n num[2] =" + num[2</a:t>
            </a:r>
            <a:r>
              <a:rPr lang="pt-BR" sz="2400" b="1" dirty="0" smtClean="0">
                <a:solidFill>
                  <a:srgbClr val="000000"/>
                </a:solidFill>
                <a:latin typeface="Times New Roman" panose="02020603050405020304" pitchFamily="18" charset="0"/>
                <a:cs typeface="Times New Roman" panose="02020603050405020304" pitchFamily="18" charset="0"/>
              </a:rPr>
              <a:t>]);</a:t>
            </a:r>
          </a:p>
          <a:p>
            <a:endParaRPr lang="pt-BR" sz="2000" b="1" dirty="0">
              <a:solidFill>
                <a:srgbClr val="000000"/>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//Method for testing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public static void </a:t>
            </a:r>
            <a:r>
              <a:rPr lang="en-US" sz="2400" b="1" dirty="0" err="1">
                <a:latin typeface="Times New Roman" panose="02020603050405020304" pitchFamily="18" charset="0"/>
                <a:cs typeface="Times New Roman" panose="02020603050405020304" pitchFamily="18" charset="0"/>
              </a:rPr>
              <a:t>testingArray</a:t>
            </a:r>
            <a:r>
              <a:rPr lang="en-US" sz="2400" b="1" dirty="0" smtClean="0">
                <a:latin typeface="Times New Roman" panose="02020603050405020304" pitchFamily="18" charset="0"/>
                <a:cs typeface="Times New Roman" panose="02020603050405020304" pitchFamily="18" charset="0"/>
              </a:rPr>
              <a:t>( </a:t>
            </a:r>
            <a:r>
              <a:rPr lang="en-US" sz="2400" b="1" dirty="0" err="1" smtClean="0">
                <a:solidFill>
                  <a:srgbClr val="00B050"/>
                </a:solidFill>
                <a:latin typeface="Times New Roman" panose="02020603050405020304" pitchFamily="18" charset="0"/>
                <a:cs typeface="Times New Roman" panose="02020603050405020304" pitchFamily="18" charset="0"/>
              </a:rPr>
              <a:t>int</a:t>
            </a:r>
            <a:r>
              <a:rPr lang="en-US" sz="2400" b="1" dirty="0">
                <a:solidFill>
                  <a:srgbClr val="00B050"/>
                </a:solidFill>
                <a:latin typeface="Times New Roman" panose="02020603050405020304" pitchFamily="18" charset="0"/>
                <a:cs typeface="Times New Roman" panose="02020603050405020304" pitchFamily="18" charset="0"/>
              </a:rPr>
              <a:t>[ ] value</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value[0] = 4;</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value[1] = 5;</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value[2] = 6;</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p>
        </p:txBody>
      </p:sp>
      <p:sp>
        <p:nvSpPr>
          <p:cNvPr id="3" name="TextBox 2"/>
          <p:cNvSpPr txBox="1"/>
          <p:nvPr/>
        </p:nvSpPr>
        <p:spPr>
          <a:xfrm>
            <a:off x="2819400" y="152400"/>
            <a:ext cx="3319114" cy="461665"/>
          </a:xfrm>
          <a:prstGeom prst="rect">
            <a:avLst/>
          </a:prstGeom>
          <a:noFill/>
        </p:spPr>
        <p:txBody>
          <a:bodyPr wrap="none" rtlCol="0">
            <a:spAutoFit/>
          </a:bodyPr>
          <a:lstStyle/>
          <a:p>
            <a:r>
              <a:rPr lang="en-US" sz="2400" b="1" u="sng" dirty="0" smtClean="0"/>
              <a:t>Passing Array to Method</a:t>
            </a:r>
            <a:endParaRPr lang="en-US" sz="2400" b="1" u="sng" dirty="0"/>
          </a:p>
        </p:txBody>
      </p:sp>
    </p:spTree>
    <p:extLst>
      <p:ext uri="{BB962C8B-B14F-4D97-AF65-F5344CB8AC3E}">
        <p14:creationId xmlns:p14="http://schemas.microsoft.com/office/powerpoint/2010/main" val="65117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5334000" cy="5355312"/>
          </a:xfrm>
          <a:prstGeom prst="rect">
            <a:avLst/>
          </a:prstGeom>
        </p:spPr>
        <p:txBody>
          <a:bodyPr wrap="square">
            <a:spAutoFit/>
          </a:bodyPr>
          <a:lstStyle/>
          <a:p>
            <a:r>
              <a:rPr lang="en-US" b="1" dirty="0">
                <a:solidFill>
                  <a:srgbClr val="000000"/>
                </a:solidFill>
                <a:latin typeface="Arial" panose="020B0604020202020204" pitchFamily="34" charset="0"/>
              </a:rPr>
              <a:t>import </a:t>
            </a:r>
            <a:r>
              <a:rPr lang="en-US" b="1" dirty="0" err="1" smtClean="0">
                <a:solidFill>
                  <a:srgbClr val="000000"/>
                </a:solidFill>
                <a:latin typeface="Arial" panose="020B0604020202020204" pitchFamily="34" charset="0"/>
              </a:rPr>
              <a:t>java.javax.swing</a:t>
            </a:r>
            <a:r>
              <a:rPr lang="en-US" b="1" dirty="0" smtClean="0">
                <a:solidFill>
                  <a:srgbClr val="000000"/>
                </a:solidFill>
                <a:latin typeface="Arial" panose="020B0604020202020204" pitchFamily="34" charset="0"/>
              </a:rPr>
              <a:t>.*;</a:t>
            </a:r>
            <a:r>
              <a:rPr lang="en-US" b="1" dirty="0">
                <a:solidFill>
                  <a:srgbClr val="000000"/>
                </a:solidFill>
                <a:latin typeface="Arial" panose="020B0604020202020204" pitchFamily="34" charset="0"/>
              </a:rPr>
              <a:t/>
            </a:r>
            <a:br>
              <a:rPr lang="en-US" b="1" dirty="0">
                <a:solidFill>
                  <a:srgbClr val="000000"/>
                </a:solidFill>
                <a:latin typeface="Arial" panose="020B0604020202020204" pitchFamily="34" charset="0"/>
              </a:rPr>
            </a:br>
            <a:r>
              <a:rPr lang="en-US" b="1" dirty="0">
                <a:solidFill>
                  <a:srgbClr val="000000"/>
                </a:solidFill>
                <a:latin typeface="Arial" panose="020B0604020202020204" pitchFamily="34" charset="0"/>
              </a:rPr>
              <a:t/>
            </a:r>
            <a:br>
              <a:rPr lang="en-US" b="1" dirty="0">
                <a:solidFill>
                  <a:srgbClr val="000000"/>
                </a:solidFill>
                <a:latin typeface="Arial" panose="020B0604020202020204" pitchFamily="34" charset="0"/>
              </a:rPr>
            </a:br>
            <a:r>
              <a:rPr lang="en-US" b="1" dirty="0">
                <a:solidFill>
                  <a:srgbClr val="000000"/>
                </a:solidFill>
                <a:latin typeface="Arial" panose="020B0604020202020204" pitchFamily="34" charset="0"/>
              </a:rPr>
              <a:t>public class </a:t>
            </a:r>
            <a:r>
              <a:rPr lang="en-US" b="1" dirty="0" err="1">
                <a:solidFill>
                  <a:srgbClr val="000000"/>
                </a:solidFill>
                <a:latin typeface="Arial" panose="020B0604020202020204" pitchFamily="34" charset="0"/>
              </a:rPr>
              <a:t>FindSum</a:t>
            </a:r>
            <a:r>
              <a:rPr lang="en-US" b="1" dirty="0">
                <a:solidFill>
                  <a:srgbClr val="000000"/>
                </a:solidFill>
                <a:latin typeface="Arial" panose="020B0604020202020204" pitchFamily="34" charset="0"/>
              </a:rPr>
              <a:t/>
            </a:r>
            <a:br>
              <a:rPr lang="en-US" b="1" dirty="0">
                <a:solidFill>
                  <a:srgbClr val="000000"/>
                </a:solidFill>
                <a:latin typeface="Arial" panose="020B0604020202020204" pitchFamily="34" charset="0"/>
              </a:rPr>
            </a:br>
            <a:r>
              <a:rPr lang="en-US" b="1" dirty="0">
                <a:solidFill>
                  <a:srgbClr val="000000"/>
                </a:solidFill>
                <a:latin typeface="Arial" panose="020B0604020202020204" pitchFamily="34" charset="0"/>
              </a:rPr>
              <a:t>{</a:t>
            </a:r>
            <a:br>
              <a:rPr lang="en-US" b="1" dirty="0">
                <a:solidFill>
                  <a:srgbClr val="000000"/>
                </a:solidFill>
                <a:latin typeface="Arial" panose="020B0604020202020204" pitchFamily="34" charset="0"/>
              </a:rPr>
            </a:br>
            <a:r>
              <a:rPr lang="en-US" b="1" dirty="0">
                <a:solidFill>
                  <a:srgbClr val="000000"/>
                </a:solidFill>
                <a:latin typeface="Arial" panose="020B0604020202020204" pitchFamily="34" charset="0"/>
              </a:rPr>
              <a:t>  </a:t>
            </a:r>
            <a:r>
              <a:rPr lang="en-US" b="1" dirty="0" smtClean="0">
                <a:solidFill>
                  <a:srgbClr val="000000"/>
                </a:solidFill>
                <a:latin typeface="Arial" panose="020B0604020202020204" pitchFamily="34" charset="0"/>
              </a:rPr>
              <a:t> </a:t>
            </a:r>
            <a:r>
              <a:rPr lang="en-US" b="1" dirty="0">
                <a:solidFill>
                  <a:srgbClr val="000000"/>
                </a:solidFill>
                <a:latin typeface="Arial" panose="020B0604020202020204" pitchFamily="34" charset="0"/>
              </a:rPr>
              <a:t>public static void main (String [ ] </a:t>
            </a:r>
            <a:r>
              <a:rPr lang="en-US" b="1" dirty="0" err="1">
                <a:solidFill>
                  <a:srgbClr val="000000"/>
                </a:solidFill>
                <a:latin typeface="Arial" panose="020B0604020202020204" pitchFamily="34" charset="0"/>
              </a:rPr>
              <a:t>args</a:t>
            </a:r>
            <a:r>
              <a:rPr lang="en-US" b="1" dirty="0">
                <a:solidFill>
                  <a:srgbClr val="000000"/>
                </a:solidFill>
                <a:latin typeface="Arial" panose="020B0604020202020204" pitchFamily="34" charset="0"/>
              </a:rPr>
              <a:t>)</a:t>
            </a:r>
            <a:br>
              <a:rPr lang="en-US" b="1" dirty="0">
                <a:solidFill>
                  <a:srgbClr val="000000"/>
                </a:solidFill>
                <a:latin typeface="Arial" panose="020B0604020202020204" pitchFamily="34" charset="0"/>
              </a:rPr>
            </a:br>
            <a:r>
              <a:rPr lang="en-US" b="1" dirty="0">
                <a:solidFill>
                  <a:srgbClr val="000000"/>
                </a:solidFill>
                <a:latin typeface="Arial" panose="020B0604020202020204" pitchFamily="34" charset="0"/>
              </a:rPr>
              <a:t>     {</a:t>
            </a:r>
            <a:br>
              <a:rPr lang="en-US" b="1" dirty="0">
                <a:solidFill>
                  <a:srgbClr val="000000"/>
                </a:solidFill>
                <a:latin typeface="Arial" panose="020B0604020202020204" pitchFamily="34" charset="0"/>
              </a:rPr>
            </a:br>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int</a:t>
            </a:r>
            <a:r>
              <a:rPr lang="en-US" b="1" dirty="0">
                <a:solidFill>
                  <a:srgbClr val="000000"/>
                </a:solidFill>
                <a:latin typeface="Arial" panose="020B0604020202020204" pitchFamily="34" charset="0"/>
              </a:rPr>
              <a:t> [ ]  number = new </a:t>
            </a:r>
            <a:r>
              <a:rPr lang="en-US" b="1" dirty="0" err="1">
                <a:solidFill>
                  <a:srgbClr val="000000"/>
                </a:solidFill>
                <a:latin typeface="Arial" panose="020B0604020202020204" pitchFamily="34" charset="0"/>
              </a:rPr>
              <a:t>int</a:t>
            </a:r>
            <a:r>
              <a:rPr lang="en-US" b="1" dirty="0">
                <a:solidFill>
                  <a:srgbClr val="000000"/>
                </a:solidFill>
                <a:latin typeface="Arial" panose="020B0604020202020204" pitchFamily="34" charset="0"/>
              </a:rPr>
              <a:t> [ 10];   </a:t>
            </a:r>
            <a:r>
              <a:rPr lang="en-US" b="1" dirty="0" smtClean="0">
                <a:solidFill>
                  <a:srgbClr val="000000"/>
                </a:solidFill>
                <a:latin typeface="Arial" panose="020B0604020202020204" pitchFamily="34" charset="0"/>
              </a:rPr>
              <a:t> //instantiate </a:t>
            </a:r>
            <a:r>
              <a:rPr lang="en-US" b="1" dirty="0">
                <a:solidFill>
                  <a:srgbClr val="000000"/>
                </a:solidFill>
                <a:latin typeface="Arial" panose="020B0604020202020204" pitchFamily="34" charset="0"/>
              </a:rPr>
              <a:t>the array</a:t>
            </a:r>
            <a:br>
              <a:rPr lang="en-US" b="1" dirty="0">
                <a:solidFill>
                  <a:srgbClr val="000000"/>
                </a:solidFill>
                <a:latin typeface="Arial" panose="020B0604020202020204" pitchFamily="34" charset="0"/>
              </a:rPr>
            </a:br>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int</a:t>
            </a:r>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i</a:t>
            </a:r>
            <a:r>
              <a:rPr lang="en-US" b="1" dirty="0">
                <a:solidFill>
                  <a:srgbClr val="000000"/>
                </a:solidFill>
                <a:latin typeface="Arial" panose="020B0604020202020204" pitchFamily="34" charset="0"/>
              </a:rPr>
              <a:t>;</a:t>
            </a:r>
            <a:br>
              <a:rPr lang="en-US" b="1" dirty="0">
                <a:solidFill>
                  <a:srgbClr val="000000"/>
                </a:solidFill>
                <a:latin typeface="Arial" panose="020B0604020202020204" pitchFamily="34" charset="0"/>
              </a:rPr>
            </a:br>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int</a:t>
            </a:r>
            <a:r>
              <a:rPr lang="en-US" b="1" dirty="0">
                <a:solidFill>
                  <a:srgbClr val="000000"/>
                </a:solidFill>
                <a:latin typeface="Arial" panose="020B0604020202020204" pitchFamily="34" charset="0"/>
              </a:rPr>
              <a:t> sum=0;</a:t>
            </a:r>
            <a:endParaRPr lang="en-US" b="1" dirty="0">
              <a:solidFill>
                <a:srgbClr val="000000"/>
              </a:solidFill>
              <a:latin typeface="Times New Roman" panose="02020603050405020304" pitchFamily="18" charset="0"/>
            </a:endParaRPr>
          </a:p>
          <a:p>
            <a:r>
              <a:rPr lang="en-US" b="1" dirty="0">
                <a:solidFill>
                  <a:srgbClr val="000000"/>
                </a:solidFill>
                <a:latin typeface="Arial" panose="020B0604020202020204" pitchFamily="34" charset="0"/>
              </a:rPr>
              <a:t>     </a:t>
            </a:r>
            <a:r>
              <a:rPr lang="en-US" b="1" dirty="0" smtClean="0">
                <a:solidFill>
                  <a:srgbClr val="000000"/>
                </a:solidFill>
                <a:latin typeface="Arial" panose="020B0604020202020204" pitchFamily="34" charset="0"/>
              </a:rPr>
              <a:t>for </a:t>
            </a:r>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i</a:t>
            </a:r>
            <a:r>
              <a:rPr lang="en-US" b="1" dirty="0">
                <a:solidFill>
                  <a:srgbClr val="000000"/>
                </a:solidFill>
                <a:latin typeface="Arial" panose="020B0604020202020204" pitchFamily="34" charset="0"/>
              </a:rPr>
              <a:t> = 0; </a:t>
            </a:r>
            <a:r>
              <a:rPr lang="en-US" b="1" dirty="0" err="1">
                <a:solidFill>
                  <a:srgbClr val="000000"/>
                </a:solidFill>
                <a:latin typeface="Arial" panose="020B0604020202020204" pitchFamily="34" charset="0"/>
              </a:rPr>
              <a:t>i</a:t>
            </a:r>
            <a:r>
              <a:rPr lang="en-US" b="1" dirty="0">
                <a:solidFill>
                  <a:srgbClr val="000000"/>
                </a:solidFill>
                <a:latin typeface="Arial" panose="020B0604020202020204" pitchFamily="34" charset="0"/>
              </a:rPr>
              <a:t> &lt; 10; </a:t>
            </a:r>
            <a:r>
              <a:rPr lang="en-US" b="1" dirty="0" err="1">
                <a:solidFill>
                  <a:srgbClr val="000000"/>
                </a:solidFill>
                <a:latin typeface="Arial" panose="020B0604020202020204" pitchFamily="34" charset="0"/>
              </a:rPr>
              <a:t>i</a:t>
            </a:r>
            <a:r>
              <a:rPr lang="en-US" b="1" dirty="0">
                <a:solidFill>
                  <a:srgbClr val="000000"/>
                </a:solidFill>
                <a:latin typeface="Arial" panose="020B0604020202020204" pitchFamily="34" charset="0"/>
              </a:rPr>
              <a:t>++ ) </a:t>
            </a:r>
            <a:r>
              <a:rPr lang="en-US" b="1" dirty="0" smtClean="0">
                <a:solidFill>
                  <a:srgbClr val="000000"/>
                </a:solidFill>
                <a:latin typeface="Arial" panose="020B0604020202020204" pitchFamily="34" charset="0"/>
              </a:rPr>
              <a:t>// </a:t>
            </a:r>
            <a:r>
              <a:rPr lang="en-US" b="1" dirty="0">
                <a:solidFill>
                  <a:srgbClr val="000000"/>
                </a:solidFill>
                <a:latin typeface="Arial" panose="020B0604020202020204" pitchFamily="34" charset="0"/>
              </a:rPr>
              <a:t>fill the </a:t>
            </a:r>
            <a:r>
              <a:rPr lang="en-US" b="1" dirty="0" smtClean="0">
                <a:solidFill>
                  <a:srgbClr val="000000"/>
                </a:solidFill>
                <a:latin typeface="Arial" panose="020B0604020202020204" pitchFamily="34" charset="0"/>
              </a:rPr>
              <a:t>array </a:t>
            </a:r>
          </a:p>
          <a:p>
            <a:r>
              <a:rPr lang="en-US" b="1" dirty="0" smtClean="0">
                <a:solidFill>
                  <a:srgbClr val="000000"/>
                </a:solidFill>
                <a:latin typeface="Arial" panose="020B0604020202020204" pitchFamily="34" charset="0"/>
              </a:rPr>
              <a:t>number</a:t>
            </a:r>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i</a:t>
            </a:r>
            <a:r>
              <a:rPr lang="en-US" b="1" dirty="0">
                <a:solidFill>
                  <a:srgbClr val="000000"/>
                </a:solidFill>
                <a:latin typeface="Arial" panose="020B0604020202020204" pitchFamily="34" charset="0"/>
              </a:rPr>
              <a:t> ] = </a:t>
            </a:r>
            <a:r>
              <a:rPr lang="en-US" b="1" dirty="0" err="1" smtClean="0">
                <a:solidFill>
                  <a:srgbClr val="000000"/>
                </a:solidFill>
                <a:latin typeface="Arial" panose="020B0604020202020204" pitchFamily="34" charset="0"/>
              </a:rPr>
              <a:t>JOtionPane.showInputDialog</a:t>
            </a:r>
            <a:r>
              <a:rPr lang="en-US" b="1" dirty="0" smtClean="0">
                <a:solidFill>
                  <a:srgbClr val="000000"/>
                </a:solidFill>
                <a:latin typeface="Arial" panose="020B0604020202020204" pitchFamily="34" charset="0"/>
              </a:rPr>
              <a:t>("</a:t>
            </a:r>
            <a:r>
              <a:rPr lang="en-US" b="1" dirty="0">
                <a:solidFill>
                  <a:srgbClr val="000000"/>
                </a:solidFill>
                <a:latin typeface="Arial" panose="020B0604020202020204" pitchFamily="34" charset="0"/>
              </a:rPr>
              <a:t>Enter number: " </a:t>
            </a:r>
            <a:r>
              <a:rPr lang="en-US" b="1" dirty="0" smtClean="0">
                <a:solidFill>
                  <a:srgbClr val="000000"/>
                </a:solidFill>
                <a:latin typeface="Arial" panose="020B0604020202020204" pitchFamily="34" charset="0"/>
              </a:rPr>
              <a:t>); </a:t>
            </a:r>
            <a:r>
              <a:rPr lang="en-US" b="1" dirty="0" smtClean="0">
                <a:solidFill>
                  <a:srgbClr val="FF0000"/>
                </a:solidFill>
                <a:latin typeface="Arial" panose="020B0604020202020204" pitchFamily="34" charset="0"/>
              </a:rPr>
              <a:t>//ERROR</a:t>
            </a:r>
            <a:endParaRPr lang="en-US" b="1" dirty="0">
              <a:solidFill>
                <a:srgbClr val="FF0000"/>
              </a:solidFill>
              <a:latin typeface="Times New Roman" panose="02020603050405020304" pitchFamily="18" charset="0"/>
            </a:endParaRPr>
          </a:p>
          <a:p>
            <a:r>
              <a:rPr lang="en-US" b="1" dirty="0" smtClean="0">
                <a:solidFill>
                  <a:srgbClr val="000000"/>
                </a:solidFill>
                <a:latin typeface="Arial" panose="020B0604020202020204" pitchFamily="34" charset="0"/>
              </a:rPr>
              <a:t> </a:t>
            </a:r>
            <a:r>
              <a:rPr lang="en-US" b="1" dirty="0" err="1">
                <a:solidFill>
                  <a:srgbClr val="000000"/>
                </a:solidFill>
                <a:latin typeface="Arial" panose="020B0604020202020204" pitchFamily="34" charset="0"/>
              </a:rPr>
              <a:t>int</a:t>
            </a:r>
            <a:r>
              <a:rPr lang="en-US" b="1" dirty="0">
                <a:solidFill>
                  <a:srgbClr val="000000"/>
                </a:solidFill>
                <a:latin typeface="Arial" panose="020B0604020202020204" pitchFamily="34" charset="0"/>
              </a:rPr>
              <a:t> sum = </a:t>
            </a:r>
            <a:r>
              <a:rPr lang="en-US" b="1" dirty="0" err="1">
                <a:solidFill>
                  <a:srgbClr val="000000"/>
                </a:solidFill>
                <a:latin typeface="Arial" panose="020B0604020202020204" pitchFamily="34" charset="0"/>
              </a:rPr>
              <a:t>find_sum</a:t>
            </a:r>
            <a:r>
              <a:rPr lang="en-US" b="1" dirty="0">
                <a:solidFill>
                  <a:srgbClr val="000000"/>
                </a:solidFill>
                <a:latin typeface="Arial" panose="020B0604020202020204" pitchFamily="34" charset="0"/>
              </a:rPr>
              <a:t>(</a:t>
            </a:r>
            <a:r>
              <a:rPr lang="en-US" b="1" dirty="0">
                <a:solidFill>
                  <a:srgbClr val="00B050"/>
                </a:solidFill>
                <a:latin typeface="Arial" panose="020B0604020202020204" pitchFamily="34" charset="0"/>
              </a:rPr>
              <a:t>number</a:t>
            </a:r>
            <a:r>
              <a:rPr lang="en-US" b="1" dirty="0">
                <a:solidFill>
                  <a:srgbClr val="000000"/>
                </a:solidFill>
                <a:latin typeface="Arial" panose="020B0604020202020204" pitchFamily="34" charset="0"/>
              </a:rPr>
              <a:t>);  </a:t>
            </a:r>
            <a:r>
              <a:rPr lang="en-US" b="1" dirty="0" smtClean="0">
                <a:solidFill>
                  <a:srgbClr val="FF0000"/>
                </a:solidFill>
                <a:latin typeface="Arial" panose="020B0604020202020204" pitchFamily="34" charset="0"/>
              </a:rPr>
              <a:t>//ERROR</a:t>
            </a:r>
            <a:r>
              <a:rPr lang="en-US" b="1" dirty="0">
                <a:solidFill>
                  <a:srgbClr val="FF0000"/>
                </a:solidFill>
                <a:latin typeface="Arial" panose="020B0604020202020204" pitchFamily="34" charset="0"/>
              </a:rPr>
              <a:t> </a:t>
            </a:r>
            <a:endParaRPr lang="en-US" b="1" dirty="0" smtClean="0">
              <a:solidFill>
                <a:srgbClr val="FF0000"/>
              </a:solidFill>
              <a:latin typeface="Arial" panose="020B0604020202020204" pitchFamily="34" charset="0"/>
            </a:endParaRPr>
          </a:p>
          <a:p>
            <a:r>
              <a:rPr lang="en-US" b="1" dirty="0" smtClean="0">
                <a:solidFill>
                  <a:srgbClr val="000000"/>
                </a:solidFill>
                <a:latin typeface="Arial" panose="020B0604020202020204" pitchFamily="34" charset="0"/>
              </a:rPr>
              <a:t>// </a:t>
            </a:r>
            <a:r>
              <a:rPr lang="en-US" b="1" dirty="0">
                <a:solidFill>
                  <a:srgbClr val="000000"/>
                </a:solidFill>
                <a:latin typeface="Arial" panose="020B0604020202020204" pitchFamily="34" charset="0"/>
              </a:rPr>
              <a:t>invoke the method</a:t>
            </a:r>
            <a:br>
              <a:rPr lang="en-US" b="1" dirty="0">
                <a:solidFill>
                  <a:srgbClr val="000000"/>
                </a:solidFill>
                <a:latin typeface="Arial" panose="020B0604020202020204" pitchFamily="34" charset="0"/>
              </a:rPr>
            </a:br>
            <a:r>
              <a:rPr lang="en-US" b="1" dirty="0">
                <a:solidFill>
                  <a:srgbClr val="000000"/>
                </a:solidFill>
                <a:latin typeface="Arial" panose="020B0604020202020204" pitchFamily="34" charset="0"/>
              </a:rPr>
              <a:t>   </a:t>
            </a:r>
            <a:r>
              <a:rPr lang="en-US" b="1" dirty="0" err="1" smtClean="0">
                <a:solidFill>
                  <a:srgbClr val="000000"/>
                </a:solidFill>
                <a:latin typeface="Arial" panose="020B0604020202020204" pitchFamily="34" charset="0"/>
              </a:rPr>
              <a:t>System.out.println</a:t>
            </a:r>
            <a:r>
              <a:rPr lang="en-US" b="1" dirty="0">
                <a:solidFill>
                  <a:srgbClr val="000000"/>
                </a:solidFill>
                <a:latin typeface="Arial" panose="020B0604020202020204" pitchFamily="34" charset="0"/>
              </a:rPr>
              <a:t>("The sum is" +sum + ".");</a:t>
            </a:r>
            <a:br>
              <a:rPr lang="en-US" b="1" dirty="0">
                <a:solidFill>
                  <a:srgbClr val="000000"/>
                </a:solidFill>
                <a:latin typeface="Arial" panose="020B0604020202020204" pitchFamily="34" charset="0"/>
              </a:rPr>
            </a:br>
            <a:r>
              <a:rPr lang="en-US" b="1" dirty="0">
                <a:solidFill>
                  <a:srgbClr val="000000"/>
                </a:solidFill>
                <a:latin typeface="Arial" panose="020B0604020202020204" pitchFamily="34" charset="0"/>
              </a:rPr>
              <a:t>     }</a:t>
            </a:r>
            <a:endParaRPr lang="en-US" b="1" dirty="0">
              <a:solidFill>
                <a:srgbClr val="000000"/>
              </a:solidFill>
              <a:latin typeface="Times New Roman" panose="02020603050405020304" pitchFamily="18" charset="0"/>
            </a:endParaRPr>
          </a:p>
          <a:p>
            <a:r>
              <a:rPr lang="en-US" b="1" dirty="0">
                <a:solidFill>
                  <a:srgbClr val="000000"/>
                </a:solidFill>
                <a:latin typeface="Arial" panose="020B0604020202020204" pitchFamily="34" charset="0"/>
              </a:rPr>
              <a:t>    </a:t>
            </a:r>
            <a:endParaRPr lang="en-US" b="1" i="0" dirty="0">
              <a:solidFill>
                <a:srgbClr val="000000"/>
              </a:solidFill>
              <a:effectLst/>
              <a:latin typeface="Times New Roman" panose="02020603050405020304" pitchFamily="18" charset="0"/>
            </a:endParaRPr>
          </a:p>
        </p:txBody>
      </p:sp>
      <p:sp>
        <p:nvSpPr>
          <p:cNvPr id="3" name="TextBox 2"/>
          <p:cNvSpPr txBox="1"/>
          <p:nvPr/>
        </p:nvSpPr>
        <p:spPr>
          <a:xfrm>
            <a:off x="5410200" y="152400"/>
            <a:ext cx="4267200" cy="3693319"/>
          </a:xfrm>
          <a:prstGeom prst="rect">
            <a:avLst/>
          </a:prstGeom>
          <a:noFill/>
        </p:spPr>
        <p:txBody>
          <a:bodyPr wrap="square" rtlCol="0">
            <a:spAutoFit/>
          </a:bodyPr>
          <a:lstStyle/>
          <a:p>
            <a:r>
              <a:rPr lang="en-US" b="1" dirty="0">
                <a:solidFill>
                  <a:srgbClr val="000000"/>
                </a:solidFill>
                <a:latin typeface="Times New Roman" panose="02020603050405020304" pitchFamily="18" charset="0"/>
                <a:cs typeface="Times New Roman" panose="02020603050405020304" pitchFamily="18" charset="0"/>
              </a:rPr>
              <a:t>public </a:t>
            </a:r>
            <a:r>
              <a:rPr lang="en-US" b="1" dirty="0" err="1" smtClean="0">
                <a:solidFill>
                  <a:srgbClr val="000000"/>
                </a:solidFill>
                <a:latin typeface="Times New Roman" panose="02020603050405020304" pitchFamily="18" charset="0"/>
                <a:cs typeface="Times New Roman" panose="02020603050405020304" pitchFamily="18" charset="0"/>
              </a:rPr>
              <a:t>int</a:t>
            </a: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find_sum</a:t>
            </a:r>
            <a:r>
              <a:rPr lang="en-US" b="1" dirty="0" smtClean="0">
                <a:solidFill>
                  <a:srgbClr val="000000"/>
                </a:solidFill>
                <a:latin typeface="Times New Roman" panose="02020603050405020304" pitchFamily="18" charset="0"/>
                <a:cs typeface="Times New Roman" panose="02020603050405020304" pitchFamily="18" charset="0"/>
              </a:rPr>
              <a:t>( </a:t>
            </a:r>
            <a:r>
              <a:rPr lang="en-US" b="1" dirty="0" err="1" smtClean="0">
                <a:solidFill>
                  <a:srgbClr val="00B050"/>
                </a:solidFill>
                <a:latin typeface="Times New Roman" panose="02020603050405020304" pitchFamily="18" charset="0"/>
                <a:cs typeface="Times New Roman" panose="02020603050405020304" pitchFamily="18" charset="0"/>
              </a:rPr>
              <a:t>int</a:t>
            </a:r>
            <a:r>
              <a:rPr lang="en-US" b="1" dirty="0" smtClean="0">
                <a:solidFill>
                  <a:srgbClr val="00B050"/>
                </a:solidFill>
                <a:latin typeface="Times New Roman" panose="02020603050405020304" pitchFamily="18" charset="0"/>
                <a:cs typeface="Times New Roman" panose="02020603050405020304" pitchFamily="18" charset="0"/>
              </a:rPr>
              <a:t> </a:t>
            </a:r>
            <a:r>
              <a:rPr lang="en-US" b="1" dirty="0">
                <a:solidFill>
                  <a:srgbClr val="00B050"/>
                </a:solidFill>
                <a:latin typeface="Times New Roman" panose="02020603050405020304" pitchFamily="18" charset="0"/>
                <a:cs typeface="Times New Roman" panose="02020603050405020304" pitchFamily="18" charset="0"/>
              </a:rPr>
              <a:t>[ ] value</a:t>
            </a:r>
            <a:r>
              <a:rPr lang="en-US" b="1" dirty="0">
                <a:solidFill>
                  <a:srgbClr val="000000"/>
                </a:solidFill>
                <a:latin typeface="Times New Roman" panose="02020603050405020304" pitchFamily="18" charset="0"/>
                <a:cs typeface="Times New Roman" panose="02020603050405020304" pitchFamily="18" charset="0"/>
              </a:rPr>
              <a:t>)  </a:t>
            </a:r>
            <a:endParaRPr lang="en-US" b="1" dirty="0" smtClean="0">
              <a:solidFill>
                <a:srgbClr val="000000"/>
              </a:solidFill>
              <a:latin typeface="Times New Roman" panose="02020603050405020304" pitchFamily="18" charset="0"/>
              <a:cs typeface="Times New Roman" panose="02020603050405020304" pitchFamily="18" charset="0"/>
            </a:endParaRPr>
          </a:p>
          <a:p>
            <a:r>
              <a:rPr lang="en-US" b="1" dirty="0" smtClean="0">
                <a:solidFill>
                  <a:srgbClr val="000000"/>
                </a:solidFill>
                <a:latin typeface="Times New Roman" panose="02020603050405020304" pitchFamily="18" charset="0"/>
                <a:cs typeface="Times New Roman" panose="02020603050405020304" pitchFamily="18" charset="0"/>
              </a:rPr>
              <a:t>//</a:t>
            </a:r>
            <a:r>
              <a:rPr lang="en-US" b="1" dirty="0">
                <a:solidFill>
                  <a:srgbClr val="000000"/>
                </a:solidFill>
                <a:latin typeface="Times New Roman" panose="02020603050405020304" pitchFamily="18" charset="0"/>
                <a:cs typeface="Times New Roman" panose="02020603050405020304" pitchFamily="18" charset="0"/>
              </a:rPr>
              <a:t>method definition to find sum</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    {</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int</a:t>
            </a: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i</a:t>
            </a:r>
            <a:r>
              <a:rPr lang="en-US" b="1" dirty="0">
                <a:solidFill>
                  <a:srgbClr val="000000"/>
                </a:solidFill>
                <a:latin typeface="Times New Roman" panose="02020603050405020304" pitchFamily="18" charset="0"/>
                <a:cs typeface="Times New Roman" panose="02020603050405020304" pitchFamily="18" charset="0"/>
              </a:rPr>
              <a:t>, total = 0;</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          for(</a:t>
            </a:r>
            <a:r>
              <a:rPr lang="en-US" b="1" dirty="0" err="1">
                <a:solidFill>
                  <a:srgbClr val="000000"/>
                </a:solidFill>
                <a:latin typeface="Times New Roman" panose="02020603050405020304" pitchFamily="18" charset="0"/>
                <a:cs typeface="Times New Roman" panose="02020603050405020304" pitchFamily="18" charset="0"/>
              </a:rPr>
              <a:t>i</a:t>
            </a:r>
            <a:r>
              <a:rPr lang="en-US" b="1" dirty="0">
                <a:solidFill>
                  <a:srgbClr val="000000"/>
                </a:solidFill>
                <a:latin typeface="Times New Roman" panose="02020603050405020304" pitchFamily="18" charset="0"/>
                <a:cs typeface="Times New Roman" panose="02020603050405020304" pitchFamily="18" charset="0"/>
              </a:rPr>
              <a:t>=0; </a:t>
            </a:r>
            <a:r>
              <a:rPr lang="en-US" b="1" dirty="0" err="1">
                <a:solidFill>
                  <a:srgbClr val="000000"/>
                </a:solidFill>
                <a:latin typeface="Times New Roman" panose="02020603050405020304" pitchFamily="18" charset="0"/>
                <a:cs typeface="Times New Roman" panose="02020603050405020304" pitchFamily="18" charset="0"/>
              </a:rPr>
              <a:t>i</a:t>
            </a:r>
            <a:r>
              <a:rPr lang="en-US" b="1" dirty="0">
                <a:solidFill>
                  <a:srgbClr val="000000"/>
                </a:solidFill>
                <a:latin typeface="Times New Roman" panose="02020603050405020304" pitchFamily="18" charset="0"/>
                <a:cs typeface="Times New Roman" panose="02020603050405020304" pitchFamily="18" charset="0"/>
              </a:rPr>
              <a:t>&lt;10; </a:t>
            </a:r>
            <a:r>
              <a:rPr lang="en-US" b="1" dirty="0" err="1">
                <a:solidFill>
                  <a:srgbClr val="000000"/>
                </a:solidFill>
                <a:latin typeface="Times New Roman" panose="02020603050405020304" pitchFamily="18" charset="0"/>
                <a:cs typeface="Times New Roman" panose="02020603050405020304" pitchFamily="18" charset="0"/>
              </a:rPr>
              <a:t>i</a:t>
            </a:r>
            <a:r>
              <a:rPr lang="en-US" b="1" dirty="0">
                <a:solidFill>
                  <a:srgbClr val="000000"/>
                </a:solidFill>
                <a:latin typeface="Times New Roman" panose="02020603050405020304" pitchFamily="18" charset="0"/>
                <a:cs typeface="Times New Roman" panose="02020603050405020304" pitchFamily="18" charset="0"/>
              </a:rPr>
              <a:t>++)</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          {</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              total = total + value[ </a:t>
            </a:r>
            <a:r>
              <a:rPr lang="en-US" b="1" dirty="0" err="1">
                <a:solidFill>
                  <a:srgbClr val="000000"/>
                </a:solidFill>
                <a:latin typeface="Times New Roman" panose="02020603050405020304" pitchFamily="18" charset="0"/>
                <a:cs typeface="Times New Roman" panose="02020603050405020304" pitchFamily="18" charset="0"/>
              </a:rPr>
              <a:t>i</a:t>
            </a:r>
            <a:r>
              <a:rPr lang="en-US" b="1" dirty="0">
                <a:solidFill>
                  <a:srgbClr val="000000"/>
                </a:solidFill>
                <a:latin typeface="Times New Roman" panose="02020603050405020304" pitchFamily="18" charset="0"/>
                <a:cs typeface="Times New Roman" panose="02020603050405020304" pitchFamily="18" charset="0"/>
              </a:rPr>
              <a:t> ];</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          }</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          return (total);</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     }</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211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48734"/>
            <a:ext cx="9238555" cy="3970318"/>
          </a:xfrm>
          <a:prstGeom prst="rect">
            <a:avLst/>
          </a:prstGeom>
          <a:noFill/>
        </p:spPr>
        <p:txBody>
          <a:bodyPr wrap="none" rtlCol="0">
            <a:spAutoFit/>
          </a:bodyPr>
          <a:lstStyle/>
          <a:p>
            <a:r>
              <a:rPr lang="en-US" sz="2800" b="1" u="sng" dirty="0" smtClean="0">
                <a:latin typeface="Arial Black" pitchFamily="34" charset="0"/>
              </a:rPr>
              <a:t>Array Programs. Implement methods for each</a:t>
            </a:r>
          </a:p>
          <a:p>
            <a:r>
              <a:rPr lang="en-US" sz="2800" b="1" u="sng" dirty="0" smtClean="0">
                <a:latin typeface="Arial Black" pitchFamily="34" charset="0"/>
              </a:rPr>
              <a:t>of the following task and pass array as an </a:t>
            </a:r>
          </a:p>
          <a:p>
            <a:r>
              <a:rPr lang="en-US" sz="2800" b="1" u="sng" dirty="0" smtClean="0">
                <a:latin typeface="Arial Black" pitchFamily="34" charset="0"/>
              </a:rPr>
              <a:t>argument. Invoke methods from main.</a:t>
            </a:r>
          </a:p>
          <a:p>
            <a:endParaRPr lang="en-US" sz="2800" b="1" u="sng" dirty="0" smtClean="0">
              <a:latin typeface="Arial Black" pitchFamily="34" charset="0"/>
            </a:endParaRPr>
          </a:p>
          <a:p>
            <a:pPr marL="514350" indent="-514350">
              <a:buAutoNum type="arabicPeriod"/>
            </a:pPr>
            <a:r>
              <a:rPr lang="en-US" sz="2800" b="1" dirty="0" smtClean="0">
                <a:latin typeface="Arial Black" pitchFamily="34" charset="0"/>
              </a:rPr>
              <a:t>Find the sum of all elements of array</a:t>
            </a:r>
          </a:p>
          <a:p>
            <a:pPr marL="514350" indent="-514350">
              <a:buAutoNum type="arabicPeriod"/>
            </a:pPr>
            <a:r>
              <a:rPr lang="en-US" sz="2800" b="1" dirty="0" smtClean="0">
                <a:latin typeface="Arial Black" pitchFamily="34" charset="0"/>
              </a:rPr>
              <a:t>Find the largest element of array</a:t>
            </a:r>
          </a:p>
          <a:p>
            <a:pPr marL="514350" indent="-514350">
              <a:buAutoNum type="arabicPeriod"/>
            </a:pPr>
            <a:r>
              <a:rPr lang="en-US" sz="2800" b="1" dirty="0" smtClean="0">
                <a:latin typeface="Arial Black" pitchFamily="34" charset="0"/>
              </a:rPr>
              <a:t>Find whether the array element is prime or </a:t>
            </a:r>
          </a:p>
          <a:p>
            <a:r>
              <a:rPr lang="en-US" sz="2800" b="1" dirty="0" smtClean="0">
                <a:latin typeface="Arial Black" pitchFamily="34" charset="0"/>
              </a:rPr>
              <a:t>not</a:t>
            </a:r>
          </a:p>
          <a:p>
            <a:endParaRPr lang="en-US" sz="2800" b="1" u="sng" dirty="0">
              <a:latin typeface="Arial Black" pitchFamily="34" charset="0"/>
            </a:endParaRPr>
          </a:p>
        </p:txBody>
      </p:sp>
    </p:spTree>
    <p:extLst>
      <p:ext uri="{BB962C8B-B14F-4D97-AF65-F5344CB8AC3E}">
        <p14:creationId xmlns:p14="http://schemas.microsoft.com/office/powerpoint/2010/main" val="63353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3855"/>
            <a:ext cx="7628499" cy="523220"/>
          </a:xfrm>
          <a:prstGeom prst="rect">
            <a:avLst/>
          </a:prstGeom>
          <a:noFill/>
        </p:spPr>
        <p:txBody>
          <a:bodyPr wrap="none" rtlCol="0">
            <a:spAutoFit/>
          </a:bodyPr>
          <a:lstStyle/>
          <a:p>
            <a:r>
              <a:rPr lang="en-US" sz="2800" b="1" u="sng" dirty="0" smtClean="0"/>
              <a:t>Array Searching and Sort Algorithms (Bubble Sort)</a:t>
            </a:r>
            <a:endParaRPr lang="en-US" sz="2800" b="1" u="sng" dirty="0"/>
          </a:p>
        </p:txBody>
      </p:sp>
      <p:sp>
        <p:nvSpPr>
          <p:cNvPr id="3" name="TextBox 2"/>
          <p:cNvSpPr txBox="1"/>
          <p:nvPr/>
        </p:nvSpPr>
        <p:spPr>
          <a:xfrm>
            <a:off x="0" y="914400"/>
            <a:ext cx="9046142" cy="3416320"/>
          </a:xfrm>
          <a:prstGeom prst="rect">
            <a:avLst/>
          </a:prstGeom>
          <a:noFill/>
        </p:spPr>
        <p:txBody>
          <a:bodyPr wrap="square" rtlCol="0">
            <a:spAutoFit/>
          </a:bodyPr>
          <a:lstStyle/>
          <a:p>
            <a:r>
              <a:rPr lang="en-US" sz="2400" b="1" u="sng" dirty="0" smtClean="0"/>
              <a:t>Searching Unsorted Array</a:t>
            </a:r>
            <a:endParaRPr lang="en-US" sz="2400" b="1" u="sng" dirty="0"/>
          </a:p>
          <a:p>
            <a:r>
              <a:rPr lang="en-US" sz="2400" b="1" u="sng" dirty="0" smtClean="0"/>
              <a:t>Imagine we had the following array of integers</a:t>
            </a:r>
          </a:p>
          <a:p>
            <a:r>
              <a:rPr lang="en-US" sz="2400" b="1" dirty="0" smtClean="0"/>
              <a:t>2	4 	1	 5 	6 	3</a:t>
            </a:r>
          </a:p>
          <a:p>
            <a:pPr marL="342900" indent="-342900">
              <a:buAutoNum type="arabicPlain" startAt="2"/>
            </a:pPr>
            <a:endParaRPr lang="en-US" sz="2400" b="1" dirty="0"/>
          </a:p>
          <a:p>
            <a:r>
              <a:rPr lang="en-US" sz="2400" b="1" dirty="0" smtClean="0"/>
              <a:t>At the moment this is an unsorted array.</a:t>
            </a:r>
          </a:p>
          <a:p>
            <a:endParaRPr lang="en-US" sz="2400" b="1" dirty="0"/>
          </a:p>
          <a:p>
            <a:r>
              <a:rPr lang="en-US" sz="2400" b="1" dirty="0" smtClean="0"/>
              <a:t>The only way to search such an array is to start at the top and check each item in turn until either the value sought is found or the end of the array is encountered.</a:t>
            </a:r>
            <a:endParaRPr lang="en-US" sz="2400" b="1" dirty="0"/>
          </a:p>
        </p:txBody>
      </p:sp>
      <p:sp>
        <p:nvSpPr>
          <p:cNvPr id="5" name="TextBox 4"/>
          <p:cNvSpPr txBox="1"/>
          <p:nvPr/>
        </p:nvSpPr>
        <p:spPr>
          <a:xfrm>
            <a:off x="8708" y="4338713"/>
            <a:ext cx="9037433" cy="523220"/>
          </a:xfrm>
          <a:prstGeom prst="rect">
            <a:avLst/>
          </a:prstGeom>
          <a:noFill/>
        </p:spPr>
        <p:txBody>
          <a:bodyPr wrap="square" rtlCol="0">
            <a:spAutoFit/>
          </a:bodyPr>
          <a:lstStyle/>
          <a:p>
            <a:r>
              <a:rPr lang="en-US" sz="2800" b="1" u="sng" dirty="0" smtClean="0">
                <a:latin typeface="Times New Roman" panose="02020603050405020304" pitchFamily="18" charset="0"/>
                <a:cs typeface="Times New Roman" panose="02020603050405020304" pitchFamily="18" charset="0"/>
              </a:rPr>
              <a:t>Difference Between Binary Search and Linear Search</a:t>
            </a:r>
            <a:endParaRPr lang="en-US" sz="28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 y="5486400"/>
            <a:ext cx="9046141"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Advantage of Menu Driven Programming Using while-switch-case</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83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7" y="32657"/>
            <a:ext cx="9560759" cy="6740307"/>
          </a:xfrm>
          <a:prstGeom prst="rect">
            <a:avLst/>
          </a:prstGeom>
          <a:noFill/>
        </p:spPr>
        <p:txBody>
          <a:bodyPr wrap="none" rtlCol="0">
            <a:spAutoFit/>
          </a:bodyPr>
          <a:lstStyle/>
          <a:p>
            <a:r>
              <a:rPr lang="en-US" sz="2400" b="1" dirty="0" smtClean="0">
                <a:latin typeface="Arial Black" pitchFamily="34" charset="0"/>
              </a:rPr>
              <a:t>Set Count to 0</a:t>
            </a:r>
          </a:p>
          <a:p>
            <a:r>
              <a:rPr lang="en-US" sz="2400" b="1" dirty="0" smtClean="0">
                <a:latin typeface="Arial Black" pitchFamily="34" charset="0"/>
              </a:rPr>
              <a:t>Set Found to false</a:t>
            </a:r>
          </a:p>
          <a:p>
            <a:r>
              <a:rPr lang="en-US" sz="2400" b="1" dirty="0" smtClean="0">
                <a:latin typeface="Arial Black" pitchFamily="34" charset="0"/>
              </a:rPr>
              <a:t>While Count &lt; N AND FOUND  = false</a:t>
            </a:r>
          </a:p>
          <a:p>
            <a:r>
              <a:rPr lang="en-US" sz="2400" b="1" dirty="0" smtClean="0">
                <a:latin typeface="Arial Black" pitchFamily="34" charset="0"/>
              </a:rPr>
              <a:t>   If </a:t>
            </a:r>
            <a:r>
              <a:rPr lang="en-US" sz="2400" b="1" dirty="0" err="1" smtClean="0">
                <a:latin typeface="Arial Black" pitchFamily="34" charset="0"/>
              </a:rPr>
              <a:t>array_item</a:t>
            </a:r>
            <a:r>
              <a:rPr lang="en-US" sz="2400" b="1" dirty="0" smtClean="0">
                <a:latin typeface="Arial Black" pitchFamily="34" charset="0"/>
              </a:rPr>
              <a:t>[Count] = </a:t>
            </a:r>
            <a:r>
              <a:rPr lang="en-US" sz="2400" b="1" dirty="0" err="1" smtClean="0">
                <a:latin typeface="Arial Black" pitchFamily="34" charset="0"/>
              </a:rPr>
              <a:t>search_value</a:t>
            </a:r>
            <a:r>
              <a:rPr lang="en-US" sz="2400" b="1" dirty="0" smtClean="0">
                <a:latin typeface="Arial Black" pitchFamily="34" charset="0"/>
              </a:rPr>
              <a:t> THEN</a:t>
            </a:r>
          </a:p>
          <a:p>
            <a:r>
              <a:rPr lang="en-US" sz="2400" b="1" dirty="0">
                <a:latin typeface="Arial Black" pitchFamily="34" charset="0"/>
              </a:rPr>
              <a:t>	</a:t>
            </a:r>
            <a:r>
              <a:rPr lang="en-US" sz="2400" b="1" dirty="0" smtClean="0">
                <a:latin typeface="Arial Black" pitchFamily="34" charset="0"/>
              </a:rPr>
              <a:t>Set Found to true</a:t>
            </a:r>
          </a:p>
          <a:p>
            <a:r>
              <a:rPr lang="en-US" sz="2400" b="1" dirty="0">
                <a:latin typeface="Arial Black" pitchFamily="34" charset="0"/>
              </a:rPr>
              <a:t> </a:t>
            </a:r>
            <a:r>
              <a:rPr lang="en-US" sz="2400" b="1" dirty="0" smtClean="0">
                <a:latin typeface="Arial Black" pitchFamily="34" charset="0"/>
              </a:rPr>
              <a:t> Else</a:t>
            </a:r>
          </a:p>
          <a:p>
            <a:r>
              <a:rPr lang="en-US" sz="2400" b="1" dirty="0">
                <a:latin typeface="Arial Black" pitchFamily="34" charset="0"/>
              </a:rPr>
              <a:t>	</a:t>
            </a:r>
            <a:r>
              <a:rPr lang="en-US" sz="2400" b="1" dirty="0" smtClean="0">
                <a:latin typeface="Arial Black" pitchFamily="34" charset="0"/>
              </a:rPr>
              <a:t>Add 1 to Count</a:t>
            </a:r>
          </a:p>
          <a:p>
            <a:r>
              <a:rPr lang="en-US" sz="2400" b="1" dirty="0">
                <a:latin typeface="Arial Black" pitchFamily="34" charset="0"/>
              </a:rPr>
              <a:t> </a:t>
            </a:r>
            <a:r>
              <a:rPr lang="en-US" sz="2400" b="1" dirty="0" smtClean="0">
                <a:latin typeface="Arial Black" pitchFamily="34" charset="0"/>
              </a:rPr>
              <a:t> END</a:t>
            </a:r>
          </a:p>
          <a:p>
            <a:endParaRPr lang="en-US" sz="2400" b="1" dirty="0">
              <a:latin typeface="Arial Black" pitchFamily="34" charset="0"/>
            </a:endParaRPr>
          </a:p>
          <a:p>
            <a:r>
              <a:rPr lang="en-US" sz="2400" b="1" dirty="0" smtClean="0">
                <a:latin typeface="Arial Black" pitchFamily="34" charset="0"/>
              </a:rPr>
              <a:t>  If Found = true THEN</a:t>
            </a:r>
          </a:p>
          <a:p>
            <a:r>
              <a:rPr lang="en-US" sz="2400" b="1" dirty="0">
                <a:latin typeface="Arial Black" pitchFamily="34" charset="0"/>
              </a:rPr>
              <a:t> </a:t>
            </a:r>
            <a:r>
              <a:rPr lang="en-US" sz="2400" b="1" dirty="0" smtClean="0">
                <a:latin typeface="Arial Black" pitchFamily="34" charset="0"/>
              </a:rPr>
              <a:t>     value is at array position ‘Count’</a:t>
            </a:r>
          </a:p>
          <a:p>
            <a:r>
              <a:rPr lang="en-US" sz="2400" b="1" dirty="0">
                <a:latin typeface="Arial Black" pitchFamily="34" charset="0"/>
              </a:rPr>
              <a:t> </a:t>
            </a:r>
            <a:r>
              <a:rPr lang="en-US" sz="2400" b="1" dirty="0" smtClean="0">
                <a:latin typeface="Arial Black" pitchFamily="34" charset="0"/>
              </a:rPr>
              <a:t>  ELSE</a:t>
            </a:r>
          </a:p>
          <a:p>
            <a:r>
              <a:rPr lang="en-US" sz="2400" b="1" dirty="0">
                <a:latin typeface="Arial Black" pitchFamily="34" charset="0"/>
              </a:rPr>
              <a:t> </a:t>
            </a:r>
            <a:r>
              <a:rPr lang="en-US" sz="2400" b="1" dirty="0" smtClean="0">
                <a:latin typeface="Arial Black" pitchFamily="34" charset="0"/>
              </a:rPr>
              <a:t>      value is not in array</a:t>
            </a:r>
          </a:p>
          <a:p>
            <a:r>
              <a:rPr lang="en-US" sz="2400" b="1" dirty="0">
                <a:latin typeface="Arial Black" pitchFamily="34" charset="0"/>
              </a:rPr>
              <a:t> </a:t>
            </a:r>
            <a:r>
              <a:rPr lang="en-US" sz="2400" b="1" dirty="0" smtClean="0">
                <a:latin typeface="Arial Black" pitchFamily="34" charset="0"/>
              </a:rPr>
              <a:t>  END</a:t>
            </a:r>
          </a:p>
          <a:p>
            <a:endParaRPr lang="en-US" sz="2400" b="1" dirty="0">
              <a:latin typeface="Arial Black" pitchFamily="34" charset="0"/>
            </a:endParaRPr>
          </a:p>
          <a:p>
            <a:r>
              <a:rPr lang="en-US" sz="2400" b="1" dirty="0" smtClean="0">
                <a:latin typeface="Arial Black" pitchFamily="34" charset="0"/>
              </a:rPr>
              <a:t>Write a Java program for searching an array using ‘for’. </a:t>
            </a:r>
          </a:p>
          <a:p>
            <a:r>
              <a:rPr lang="en-US" sz="2400" b="1" dirty="0" smtClean="0">
                <a:latin typeface="Arial Black" pitchFamily="34" charset="0"/>
              </a:rPr>
              <a:t>Implement the above algorithm in a method </a:t>
            </a:r>
          </a:p>
          <a:p>
            <a:r>
              <a:rPr lang="en-US" sz="2400" b="1" dirty="0" err="1" smtClean="0">
                <a:latin typeface="Arial Black" pitchFamily="34" charset="0"/>
              </a:rPr>
              <a:t>searchUnSortedArray</a:t>
            </a:r>
            <a:r>
              <a:rPr lang="en-US" sz="2400" b="1" dirty="0" smtClean="0">
                <a:latin typeface="Arial Black" pitchFamily="34" charset="0"/>
              </a:rPr>
              <a:t> ( …). Pass array as an argument</a:t>
            </a:r>
            <a:endParaRPr lang="en-US" sz="2400" b="1" dirty="0">
              <a:latin typeface="Arial Black" pitchFamily="34" charset="0"/>
            </a:endParaRPr>
          </a:p>
        </p:txBody>
      </p:sp>
    </p:spTree>
    <p:extLst>
      <p:ext uri="{BB962C8B-B14F-4D97-AF65-F5344CB8AC3E}">
        <p14:creationId xmlns:p14="http://schemas.microsoft.com/office/powerpoint/2010/main" val="199010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4834"/>
            <a:ext cx="4572000" cy="6247864"/>
          </a:xfrm>
          <a:prstGeom prst="rect">
            <a:avLst/>
          </a:prstGeom>
        </p:spPr>
        <p:txBody>
          <a:bodyPr>
            <a:spAutoFit/>
          </a:bodyPr>
          <a:lstStyle/>
          <a:p>
            <a:r>
              <a:rPr lang="en-US" sz="2000" b="1" dirty="0">
                <a:latin typeface="Arial Black" panose="020B0A04020102020204" pitchFamily="34" charset="0"/>
                <a:cs typeface="Times New Roman" panose="02020603050405020304" pitchFamily="18" charset="0"/>
              </a:rPr>
              <a:t>public class </a:t>
            </a:r>
            <a:r>
              <a:rPr lang="en-US" sz="2000" b="1" dirty="0" err="1">
                <a:latin typeface="Arial Black" panose="020B0A04020102020204" pitchFamily="34" charset="0"/>
                <a:cs typeface="Times New Roman" panose="02020603050405020304" pitchFamily="18" charset="0"/>
              </a:rPr>
              <a:t>LinearSearchFor</a:t>
            </a:r>
            <a:r>
              <a:rPr lang="en-US" sz="2000" b="1" dirty="0">
                <a:latin typeface="Arial Black" panose="020B0A04020102020204" pitchFamily="34" charset="0"/>
                <a:cs typeface="Times New Roman" panose="02020603050405020304" pitchFamily="18" charset="0"/>
              </a:rPr>
              <a:t> {</a:t>
            </a:r>
          </a:p>
          <a:p>
            <a:r>
              <a:rPr lang="en-US" sz="2000" b="1" dirty="0">
                <a:latin typeface="Arial Black" panose="020B0A04020102020204" pitchFamily="34" charset="0"/>
                <a:cs typeface="Times New Roman" panose="02020603050405020304" pitchFamily="18" charset="0"/>
              </a:rPr>
              <a:t>   static </a:t>
            </a:r>
            <a:r>
              <a:rPr lang="en-US" sz="2000" b="1" dirty="0" err="1">
                <a:latin typeface="Arial Black" panose="020B0A04020102020204" pitchFamily="34" charset="0"/>
                <a:cs typeface="Times New Roman" panose="02020603050405020304" pitchFamily="18" charset="0"/>
              </a:rPr>
              <a:t>int</a:t>
            </a:r>
            <a:r>
              <a:rPr lang="en-US" sz="2000" b="1" dirty="0">
                <a:latin typeface="Arial Black" panose="020B0A04020102020204" pitchFamily="34" charset="0"/>
                <a:cs typeface="Times New Roman" panose="02020603050405020304" pitchFamily="18" charset="0"/>
              </a:rPr>
              <a:t> </a:t>
            </a:r>
            <a:r>
              <a:rPr lang="en-US" sz="2000" b="1" dirty="0" err="1">
                <a:latin typeface="Arial Black" panose="020B0A04020102020204" pitchFamily="34" charset="0"/>
                <a:cs typeface="Times New Roman" panose="02020603050405020304" pitchFamily="18" charset="0"/>
              </a:rPr>
              <a:t>iValue</a:t>
            </a:r>
            <a:r>
              <a:rPr lang="en-US" sz="2000" b="1" dirty="0" smtClean="0">
                <a:latin typeface="Arial Black" panose="020B0A04020102020204" pitchFamily="34" charset="0"/>
                <a:cs typeface="Times New Roman" panose="02020603050405020304" pitchFamily="18" charset="0"/>
              </a:rPr>
              <a:t>;    </a:t>
            </a:r>
            <a:endParaRPr lang="en-US" sz="2000" b="1" dirty="0">
              <a:latin typeface="Arial Black" panose="020B0A04020102020204" pitchFamily="34" charset="0"/>
              <a:cs typeface="Times New Roman" panose="02020603050405020304" pitchFamily="18" charset="0"/>
            </a:endParaRPr>
          </a:p>
          <a:p>
            <a:r>
              <a:rPr lang="en-US" sz="2000" b="1" dirty="0">
                <a:latin typeface="Arial Black" panose="020B0A04020102020204" pitchFamily="34" charset="0"/>
                <a:cs typeface="Times New Roman" panose="02020603050405020304" pitchFamily="18" charset="0"/>
              </a:rPr>
              <a:t>    public static void main(String[] </a:t>
            </a:r>
            <a:r>
              <a:rPr lang="en-US" sz="2000" b="1" dirty="0" err="1">
                <a:latin typeface="Arial Black" panose="020B0A04020102020204" pitchFamily="34" charset="0"/>
                <a:cs typeface="Times New Roman" panose="02020603050405020304" pitchFamily="18" charset="0"/>
              </a:rPr>
              <a:t>args</a:t>
            </a:r>
            <a:r>
              <a:rPr lang="en-US" sz="2000" b="1" dirty="0">
                <a:latin typeface="Arial Black" panose="020B0A04020102020204" pitchFamily="34" charset="0"/>
                <a:cs typeface="Times New Roman" panose="02020603050405020304" pitchFamily="18" charset="0"/>
              </a:rPr>
              <a:t>) </a:t>
            </a:r>
            <a:r>
              <a:rPr lang="en-US" sz="2000" b="1" dirty="0" smtClean="0">
                <a:latin typeface="Arial Black" panose="020B0A04020102020204" pitchFamily="34" charset="0"/>
                <a:cs typeface="Times New Roman" panose="02020603050405020304" pitchFamily="18" charset="0"/>
              </a:rPr>
              <a:t>    {</a:t>
            </a:r>
            <a:endParaRPr lang="en-US" sz="2000" b="1" dirty="0">
              <a:latin typeface="Arial Black" panose="020B0A04020102020204" pitchFamily="34" charset="0"/>
              <a:cs typeface="Times New Roman" panose="02020603050405020304" pitchFamily="18" charset="0"/>
            </a:endParaRPr>
          </a:p>
          <a:p>
            <a:r>
              <a:rPr lang="en-US" sz="2000" b="1" dirty="0">
                <a:latin typeface="Arial Black" panose="020B0A04020102020204" pitchFamily="34" charset="0"/>
                <a:cs typeface="Times New Roman" panose="02020603050405020304" pitchFamily="18" charset="0"/>
              </a:rPr>
              <a:t>    </a:t>
            </a:r>
            <a:r>
              <a:rPr lang="en-US" sz="2000" b="1" dirty="0" smtClean="0">
                <a:latin typeface="Arial Black" panose="020B0A04020102020204" pitchFamily="34" charset="0"/>
                <a:cs typeface="Times New Roman" panose="02020603050405020304" pitchFamily="18" charset="0"/>
              </a:rPr>
              <a:t> </a:t>
            </a:r>
            <a:r>
              <a:rPr lang="en-US" sz="2000" b="1" dirty="0">
                <a:latin typeface="Arial Black" panose="020B0A04020102020204" pitchFamily="34" charset="0"/>
                <a:cs typeface="Times New Roman" panose="02020603050405020304" pitchFamily="18" charset="0"/>
              </a:rPr>
              <a:t>// TODO code application logic here</a:t>
            </a:r>
          </a:p>
          <a:p>
            <a:r>
              <a:rPr lang="en-US" sz="2000" b="1" dirty="0">
                <a:latin typeface="Arial Black" panose="020B0A04020102020204" pitchFamily="34" charset="0"/>
                <a:cs typeface="Times New Roman" panose="02020603050405020304" pitchFamily="18" charset="0"/>
              </a:rPr>
              <a:t>       </a:t>
            </a:r>
          </a:p>
          <a:p>
            <a:r>
              <a:rPr lang="en-US" sz="2000" b="1" dirty="0">
                <a:latin typeface="Arial Black" panose="020B0A04020102020204" pitchFamily="34" charset="0"/>
                <a:cs typeface="Times New Roman" panose="02020603050405020304" pitchFamily="18" charset="0"/>
              </a:rPr>
              <a:t>       </a:t>
            </a:r>
            <a:r>
              <a:rPr lang="en-US" sz="2000" b="1" dirty="0" err="1">
                <a:latin typeface="Arial Black" panose="020B0A04020102020204" pitchFamily="34" charset="0"/>
                <a:cs typeface="Times New Roman" panose="02020603050405020304" pitchFamily="18" charset="0"/>
              </a:rPr>
              <a:t>int</a:t>
            </a:r>
            <a:r>
              <a:rPr lang="en-US" sz="2000" b="1" dirty="0">
                <a:latin typeface="Arial Black" panose="020B0A04020102020204" pitchFamily="34" charset="0"/>
                <a:cs typeface="Times New Roman" panose="02020603050405020304" pitchFamily="18" charset="0"/>
              </a:rPr>
              <a:t> </a:t>
            </a:r>
            <a:r>
              <a:rPr lang="en-US" sz="2000" b="1" dirty="0" err="1">
                <a:latin typeface="Arial Black" panose="020B0A04020102020204" pitchFamily="34" charset="0"/>
                <a:cs typeface="Times New Roman" panose="02020603050405020304" pitchFamily="18" charset="0"/>
              </a:rPr>
              <a:t>arr</a:t>
            </a:r>
            <a:r>
              <a:rPr lang="en-US" sz="2000" b="1" dirty="0">
                <a:latin typeface="Arial Black" panose="020B0A04020102020204" pitchFamily="34" charset="0"/>
                <a:cs typeface="Times New Roman" panose="02020603050405020304" pitchFamily="18" charset="0"/>
              </a:rPr>
              <a:t>[ ] = { 15, 7, 9, 23, 34, 4, 60};</a:t>
            </a:r>
          </a:p>
          <a:p>
            <a:r>
              <a:rPr lang="en-US" sz="2000" b="1" dirty="0">
                <a:latin typeface="Arial Black" panose="020B0A04020102020204" pitchFamily="34" charset="0"/>
                <a:cs typeface="Times New Roman" panose="02020603050405020304" pitchFamily="18" charset="0"/>
              </a:rPr>
              <a:t>       </a:t>
            </a:r>
            <a:r>
              <a:rPr lang="en-US" sz="2000" b="1" dirty="0" err="1">
                <a:latin typeface="Arial Black" panose="020B0A04020102020204" pitchFamily="34" charset="0"/>
                <a:cs typeface="Times New Roman" panose="02020603050405020304" pitchFamily="18" charset="0"/>
              </a:rPr>
              <a:t>int</a:t>
            </a:r>
            <a:r>
              <a:rPr lang="en-US" sz="2000" b="1" dirty="0">
                <a:latin typeface="Arial Black" panose="020B0A04020102020204" pitchFamily="34" charset="0"/>
                <a:cs typeface="Times New Roman" panose="02020603050405020304" pitchFamily="18" charset="0"/>
              </a:rPr>
              <a:t> </a:t>
            </a:r>
            <a:r>
              <a:rPr lang="en-US" sz="2000" b="1" dirty="0" err="1">
                <a:latin typeface="Arial Black" panose="020B0A04020102020204" pitchFamily="34" charset="0"/>
                <a:cs typeface="Times New Roman" panose="02020603050405020304" pitchFamily="18" charset="0"/>
              </a:rPr>
              <a:t>iValue</a:t>
            </a:r>
            <a:r>
              <a:rPr lang="en-US" sz="2000" b="1" dirty="0">
                <a:latin typeface="Arial Black" panose="020B0A04020102020204" pitchFamily="34" charset="0"/>
                <a:cs typeface="Times New Roman" panose="02020603050405020304" pitchFamily="18" charset="0"/>
              </a:rPr>
              <a:t>[] ={15, 24};</a:t>
            </a:r>
          </a:p>
          <a:p>
            <a:r>
              <a:rPr lang="en-US" sz="2000" b="1" dirty="0">
                <a:latin typeface="Arial Black" panose="020B0A04020102020204" pitchFamily="34" charset="0"/>
                <a:cs typeface="Times New Roman" panose="02020603050405020304" pitchFamily="18" charset="0"/>
              </a:rPr>
              <a:t>       for(</a:t>
            </a:r>
            <a:r>
              <a:rPr lang="en-US" sz="2000" b="1" dirty="0" err="1">
                <a:latin typeface="Arial Black" panose="020B0A04020102020204" pitchFamily="34" charset="0"/>
                <a:cs typeface="Times New Roman" panose="02020603050405020304" pitchFamily="18" charset="0"/>
              </a:rPr>
              <a:t>int</a:t>
            </a:r>
            <a:r>
              <a:rPr lang="en-US" sz="2000" b="1" dirty="0">
                <a:latin typeface="Arial Black" panose="020B0A04020102020204" pitchFamily="34" charset="0"/>
                <a:cs typeface="Times New Roman" panose="02020603050405020304" pitchFamily="18" charset="0"/>
              </a:rPr>
              <a:t> </a:t>
            </a:r>
            <a:r>
              <a:rPr lang="en-US" sz="2000" b="1" dirty="0" err="1">
                <a:latin typeface="Arial Black" panose="020B0A04020102020204" pitchFamily="34" charset="0"/>
                <a:cs typeface="Times New Roman" panose="02020603050405020304" pitchFamily="18" charset="0"/>
              </a:rPr>
              <a:t>i</a:t>
            </a:r>
            <a:r>
              <a:rPr lang="en-US" sz="2000" b="1" dirty="0">
                <a:latin typeface="Arial Black" panose="020B0A04020102020204" pitchFamily="34" charset="0"/>
                <a:cs typeface="Times New Roman" panose="02020603050405020304" pitchFamily="18" charset="0"/>
              </a:rPr>
              <a:t>=0; </a:t>
            </a:r>
            <a:r>
              <a:rPr lang="en-US" sz="2000" b="1" dirty="0" err="1">
                <a:latin typeface="Arial Black" panose="020B0A04020102020204" pitchFamily="34" charset="0"/>
                <a:cs typeface="Times New Roman" panose="02020603050405020304" pitchFamily="18" charset="0"/>
              </a:rPr>
              <a:t>i</a:t>
            </a:r>
            <a:r>
              <a:rPr lang="en-US" sz="2000" b="1" dirty="0">
                <a:latin typeface="Arial Black" panose="020B0A04020102020204" pitchFamily="34" charset="0"/>
                <a:cs typeface="Times New Roman" panose="02020603050405020304" pitchFamily="18" charset="0"/>
              </a:rPr>
              <a:t>&lt;2; </a:t>
            </a:r>
            <a:r>
              <a:rPr lang="en-US" sz="2000" b="1" dirty="0" err="1">
                <a:latin typeface="Arial Black" panose="020B0A04020102020204" pitchFamily="34" charset="0"/>
                <a:cs typeface="Times New Roman" panose="02020603050405020304" pitchFamily="18" charset="0"/>
              </a:rPr>
              <a:t>i</a:t>
            </a:r>
            <a:r>
              <a:rPr lang="en-US" sz="2000" b="1" dirty="0" smtClean="0">
                <a:latin typeface="Arial Black" panose="020B0A04020102020204" pitchFamily="34" charset="0"/>
                <a:cs typeface="Times New Roman" panose="02020603050405020304" pitchFamily="18" charset="0"/>
              </a:rPr>
              <a:t>++){ if(search(</a:t>
            </a:r>
            <a:r>
              <a:rPr lang="en-US" sz="2000" b="1" dirty="0" err="1" smtClean="0">
                <a:solidFill>
                  <a:srgbClr val="0070C0"/>
                </a:solidFill>
                <a:latin typeface="Arial Black" panose="020B0A04020102020204" pitchFamily="34" charset="0"/>
                <a:cs typeface="Times New Roman" panose="02020603050405020304" pitchFamily="18" charset="0"/>
              </a:rPr>
              <a:t>arr</a:t>
            </a:r>
            <a:r>
              <a:rPr lang="en-US" sz="2000" b="1" dirty="0">
                <a:solidFill>
                  <a:srgbClr val="0070C0"/>
                </a:solidFill>
                <a:latin typeface="Arial Black" panose="020B0A04020102020204" pitchFamily="34" charset="0"/>
                <a:cs typeface="Times New Roman" panose="02020603050405020304" pitchFamily="18" charset="0"/>
              </a:rPr>
              <a:t>, </a:t>
            </a:r>
            <a:r>
              <a:rPr lang="en-US" sz="2000" b="1" dirty="0" err="1">
                <a:solidFill>
                  <a:srgbClr val="0070C0"/>
                </a:solidFill>
                <a:latin typeface="Arial Black" panose="020B0A04020102020204" pitchFamily="34" charset="0"/>
                <a:cs typeface="Times New Roman" panose="02020603050405020304" pitchFamily="18" charset="0"/>
              </a:rPr>
              <a:t>iValue</a:t>
            </a:r>
            <a:r>
              <a:rPr lang="en-US" sz="2000" b="1" dirty="0">
                <a:solidFill>
                  <a:srgbClr val="0070C0"/>
                </a:solidFill>
                <a:latin typeface="Arial Black" panose="020B0A04020102020204" pitchFamily="34" charset="0"/>
                <a:cs typeface="Times New Roman" panose="02020603050405020304" pitchFamily="18" charset="0"/>
              </a:rPr>
              <a:t>[</a:t>
            </a:r>
            <a:r>
              <a:rPr lang="en-US" sz="2000" b="1" dirty="0" err="1">
                <a:solidFill>
                  <a:srgbClr val="0070C0"/>
                </a:solidFill>
                <a:latin typeface="Arial Black" panose="020B0A04020102020204" pitchFamily="34" charset="0"/>
                <a:cs typeface="Times New Roman" panose="02020603050405020304" pitchFamily="18" charset="0"/>
              </a:rPr>
              <a:t>i</a:t>
            </a:r>
            <a:r>
              <a:rPr lang="en-US" sz="2000" b="1" dirty="0" smtClean="0">
                <a:solidFill>
                  <a:srgbClr val="0070C0"/>
                </a:solidFill>
                <a:latin typeface="Arial Black" panose="020B0A04020102020204" pitchFamily="34" charset="0"/>
                <a:cs typeface="Times New Roman" panose="02020603050405020304" pitchFamily="18" charset="0"/>
              </a:rPr>
              <a:t>]</a:t>
            </a:r>
            <a:r>
              <a:rPr lang="en-US" sz="2000" b="1" dirty="0" smtClean="0">
                <a:latin typeface="Arial Black" panose="020B0A04020102020204" pitchFamily="34" charset="0"/>
                <a:cs typeface="Times New Roman" panose="02020603050405020304" pitchFamily="18" charset="0"/>
              </a:rPr>
              <a:t>) ==</a:t>
            </a:r>
            <a:r>
              <a:rPr lang="en-US" sz="2000" b="1" dirty="0">
                <a:latin typeface="Arial Black" panose="020B0A04020102020204" pitchFamily="34" charset="0"/>
                <a:cs typeface="Times New Roman" panose="02020603050405020304" pitchFamily="18" charset="0"/>
              </a:rPr>
              <a:t>false) </a:t>
            </a:r>
          </a:p>
          <a:p>
            <a:r>
              <a:rPr lang="en-US" sz="2000" b="1" dirty="0">
                <a:latin typeface="Arial Black" panose="020B0A04020102020204" pitchFamily="34" charset="0"/>
                <a:cs typeface="Times New Roman" panose="02020603050405020304" pitchFamily="18" charset="0"/>
              </a:rPr>
              <a:t>              </a:t>
            </a:r>
            <a:r>
              <a:rPr lang="en-US" sz="2000" b="1" dirty="0" err="1">
                <a:latin typeface="Arial Black" panose="020B0A04020102020204" pitchFamily="34" charset="0"/>
                <a:cs typeface="Times New Roman" panose="02020603050405020304" pitchFamily="18" charset="0"/>
              </a:rPr>
              <a:t>JOptionPane.showMessageDialog</a:t>
            </a:r>
            <a:r>
              <a:rPr lang="en-US" sz="2000" b="1" dirty="0">
                <a:latin typeface="Arial Black" panose="020B0A04020102020204" pitchFamily="34" charset="0"/>
                <a:cs typeface="Times New Roman" panose="02020603050405020304" pitchFamily="18" charset="0"/>
              </a:rPr>
              <a:t>(null, "element not Found");</a:t>
            </a:r>
          </a:p>
          <a:p>
            <a:r>
              <a:rPr lang="en-US" sz="2000" b="1" dirty="0">
                <a:latin typeface="Arial Black" panose="020B0A04020102020204" pitchFamily="34" charset="0"/>
                <a:cs typeface="Times New Roman" panose="02020603050405020304" pitchFamily="18" charset="0"/>
              </a:rPr>
              <a:t>           </a:t>
            </a:r>
            <a:r>
              <a:rPr lang="en-US" sz="2000" b="1" dirty="0" smtClean="0">
                <a:latin typeface="Arial Black" panose="020B0A04020102020204" pitchFamily="34" charset="0"/>
                <a:cs typeface="Times New Roman" panose="02020603050405020304" pitchFamily="18" charset="0"/>
              </a:rPr>
              <a:t>else           </a:t>
            </a:r>
            <a:r>
              <a:rPr lang="en-US" sz="2000" b="1" dirty="0" err="1">
                <a:latin typeface="Arial Black" panose="020B0A04020102020204" pitchFamily="34" charset="0"/>
                <a:cs typeface="Times New Roman" panose="02020603050405020304" pitchFamily="18" charset="0"/>
              </a:rPr>
              <a:t>JOptionPane.showMessageDialog</a:t>
            </a:r>
            <a:r>
              <a:rPr lang="en-US" sz="2000" b="1" dirty="0">
                <a:latin typeface="Arial Black" panose="020B0A04020102020204" pitchFamily="34" charset="0"/>
                <a:cs typeface="Times New Roman" panose="02020603050405020304" pitchFamily="18" charset="0"/>
              </a:rPr>
              <a:t>(null, "Element Found");</a:t>
            </a:r>
          </a:p>
          <a:p>
            <a:r>
              <a:rPr lang="en-US" sz="2000" b="1" dirty="0">
                <a:latin typeface="Arial Black" panose="020B0A04020102020204" pitchFamily="34" charset="0"/>
                <a:cs typeface="Times New Roman" panose="02020603050405020304" pitchFamily="18" charset="0"/>
              </a:rPr>
              <a:t>       }</a:t>
            </a:r>
          </a:p>
          <a:p>
            <a:r>
              <a:rPr lang="en-US" sz="2000" b="1" dirty="0">
                <a:latin typeface="Arial Black" panose="020B0A04020102020204" pitchFamily="34" charset="0"/>
                <a:cs typeface="Times New Roman" panose="02020603050405020304" pitchFamily="18" charset="0"/>
              </a:rPr>
              <a:t>    </a:t>
            </a:r>
            <a:r>
              <a:rPr lang="en-US" sz="2000" b="1" dirty="0" smtClean="0">
                <a:latin typeface="Arial Black" panose="020B0A04020102020204" pitchFamily="34" charset="0"/>
                <a:cs typeface="Times New Roman" panose="02020603050405020304" pitchFamily="18" charset="0"/>
              </a:rPr>
              <a:t>}</a:t>
            </a:r>
            <a:endParaRPr lang="en-US" sz="2000" b="1" dirty="0">
              <a:latin typeface="Arial Black" panose="020B0A04020102020204" pitchFamily="34" charset="0"/>
              <a:cs typeface="Times New Roman" panose="02020603050405020304" pitchFamily="18" charset="0"/>
            </a:endParaRPr>
          </a:p>
        </p:txBody>
      </p:sp>
      <p:sp>
        <p:nvSpPr>
          <p:cNvPr id="3" name="Rectangle 2"/>
          <p:cNvSpPr/>
          <p:nvPr/>
        </p:nvSpPr>
        <p:spPr>
          <a:xfrm>
            <a:off x="4572000" y="37011"/>
            <a:ext cx="4572000" cy="3693319"/>
          </a:xfrm>
          <a:prstGeom prst="rect">
            <a:avLst/>
          </a:prstGeom>
        </p:spPr>
        <p:txBody>
          <a:bodyPr>
            <a:spAutoFit/>
          </a:bodyPr>
          <a:lstStyle/>
          <a:p>
            <a:r>
              <a:rPr lang="en-US" dirty="0">
                <a:latin typeface="Arial Black" panose="020B0A04020102020204" pitchFamily="34" charset="0"/>
              </a:rPr>
              <a:t> public static </a:t>
            </a:r>
            <a:r>
              <a:rPr lang="en-US" dirty="0" err="1">
                <a:solidFill>
                  <a:srgbClr val="0070C0"/>
                </a:solidFill>
                <a:latin typeface="Arial Black" panose="020B0A04020102020204" pitchFamily="34" charset="0"/>
              </a:rPr>
              <a:t>boolean</a:t>
            </a:r>
            <a:r>
              <a:rPr lang="en-US" dirty="0">
                <a:latin typeface="Arial Black" panose="020B0A04020102020204" pitchFamily="34" charset="0"/>
              </a:rPr>
              <a:t> search</a:t>
            </a:r>
            <a:r>
              <a:rPr lang="en-US" dirty="0" smtClean="0">
                <a:latin typeface="Arial Black" panose="020B0A04020102020204" pitchFamily="34" charset="0"/>
              </a:rPr>
              <a:t>( </a:t>
            </a:r>
            <a:r>
              <a:rPr lang="en-US" dirty="0" err="1" smtClean="0">
                <a:solidFill>
                  <a:srgbClr val="0070C0"/>
                </a:solidFill>
                <a:latin typeface="Arial Black" panose="020B0A04020102020204" pitchFamily="34" charset="0"/>
              </a:rPr>
              <a:t>int</a:t>
            </a:r>
            <a:r>
              <a:rPr lang="en-US" dirty="0">
                <a:solidFill>
                  <a:srgbClr val="0070C0"/>
                </a:solidFill>
                <a:latin typeface="Arial Black" panose="020B0A04020102020204" pitchFamily="34" charset="0"/>
              </a:rPr>
              <a:t>[ ] </a:t>
            </a:r>
            <a:r>
              <a:rPr lang="en-US" dirty="0" err="1">
                <a:solidFill>
                  <a:srgbClr val="0070C0"/>
                </a:solidFill>
                <a:latin typeface="Arial Black" panose="020B0A04020102020204" pitchFamily="34" charset="0"/>
              </a:rPr>
              <a:t>arr</a:t>
            </a:r>
            <a:r>
              <a:rPr lang="en-US" dirty="0">
                <a:solidFill>
                  <a:srgbClr val="0070C0"/>
                </a:solidFill>
                <a:latin typeface="Arial Black" panose="020B0A04020102020204" pitchFamily="34" charset="0"/>
              </a:rPr>
              <a:t>, </a:t>
            </a:r>
            <a:r>
              <a:rPr lang="en-US" dirty="0" err="1">
                <a:solidFill>
                  <a:srgbClr val="0070C0"/>
                </a:solidFill>
                <a:latin typeface="Arial Black" panose="020B0A04020102020204" pitchFamily="34" charset="0"/>
              </a:rPr>
              <a:t>int</a:t>
            </a:r>
            <a:r>
              <a:rPr lang="en-US" dirty="0">
                <a:solidFill>
                  <a:srgbClr val="0070C0"/>
                </a:solidFill>
                <a:latin typeface="Arial Black" panose="020B0A04020102020204" pitchFamily="34" charset="0"/>
              </a:rPr>
              <a:t> </a:t>
            </a:r>
            <a:r>
              <a:rPr lang="en-US" dirty="0" err="1">
                <a:solidFill>
                  <a:srgbClr val="0070C0"/>
                </a:solidFill>
                <a:latin typeface="Arial Black" panose="020B0A04020102020204" pitchFamily="34" charset="0"/>
              </a:rPr>
              <a:t>val</a:t>
            </a:r>
            <a:r>
              <a:rPr lang="en-US" dirty="0">
                <a:latin typeface="Arial Black" panose="020B0A04020102020204" pitchFamily="34" charset="0"/>
              </a:rPr>
              <a:t>){</a:t>
            </a:r>
          </a:p>
          <a:p>
            <a:r>
              <a:rPr lang="en-US" dirty="0">
                <a:latin typeface="Arial Black" panose="020B0A04020102020204" pitchFamily="34" charset="0"/>
              </a:rPr>
              <a:t>       </a:t>
            </a:r>
            <a:r>
              <a:rPr lang="en-US" dirty="0" err="1">
                <a:latin typeface="Arial Black" panose="020B0A04020102020204" pitchFamily="34" charset="0"/>
              </a:rPr>
              <a:t>boolean</a:t>
            </a:r>
            <a:r>
              <a:rPr lang="en-US" dirty="0">
                <a:latin typeface="Arial Black" panose="020B0A04020102020204" pitchFamily="34" charset="0"/>
              </a:rPr>
              <a:t> </a:t>
            </a:r>
            <a:r>
              <a:rPr lang="en-US" dirty="0" err="1">
                <a:latin typeface="Arial Black" panose="020B0A04020102020204" pitchFamily="34" charset="0"/>
              </a:rPr>
              <a:t>bFound</a:t>
            </a:r>
            <a:r>
              <a:rPr lang="en-US" dirty="0">
                <a:latin typeface="Arial Black" panose="020B0A04020102020204" pitchFamily="34" charset="0"/>
              </a:rPr>
              <a:t> = false; </a:t>
            </a:r>
          </a:p>
          <a:p>
            <a:r>
              <a:rPr lang="en-US" dirty="0">
                <a:latin typeface="Arial Black" panose="020B0A04020102020204" pitchFamily="34" charset="0"/>
              </a:rPr>
              <a:t>       for(</a:t>
            </a:r>
            <a:r>
              <a:rPr lang="en-US" dirty="0" err="1">
                <a:latin typeface="Arial Black" panose="020B0A04020102020204" pitchFamily="34" charset="0"/>
              </a:rPr>
              <a:t>int</a:t>
            </a:r>
            <a:r>
              <a:rPr lang="en-US" dirty="0">
                <a:latin typeface="Arial Black" panose="020B0A04020102020204" pitchFamily="34" charset="0"/>
              </a:rPr>
              <a:t> </a:t>
            </a:r>
            <a:r>
              <a:rPr lang="en-US" dirty="0" err="1">
                <a:latin typeface="Arial Black" panose="020B0A04020102020204" pitchFamily="34" charset="0"/>
              </a:rPr>
              <a:t>i</a:t>
            </a:r>
            <a:r>
              <a:rPr lang="en-US" dirty="0">
                <a:latin typeface="Arial Black" panose="020B0A04020102020204" pitchFamily="34" charset="0"/>
              </a:rPr>
              <a:t>=0; </a:t>
            </a:r>
            <a:r>
              <a:rPr lang="en-US" dirty="0" err="1">
                <a:latin typeface="Arial Black" panose="020B0A04020102020204" pitchFamily="34" charset="0"/>
              </a:rPr>
              <a:t>i</a:t>
            </a:r>
            <a:r>
              <a:rPr lang="en-US" dirty="0">
                <a:latin typeface="Arial Black" panose="020B0A04020102020204" pitchFamily="34" charset="0"/>
              </a:rPr>
              <a:t>&lt;</a:t>
            </a:r>
            <a:r>
              <a:rPr lang="en-US" dirty="0" err="1">
                <a:latin typeface="Arial Black" panose="020B0A04020102020204" pitchFamily="34" charset="0"/>
              </a:rPr>
              <a:t>arr.length</a:t>
            </a:r>
            <a:r>
              <a:rPr lang="en-US" dirty="0">
                <a:latin typeface="Arial Black" panose="020B0A04020102020204" pitchFamily="34" charset="0"/>
              </a:rPr>
              <a:t>; </a:t>
            </a:r>
            <a:r>
              <a:rPr lang="en-US" dirty="0" err="1">
                <a:latin typeface="Arial Black" panose="020B0A04020102020204" pitchFamily="34" charset="0"/>
              </a:rPr>
              <a:t>i</a:t>
            </a:r>
            <a:r>
              <a:rPr lang="en-US" dirty="0">
                <a:latin typeface="Arial Black" panose="020B0A04020102020204" pitchFamily="34" charset="0"/>
              </a:rPr>
              <a:t>++){</a:t>
            </a:r>
          </a:p>
          <a:p>
            <a:r>
              <a:rPr lang="en-US" dirty="0">
                <a:latin typeface="Arial Black" panose="020B0A04020102020204" pitchFamily="34" charset="0"/>
              </a:rPr>
              <a:t>            if(</a:t>
            </a:r>
            <a:r>
              <a:rPr lang="en-US" dirty="0" err="1">
                <a:latin typeface="Arial Black" panose="020B0A04020102020204" pitchFamily="34" charset="0"/>
              </a:rPr>
              <a:t>arr</a:t>
            </a:r>
            <a:r>
              <a:rPr lang="en-US" dirty="0">
                <a:latin typeface="Arial Black" panose="020B0A04020102020204" pitchFamily="34" charset="0"/>
              </a:rPr>
              <a:t>[</a:t>
            </a:r>
            <a:r>
              <a:rPr lang="en-US" dirty="0" err="1">
                <a:latin typeface="Arial Black" panose="020B0A04020102020204" pitchFamily="34" charset="0"/>
              </a:rPr>
              <a:t>i</a:t>
            </a:r>
            <a:r>
              <a:rPr lang="en-US" dirty="0">
                <a:latin typeface="Arial Black" panose="020B0A04020102020204" pitchFamily="34" charset="0"/>
              </a:rPr>
              <a:t>] == </a:t>
            </a:r>
            <a:r>
              <a:rPr lang="en-US" dirty="0" err="1">
                <a:latin typeface="Arial Black" panose="020B0A04020102020204" pitchFamily="34" charset="0"/>
              </a:rPr>
              <a:t>val</a:t>
            </a:r>
            <a:r>
              <a:rPr lang="en-US" dirty="0">
                <a:latin typeface="Arial Black" panose="020B0A04020102020204" pitchFamily="34" charset="0"/>
              </a:rPr>
              <a:t>){</a:t>
            </a:r>
          </a:p>
          <a:p>
            <a:r>
              <a:rPr lang="en-US" dirty="0">
                <a:latin typeface="Arial Black" panose="020B0A04020102020204" pitchFamily="34" charset="0"/>
              </a:rPr>
              <a:t>                </a:t>
            </a:r>
            <a:r>
              <a:rPr lang="en-US" dirty="0" err="1">
                <a:latin typeface="Arial Black" panose="020B0A04020102020204" pitchFamily="34" charset="0"/>
              </a:rPr>
              <a:t>bFound</a:t>
            </a:r>
            <a:r>
              <a:rPr lang="en-US" dirty="0">
                <a:latin typeface="Arial Black" panose="020B0A04020102020204" pitchFamily="34" charset="0"/>
              </a:rPr>
              <a:t> = true;</a:t>
            </a:r>
          </a:p>
          <a:p>
            <a:r>
              <a:rPr lang="en-US" dirty="0">
                <a:latin typeface="Arial Black" panose="020B0A04020102020204" pitchFamily="34" charset="0"/>
              </a:rPr>
              <a:t>                </a:t>
            </a:r>
            <a:r>
              <a:rPr lang="en-US" dirty="0">
                <a:solidFill>
                  <a:srgbClr val="0070C0"/>
                </a:solidFill>
                <a:latin typeface="Arial Black" panose="020B0A04020102020204" pitchFamily="34" charset="0"/>
              </a:rPr>
              <a:t>break;</a:t>
            </a:r>
          </a:p>
          <a:p>
            <a:r>
              <a:rPr lang="en-US" dirty="0">
                <a:latin typeface="Arial Black" panose="020B0A04020102020204" pitchFamily="34" charset="0"/>
              </a:rPr>
              <a:t>            }</a:t>
            </a:r>
          </a:p>
          <a:p>
            <a:r>
              <a:rPr lang="en-US" dirty="0">
                <a:latin typeface="Arial Black" panose="020B0A04020102020204" pitchFamily="34" charset="0"/>
              </a:rPr>
              <a:t>       }</a:t>
            </a:r>
          </a:p>
          <a:p>
            <a:r>
              <a:rPr lang="en-US" dirty="0">
                <a:latin typeface="Arial Black" panose="020B0A04020102020204" pitchFamily="34" charset="0"/>
              </a:rPr>
              <a:t>       </a:t>
            </a:r>
            <a:r>
              <a:rPr lang="en-US" dirty="0">
                <a:solidFill>
                  <a:srgbClr val="0070C0"/>
                </a:solidFill>
                <a:latin typeface="Arial Black" panose="020B0A04020102020204" pitchFamily="34" charset="0"/>
              </a:rPr>
              <a:t>return </a:t>
            </a:r>
            <a:r>
              <a:rPr lang="en-US" dirty="0" err="1">
                <a:solidFill>
                  <a:srgbClr val="0070C0"/>
                </a:solidFill>
                <a:latin typeface="Arial Black" panose="020B0A04020102020204" pitchFamily="34" charset="0"/>
              </a:rPr>
              <a:t>bFound</a:t>
            </a:r>
            <a:r>
              <a:rPr lang="en-US" dirty="0">
                <a:solidFill>
                  <a:srgbClr val="0070C0"/>
                </a:solidFill>
                <a:latin typeface="Arial Black" panose="020B0A04020102020204" pitchFamily="34" charset="0"/>
              </a:rPr>
              <a:t>;</a:t>
            </a:r>
          </a:p>
          <a:p>
            <a:r>
              <a:rPr lang="en-US" dirty="0">
                <a:latin typeface="Arial Black" panose="020B0A04020102020204" pitchFamily="34" charset="0"/>
              </a:rPr>
              <a:t>                </a:t>
            </a:r>
          </a:p>
          <a:p>
            <a:r>
              <a:rPr lang="en-US" dirty="0">
                <a:latin typeface="Arial Black" panose="020B0A04020102020204" pitchFamily="34" charset="0"/>
              </a:rPr>
              <a:t>    }</a:t>
            </a:r>
          </a:p>
          <a:p>
            <a:r>
              <a:rPr lang="en-US" dirty="0">
                <a:latin typeface="Arial Black" panose="020B0A04020102020204" pitchFamily="34" charset="0"/>
              </a:rPr>
              <a:t>}</a:t>
            </a:r>
          </a:p>
        </p:txBody>
      </p:sp>
      <p:cxnSp>
        <p:nvCxnSpPr>
          <p:cNvPr id="5" name="Straight Connector 4"/>
          <p:cNvCxnSpPr/>
          <p:nvPr/>
        </p:nvCxnSpPr>
        <p:spPr>
          <a:xfrm>
            <a:off x="4495800" y="37011"/>
            <a:ext cx="76200" cy="6820989"/>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7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
            <a:ext cx="8763000" cy="5016758"/>
          </a:xfrm>
          <a:prstGeom prst="rect">
            <a:avLst/>
          </a:prstGeom>
        </p:spPr>
        <p:txBody>
          <a:bodyPr wrap="square">
            <a:spAutoFit/>
          </a:bodyPr>
          <a:lstStyle/>
          <a:p>
            <a:r>
              <a:rPr lang="en-US" dirty="0" smtClean="0"/>
              <a:t>			</a:t>
            </a:r>
            <a:r>
              <a:rPr lang="en-US" sz="2000" b="1" u="sng" dirty="0" smtClean="0">
                <a:latin typeface="Times New Roman" panose="02020603050405020304" pitchFamily="18" charset="0"/>
                <a:cs typeface="Times New Roman" panose="02020603050405020304" pitchFamily="18" charset="0"/>
              </a:rPr>
              <a:t>Fibonacci Series  Program</a:t>
            </a:r>
          </a:p>
          <a:p>
            <a:endParaRPr lang="en-US" dirty="0"/>
          </a:p>
          <a:p>
            <a:endParaRPr lang="en-US" dirty="0" smtClean="0"/>
          </a:p>
          <a:p>
            <a:r>
              <a:rPr lang="en-US" sz="2400" b="1" dirty="0" smtClean="0">
                <a:latin typeface="Times New Roman" panose="02020603050405020304" pitchFamily="18" charset="0"/>
                <a:cs typeface="Times New Roman" panose="02020603050405020304" pitchFamily="18" charset="0"/>
              </a:rPr>
              <a:t>public </a:t>
            </a:r>
            <a:r>
              <a:rPr lang="en-US" sz="2400" b="1" dirty="0">
                <a:latin typeface="Times New Roman" panose="02020603050405020304" pitchFamily="18" charset="0"/>
                <a:cs typeface="Times New Roman" panose="02020603050405020304" pitchFamily="18" charset="0"/>
              </a:rPr>
              <a:t>static void main(String[] </a:t>
            </a:r>
            <a:r>
              <a:rPr lang="en-US" sz="2400" b="1" dirty="0" err="1">
                <a:latin typeface="Times New Roman" panose="02020603050405020304" pitchFamily="18" charset="0"/>
                <a:cs typeface="Times New Roman" panose="02020603050405020304" pitchFamily="18" charset="0"/>
              </a:rPr>
              <a:t>args</a:t>
            </a:r>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 TODO code application logic here</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int</a:t>
            </a:r>
            <a:r>
              <a:rPr lang="en-US" sz="2400" b="1" dirty="0">
                <a:latin typeface="Times New Roman" panose="02020603050405020304" pitchFamily="18" charset="0"/>
                <a:cs typeface="Times New Roman" panose="02020603050405020304" pitchFamily="18" charset="0"/>
              </a:rPr>
              <a:t> next = 1;</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int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prev</a:t>
            </a:r>
            <a:r>
              <a:rPr lang="en-US" sz="2400" b="1" dirty="0">
                <a:latin typeface="Times New Roman" panose="02020603050405020304" pitchFamily="18" charset="0"/>
                <a:cs typeface="Times New Roman" panose="02020603050405020304" pitchFamily="18" charset="0"/>
              </a:rPr>
              <a:t> =1;</a:t>
            </a:r>
          </a:p>
          <a:p>
            <a:r>
              <a:rPr lang="en-US" sz="2400" b="1" dirty="0">
                <a:latin typeface="Times New Roman" panose="02020603050405020304" pitchFamily="18" charset="0"/>
                <a:cs typeface="Times New Roman" panose="02020603050405020304" pitchFamily="18" charset="0"/>
              </a:rPr>
              <a:t>        for (</a:t>
            </a:r>
            <a:r>
              <a:rPr lang="en-US" sz="2400" b="1" dirty="0" err="1">
                <a:latin typeface="Times New Roman" panose="02020603050405020304" pitchFamily="18" charset="0"/>
                <a:cs typeface="Times New Roman" panose="02020603050405020304" pitchFamily="18" charset="0"/>
              </a:rPr>
              <a:t>int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=0;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&lt;10;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next = next + </a:t>
            </a:r>
            <a:r>
              <a:rPr lang="en-US" sz="2400" b="1" dirty="0" err="1">
                <a:latin typeface="Times New Roman" panose="02020603050405020304" pitchFamily="18" charset="0"/>
                <a:cs typeface="Times New Roman" panose="02020603050405020304" pitchFamily="18" charset="0"/>
              </a:rPr>
              <a:t>prev</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prev</a:t>
            </a:r>
            <a:r>
              <a:rPr lang="en-US" sz="2400" b="1" dirty="0">
                <a:latin typeface="Times New Roman" panose="02020603050405020304" pitchFamily="18" charset="0"/>
                <a:cs typeface="Times New Roman" panose="02020603050405020304" pitchFamily="18" charset="0"/>
              </a:rPr>
              <a:t> = next-</a:t>
            </a:r>
            <a:r>
              <a:rPr lang="en-US" sz="2400" b="1" dirty="0" err="1">
                <a:latin typeface="Times New Roman" panose="02020603050405020304" pitchFamily="18" charset="0"/>
                <a:cs typeface="Times New Roman" panose="02020603050405020304" pitchFamily="18" charset="0"/>
              </a:rPr>
              <a:t>prev</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System.out.println</a:t>
            </a:r>
            <a:r>
              <a:rPr lang="en-US" sz="2400" b="1" dirty="0">
                <a:latin typeface="Times New Roman" panose="02020603050405020304" pitchFamily="18" charset="0"/>
                <a:cs typeface="Times New Roman" panose="02020603050405020304" pitchFamily="18" charset="0"/>
              </a:rPr>
              <a:t>(" " + next);</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01970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11668"/>
            <a:ext cx="2168286" cy="461665"/>
          </a:xfrm>
          <a:prstGeom prst="rect">
            <a:avLst/>
          </a:prstGeom>
          <a:noFill/>
        </p:spPr>
        <p:txBody>
          <a:bodyPr wrap="none" rtlCol="0">
            <a:spAutoFit/>
          </a:bodyPr>
          <a:lstStyle/>
          <a:p>
            <a:r>
              <a:rPr lang="en-US" sz="2400" b="1" u="sng" dirty="0" smtClean="0">
                <a:latin typeface="Arial Black" pitchFamily="34" charset="0"/>
              </a:rPr>
              <a:t>Bubble Sort</a:t>
            </a:r>
            <a:endParaRPr lang="en-US" sz="2400" b="1" u="sng" dirty="0">
              <a:latin typeface="Arial Black" pitchFamily="34" charset="0"/>
            </a:endParaRPr>
          </a:p>
        </p:txBody>
      </p:sp>
      <p:sp>
        <p:nvSpPr>
          <p:cNvPr id="3" name="TextBox 2"/>
          <p:cNvSpPr txBox="1"/>
          <p:nvPr/>
        </p:nvSpPr>
        <p:spPr>
          <a:xfrm>
            <a:off x="-27709" y="685800"/>
            <a:ext cx="9257471" cy="6001643"/>
          </a:xfrm>
          <a:prstGeom prst="rect">
            <a:avLst/>
          </a:prstGeom>
          <a:noFill/>
        </p:spPr>
        <p:txBody>
          <a:bodyPr wrap="none" rtlCol="0">
            <a:spAutoFit/>
          </a:bodyPr>
          <a:lstStyle/>
          <a:p>
            <a:r>
              <a:rPr lang="en-US" sz="2400" dirty="0" smtClean="0">
                <a:latin typeface="Arial Black" pitchFamily="34" charset="0"/>
              </a:rPr>
              <a:t>A common sort algorithm is Bubble Sort</a:t>
            </a:r>
          </a:p>
          <a:p>
            <a:r>
              <a:rPr lang="en-US" sz="2400" dirty="0" smtClean="0">
                <a:solidFill>
                  <a:srgbClr val="FF0000"/>
                </a:solidFill>
                <a:latin typeface="Arial Black" pitchFamily="34" charset="0"/>
              </a:rPr>
              <a:t>Disadvantage?</a:t>
            </a:r>
            <a:endParaRPr lang="en-US" sz="2400" dirty="0" smtClean="0">
              <a:solidFill>
                <a:srgbClr val="FF0000"/>
              </a:solidFill>
              <a:latin typeface="Arial Black" pitchFamily="34" charset="0"/>
            </a:endParaRPr>
          </a:p>
          <a:p>
            <a:endParaRPr lang="en-US" sz="2400" dirty="0" smtClean="0">
              <a:latin typeface="Arial Black" pitchFamily="34" charset="0"/>
            </a:endParaRPr>
          </a:p>
          <a:p>
            <a:r>
              <a:rPr lang="en-US" sz="2400" dirty="0" smtClean="0">
                <a:latin typeface="Arial Black" pitchFamily="34" charset="0"/>
              </a:rPr>
              <a:t>In </a:t>
            </a:r>
            <a:r>
              <a:rPr lang="en-US" sz="2400" dirty="0" smtClean="0">
                <a:latin typeface="Arial Black" pitchFamily="34" charset="0"/>
              </a:rPr>
              <a:t>a bubble sort, we compare each pair of adjacent </a:t>
            </a:r>
          </a:p>
          <a:p>
            <a:r>
              <a:rPr lang="en-US" sz="2400" dirty="0" smtClean="0">
                <a:latin typeface="Arial Black" pitchFamily="34" charset="0"/>
              </a:rPr>
              <a:t>values in the array and if they are not in the correct</a:t>
            </a:r>
          </a:p>
          <a:p>
            <a:r>
              <a:rPr lang="en-US" sz="2400" dirty="0" smtClean="0">
                <a:latin typeface="Arial Black" pitchFamily="34" charset="0"/>
              </a:rPr>
              <a:t>order, we swap them around.</a:t>
            </a:r>
          </a:p>
          <a:p>
            <a:endParaRPr lang="en-US" sz="2400" dirty="0" smtClean="0">
              <a:latin typeface="Arial Black" pitchFamily="34" charset="0"/>
            </a:endParaRPr>
          </a:p>
          <a:p>
            <a:r>
              <a:rPr lang="en-US" sz="2400" dirty="0" smtClean="0">
                <a:latin typeface="Arial Black" pitchFamily="34" charset="0"/>
              </a:rPr>
              <a:t>A simple example – sort the values 5, 2, 7, 4 into</a:t>
            </a:r>
          </a:p>
          <a:p>
            <a:r>
              <a:rPr lang="en-US" sz="2400" dirty="0" smtClean="0">
                <a:latin typeface="Arial Black" pitchFamily="34" charset="0"/>
              </a:rPr>
              <a:t>ascending order</a:t>
            </a:r>
          </a:p>
          <a:p>
            <a:endParaRPr lang="en-US" sz="2400" dirty="0">
              <a:latin typeface="Arial Black" pitchFamily="34" charset="0"/>
            </a:endParaRPr>
          </a:p>
          <a:p>
            <a:r>
              <a:rPr lang="en-US" sz="2400" dirty="0" smtClean="0">
                <a:latin typeface="Arial Black" pitchFamily="34" charset="0"/>
              </a:rPr>
              <a:t>Compare first two values, 5 &amp; 2</a:t>
            </a:r>
          </a:p>
          <a:p>
            <a:r>
              <a:rPr lang="en-US" sz="2400" dirty="0" smtClean="0">
                <a:latin typeface="Arial Black" pitchFamily="34" charset="0"/>
              </a:rPr>
              <a:t>They are in wrong order so swap them, giving the list:</a:t>
            </a:r>
          </a:p>
          <a:p>
            <a:r>
              <a:rPr lang="en-US" sz="2400" dirty="0" smtClean="0">
                <a:latin typeface="Arial Black" pitchFamily="34" charset="0"/>
              </a:rPr>
              <a:t>2, 5, 7, 4</a:t>
            </a:r>
          </a:p>
          <a:p>
            <a:endParaRPr lang="en-US" sz="2400" dirty="0">
              <a:latin typeface="Arial Black" pitchFamily="34" charset="0"/>
            </a:endParaRPr>
          </a:p>
          <a:p>
            <a:r>
              <a:rPr lang="en-US" sz="2400" dirty="0" smtClean="0">
                <a:latin typeface="Arial Black" pitchFamily="34" charset="0"/>
              </a:rPr>
              <a:t>Compare second and third values, 5 and 7</a:t>
            </a:r>
          </a:p>
          <a:p>
            <a:r>
              <a:rPr lang="en-US" sz="2400" dirty="0" smtClean="0">
                <a:latin typeface="Arial Black" pitchFamily="34" charset="0"/>
              </a:rPr>
              <a:t>They are in right order so leave them alone</a:t>
            </a:r>
            <a:endParaRPr lang="en-US" sz="2400" dirty="0">
              <a:latin typeface="Arial Black" pitchFamily="34" charset="0"/>
            </a:endParaRPr>
          </a:p>
        </p:txBody>
      </p:sp>
    </p:spTree>
    <p:extLst>
      <p:ext uri="{BB962C8B-B14F-4D97-AF65-F5344CB8AC3E}">
        <p14:creationId xmlns:p14="http://schemas.microsoft.com/office/powerpoint/2010/main" val="3152620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306330" cy="7848302"/>
          </a:xfrm>
          <a:prstGeom prst="rect">
            <a:avLst/>
          </a:prstGeom>
          <a:noFill/>
        </p:spPr>
        <p:txBody>
          <a:bodyPr wrap="none" rtlCol="0">
            <a:spAutoFit/>
          </a:bodyPr>
          <a:lstStyle/>
          <a:p>
            <a:r>
              <a:rPr lang="en-US" sz="2400" b="1" dirty="0" smtClean="0">
                <a:latin typeface="Arial Black" pitchFamily="34" charset="0"/>
              </a:rPr>
              <a:t>Compare third and fourth values, 7 and 4</a:t>
            </a:r>
          </a:p>
          <a:p>
            <a:r>
              <a:rPr lang="en-US" sz="2400" b="1" dirty="0" smtClean="0">
                <a:latin typeface="Arial Black" pitchFamily="34" charset="0"/>
              </a:rPr>
              <a:t>They are in the wrong order so swap them, giving the </a:t>
            </a:r>
          </a:p>
          <a:p>
            <a:r>
              <a:rPr lang="en-US" sz="2400" b="1" dirty="0" smtClean="0">
                <a:latin typeface="Arial Black" pitchFamily="34" charset="0"/>
              </a:rPr>
              <a:t>array:</a:t>
            </a:r>
          </a:p>
          <a:p>
            <a:r>
              <a:rPr lang="en-US" sz="2400" b="1" dirty="0" smtClean="0">
                <a:latin typeface="Arial Black" pitchFamily="34" charset="0"/>
              </a:rPr>
              <a:t>2, 5, 4, 7</a:t>
            </a:r>
          </a:p>
          <a:p>
            <a:endParaRPr lang="en-US" sz="2400" b="1" dirty="0">
              <a:latin typeface="Arial Black" pitchFamily="34" charset="0"/>
            </a:endParaRPr>
          </a:p>
          <a:p>
            <a:r>
              <a:rPr lang="en-US" sz="2400" b="1" dirty="0" smtClean="0">
                <a:latin typeface="Arial Black" pitchFamily="34" charset="0"/>
              </a:rPr>
              <a:t>The largest number in the list has now bubbled to the </a:t>
            </a:r>
          </a:p>
          <a:p>
            <a:r>
              <a:rPr lang="en-US" sz="2400" b="1" dirty="0" smtClean="0">
                <a:latin typeface="Arial Black" pitchFamily="34" charset="0"/>
              </a:rPr>
              <a:t>top (end position) and is in the right place</a:t>
            </a:r>
          </a:p>
          <a:p>
            <a:r>
              <a:rPr lang="en-US" sz="2400" b="1" dirty="0" err="1" smtClean="0">
                <a:latin typeface="Arial Black" pitchFamily="34" charset="0"/>
              </a:rPr>
              <a:t>i.e</a:t>
            </a:r>
            <a:r>
              <a:rPr lang="en-US" sz="2400" b="1" dirty="0" smtClean="0">
                <a:latin typeface="Arial Black" pitchFamily="34" charset="0"/>
              </a:rPr>
              <a:t> After “</a:t>
            </a:r>
            <a:r>
              <a:rPr lang="en-US" sz="2400" b="1" dirty="0" smtClean="0">
                <a:solidFill>
                  <a:srgbClr val="0070C0"/>
                </a:solidFill>
                <a:latin typeface="Arial Black" pitchFamily="34" charset="0"/>
              </a:rPr>
              <a:t>One Pass” through the data, we have one </a:t>
            </a:r>
          </a:p>
          <a:p>
            <a:r>
              <a:rPr lang="en-US" sz="2400" b="1" dirty="0" smtClean="0">
                <a:solidFill>
                  <a:srgbClr val="0070C0"/>
                </a:solidFill>
                <a:latin typeface="Arial Black" pitchFamily="34" charset="0"/>
              </a:rPr>
              <a:t>item in the right position in the </a:t>
            </a:r>
            <a:r>
              <a:rPr lang="en-US" sz="2400" b="1" dirty="0" smtClean="0">
                <a:solidFill>
                  <a:srgbClr val="0070C0"/>
                </a:solidFill>
                <a:latin typeface="Arial Black" pitchFamily="34" charset="0"/>
              </a:rPr>
              <a:t>array</a:t>
            </a:r>
            <a:r>
              <a:rPr lang="en-US" sz="2400" b="1" dirty="0" smtClean="0">
                <a:latin typeface="Arial Black" pitchFamily="34" charset="0"/>
              </a:rPr>
              <a:t>”.</a:t>
            </a:r>
            <a:endParaRPr lang="en-US" sz="2400" b="1" dirty="0" smtClean="0">
              <a:latin typeface="Arial Black" pitchFamily="34" charset="0"/>
            </a:endParaRPr>
          </a:p>
          <a:p>
            <a:endParaRPr lang="en-US" sz="2400" b="1" dirty="0">
              <a:latin typeface="Arial Black" pitchFamily="34" charset="0"/>
            </a:endParaRPr>
          </a:p>
          <a:p>
            <a:r>
              <a:rPr lang="en-US" sz="2400" b="1" dirty="0" smtClean="0">
                <a:latin typeface="Arial Black" pitchFamily="34" charset="0"/>
              </a:rPr>
              <a:t>We must now repeat this entire process to get the </a:t>
            </a:r>
          </a:p>
          <a:p>
            <a:r>
              <a:rPr lang="en-US" sz="2400" b="1" dirty="0" smtClean="0">
                <a:latin typeface="Arial Black" pitchFamily="34" charset="0"/>
              </a:rPr>
              <a:t>“next” element into the correct position</a:t>
            </a:r>
          </a:p>
          <a:p>
            <a:pPr marL="342900" indent="-342900">
              <a:buFontTx/>
              <a:buChar char="-"/>
            </a:pPr>
            <a:r>
              <a:rPr lang="en-US" sz="2400" b="1" dirty="0" smtClean="0">
                <a:latin typeface="Arial Black" pitchFamily="34" charset="0"/>
              </a:rPr>
              <a:t>i.e. the second largest number to second last </a:t>
            </a:r>
          </a:p>
          <a:p>
            <a:r>
              <a:rPr lang="en-US" sz="2400" b="1" dirty="0" smtClean="0">
                <a:latin typeface="Arial Black" pitchFamily="34" charset="0"/>
              </a:rPr>
              <a:t>position in the array</a:t>
            </a:r>
          </a:p>
          <a:p>
            <a:endParaRPr lang="en-US" sz="2400" b="1" dirty="0">
              <a:latin typeface="Arial Black" pitchFamily="34" charset="0"/>
            </a:endParaRPr>
          </a:p>
          <a:p>
            <a:r>
              <a:rPr lang="en-US" sz="2400" b="1" dirty="0" smtClean="0">
                <a:latin typeface="Arial Black" pitchFamily="34" charset="0"/>
              </a:rPr>
              <a:t>We compare: 2 &amp; 5 – leave them</a:t>
            </a:r>
          </a:p>
          <a:p>
            <a:r>
              <a:rPr lang="en-US" sz="2400" b="1" dirty="0">
                <a:latin typeface="Arial Black" pitchFamily="34" charset="0"/>
              </a:rPr>
              <a:t>	</a:t>
            </a:r>
            <a:r>
              <a:rPr lang="en-US" sz="2400" b="1" dirty="0" smtClean="0">
                <a:latin typeface="Arial Black" pitchFamily="34" charset="0"/>
              </a:rPr>
              <a:t>	    5 &amp; 4 – swap them</a:t>
            </a:r>
          </a:p>
          <a:p>
            <a:r>
              <a:rPr lang="en-US" sz="2400" b="1" dirty="0">
                <a:latin typeface="Arial Black" pitchFamily="34" charset="0"/>
              </a:rPr>
              <a:t> </a:t>
            </a:r>
            <a:r>
              <a:rPr lang="en-US" sz="2400" b="1" dirty="0" smtClean="0">
                <a:latin typeface="Arial Black" pitchFamily="34" charset="0"/>
              </a:rPr>
              <a:t>                     5 &amp; 7 - leave them</a:t>
            </a:r>
          </a:p>
          <a:p>
            <a:r>
              <a:rPr lang="en-US" sz="2400" b="1" dirty="0" smtClean="0">
                <a:latin typeface="Arial Black" pitchFamily="34" charset="0"/>
              </a:rPr>
              <a:t> </a:t>
            </a:r>
          </a:p>
          <a:p>
            <a:endParaRPr lang="en-US" sz="2400" b="1" dirty="0">
              <a:latin typeface="Arial Black" pitchFamily="34" charset="0"/>
            </a:endParaRPr>
          </a:p>
          <a:p>
            <a:endParaRPr lang="en-US" sz="2400" b="1" dirty="0">
              <a:latin typeface="Arial Black" pitchFamily="34" charset="0"/>
            </a:endParaRPr>
          </a:p>
        </p:txBody>
      </p:sp>
    </p:spTree>
    <p:extLst>
      <p:ext uri="{BB962C8B-B14F-4D97-AF65-F5344CB8AC3E}">
        <p14:creationId xmlns:p14="http://schemas.microsoft.com/office/powerpoint/2010/main" val="1698612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9121984" cy="6740307"/>
          </a:xfrm>
          <a:prstGeom prst="rect">
            <a:avLst/>
          </a:prstGeom>
          <a:noFill/>
        </p:spPr>
        <p:txBody>
          <a:bodyPr wrap="none" rtlCol="0">
            <a:spAutoFit/>
          </a:bodyPr>
          <a:lstStyle/>
          <a:p>
            <a:r>
              <a:rPr lang="en-US" sz="2400" dirty="0" smtClean="0">
                <a:latin typeface="Arial Black" pitchFamily="34" charset="0"/>
              </a:rPr>
              <a:t>This gives us the list:</a:t>
            </a:r>
          </a:p>
          <a:p>
            <a:r>
              <a:rPr lang="en-US" sz="2400" dirty="0" smtClean="0">
                <a:latin typeface="Arial Black" pitchFamily="34" charset="0"/>
              </a:rPr>
              <a:t>2, 4, 5, 7</a:t>
            </a:r>
          </a:p>
          <a:p>
            <a:r>
              <a:rPr lang="en-US" sz="2400" dirty="0" smtClean="0">
                <a:solidFill>
                  <a:srgbClr val="FF0000"/>
                </a:solidFill>
                <a:latin typeface="Arial Black" pitchFamily="34" charset="0"/>
              </a:rPr>
              <a:t>So the list is now in sorted </a:t>
            </a:r>
            <a:r>
              <a:rPr lang="en-US" sz="2400" dirty="0" smtClean="0">
                <a:solidFill>
                  <a:srgbClr val="FF0000"/>
                </a:solidFill>
                <a:latin typeface="Arial Black" pitchFamily="34" charset="0"/>
              </a:rPr>
              <a:t>order but the algorithm</a:t>
            </a:r>
          </a:p>
          <a:p>
            <a:r>
              <a:rPr lang="en-US" sz="2400" dirty="0" smtClean="0">
                <a:solidFill>
                  <a:srgbClr val="FF0000"/>
                </a:solidFill>
                <a:latin typeface="Arial Black" pitchFamily="34" charset="0"/>
              </a:rPr>
              <a:t>does not stop</a:t>
            </a:r>
            <a:r>
              <a:rPr lang="en-US" sz="2400" dirty="0" smtClean="0">
                <a:solidFill>
                  <a:srgbClr val="FF0000"/>
                </a:solidFill>
                <a:latin typeface="Arial Black" pitchFamily="34" charset="0"/>
              </a:rPr>
              <a:t>.</a:t>
            </a:r>
            <a:endParaRPr lang="en-US" sz="2400" dirty="0" smtClean="0">
              <a:solidFill>
                <a:srgbClr val="FF0000"/>
              </a:solidFill>
              <a:latin typeface="Arial Black" pitchFamily="34" charset="0"/>
            </a:endParaRPr>
          </a:p>
          <a:p>
            <a:r>
              <a:rPr lang="en-US" sz="2400" dirty="0" smtClean="0">
                <a:latin typeface="Arial Black" pitchFamily="34" charset="0"/>
              </a:rPr>
              <a:t>Note that 4 values require 3 passes</a:t>
            </a:r>
          </a:p>
          <a:p>
            <a:r>
              <a:rPr lang="en-US" sz="2400" dirty="0" smtClean="0">
                <a:latin typeface="Arial Black" pitchFamily="34" charset="0"/>
              </a:rPr>
              <a:t>Or N values require N – 1 passes</a:t>
            </a:r>
          </a:p>
          <a:p>
            <a:endParaRPr lang="en-US" sz="2400" dirty="0">
              <a:latin typeface="Arial Black" pitchFamily="34" charset="0"/>
            </a:endParaRPr>
          </a:p>
          <a:p>
            <a:r>
              <a:rPr lang="en-US" sz="2400" dirty="0" smtClean="0">
                <a:latin typeface="Arial Black" pitchFamily="34" charset="0"/>
              </a:rPr>
              <a:t>On pass ‘i’ we will do N – i comparisons</a:t>
            </a:r>
          </a:p>
          <a:p>
            <a:endParaRPr lang="en-US" sz="2400" dirty="0">
              <a:latin typeface="Arial Black" pitchFamily="34" charset="0"/>
            </a:endParaRPr>
          </a:p>
          <a:p>
            <a:r>
              <a:rPr lang="en-US" sz="2400" dirty="0" smtClean="0">
                <a:latin typeface="Arial Black" pitchFamily="34" charset="0"/>
              </a:rPr>
              <a:t>The algorithm for one pass through an array of N  </a:t>
            </a:r>
          </a:p>
          <a:p>
            <a:r>
              <a:rPr lang="en-US" sz="2400" dirty="0" smtClean="0">
                <a:latin typeface="Arial Black" pitchFamily="34" charset="0"/>
              </a:rPr>
              <a:t>items could be:</a:t>
            </a:r>
          </a:p>
          <a:p>
            <a:endParaRPr lang="en-US" sz="2400" dirty="0" smtClean="0">
              <a:latin typeface="Arial Black" pitchFamily="34" charset="0"/>
            </a:endParaRPr>
          </a:p>
          <a:p>
            <a:r>
              <a:rPr lang="en-US" sz="2400" dirty="0" smtClean="0">
                <a:latin typeface="Arial Black" pitchFamily="34" charset="0"/>
              </a:rPr>
              <a:t>for (count = 0; count &lt; N – 1; count ++)</a:t>
            </a:r>
          </a:p>
          <a:p>
            <a:r>
              <a:rPr lang="en-US" sz="2400" dirty="0">
                <a:latin typeface="Arial Black" pitchFamily="34" charset="0"/>
              </a:rPr>
              <a:t> </a:t>
            </a:r>
            <a:r>
              <a:rPr lang="en-US" sz="2400" dirty="0" smtClean="0">
                <a:latin typeface="Arial Black" pitchFamily="34" charset="0"/>
              </a:rPr>
              <a:t>  if (item [count] &gt; item [count + 1])</a:t>
            </a:r>
          </a:p>
          <a:p>
            <a:r>
              <a:rPr lang="en-US" sz="2400" dirty="0">
                <a:latin typeface="Arial Black" pitchFamily="34" charset="0"/>
              </a:rPr>
              <a:t> </a:t>
            </a:r>
            <a:r>
              <a:rPr lang="en-US" sz="2400" dirty="0" smtClean="0">
                <a:latin typeface="Arial Black" pitchFamily="34" charset="0"/>
              </a:rPr>
              <a:t>     swap item [count] and item[count +1]</a:t>
            </a:r>
          </a:p>
          <a:p>
            <a:endParaRPr lang="en-US" sz="2400" dirty="0">
              <a:latin typeface="Arial Black" pitchFamily="34" charset="0"/>
            </a:endParaRPr>
          </a:p>
          <a:p>
            <a:r>
              <a:rPr lang="en-US" sz="2400" dirty="0" smtClean="0">
                <a:latin typeface="Arial Black" pitchFamily="34" charset="0"/>
              </a:rPr>
              <a:t>This would give us one pass through the array taking</a:t>
            </a:r>
          </a:p>
          <a:p>
            <a:r>
              <a:rPr lang="en-US" sz="2400" dirty="0" smtClean="0">
                <a:latin typeface="Arial Black" pitchFamily="34" charset="0"/>
              </a:rPr>
              <a:t>The largest value to the end.</a:t>
            </a:r>
            <a:endParaRPr lang="en-US" sz="2400" dirty="0">
              <a:latin typeface="Arial Black" pitchFamily="34" charset="0"/>
            </a:endParaRPr>
          </a:p>
        </p:txBody>
      </p:sp>
    </p:spTree>
    <p:extLst>
      <p:ext uri="{BB962C8B-B14F-4D97-AF65-F5344CB8AC3E}">
        <p14:creationId xmlns:p14="http://schemas.microsoft.com/office/powerpoint/2010/main" val="2162812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7" y="57834"/>
            <a:ext cx="9301072" cy="3416320"/>
          </a:xfrm>
          <a:prstGeom prst="rect">
            <a:avLst/>
          </a:prstGeom>
          <a:noFill/>
        </p:spPr>
        <p:txBody>
          <a:bodyPr wrap="none" rtlCol="0">
            <a:spAutoFit/>
          </a:bodyPr>
          <a:lstStyle/>
          <a:p>
            <a:r>
              <a:rPr lang="en-US" sz="2400" b="1" dirty="0" smtClean="0">
                <a:latin typeface="Arial Black" pitchFamily="34" charset="0"/>
              </a:rPr>
              <a:t>We now need to repeat this process to sort the entire </a:t>
            </a:r>
          </a:p>
          <a:p>
            <a:r>
              <a:rPr lang="en-US" sz="2400" b="1" dirty="0" smtClean="0">
                <a:latin typeface="Arial Black" pitchFamily="34" charset="0"/>
              </a:rPr>
              <a:t>list. We could do this:</a:t>
            </a:r>
          </a:p>
          <a:p>
            <a:endParaRPr lang="en-US" sz="2400" b="1" dirty="0" smtClean="0">
              <a:latin typeface="Arial Black" pitchFamily="34" charset="0"/>
            </a:endParaRPr>
          </a:p>
          <a:p>
            <a:r>
              <a:rPr lang="en-US" sz="2400" b="1" dirty="0" smtClean="0">
                <a:latin typeface="Arial Black" pitchFamily="34" charset="0"/>
              </a:rPr>
              <a:t>for (pass = 1; pass &lt; N; pass++)</a:t>
            </a:r>
          </a:p>
          <a:p>
            <a:r>
              <a:rPr lang="en-US" sz="2400" b="1" dirty="0">
                <a:latin typeface="Arial Black" pitchFamily="34" charset="0"/>
              </a:rPr>
              <a:t> </a:t>
            </a:r>
            <a:r>
              <a:rPr lang="en-US" sz="2400" b="1" dirty="0" smtClean="0">
                <a:latin typeface="Arial Black" pitchFamily="34" charset="0"/>
              </a:rPr>
              <a:t>  for (count = 0; count &lt; N-1; count ++)</a:t>
            </a:r>
          </a:p>
          <a:p>
            <a:r>
              <a:rPr lang="en-US" sz="2400" b="1" dirty="0" smtClean="0">
                <a:latin typeface="Arial Black" pitchFamily="34" charset="0"/>
              </a:rPr>
              <a:t>      if(item [count] &gt; item [count + 1])</a:t>
            </a:r>
          </a:p>
          <a:p>
            <a:r>
              <a:rPr lang="en-US" sz="2400" b="1" dirty="0" smtClean="0">
                <a:latin typeface="Arial Black" pitchFamily="34" charset="0"/>
              </a:rPr>
              <a:t>         swap item [count] and item [count + 1]</a:t>
            </a:r>
          </a:p>
          <a:p>
            <a:endParaRPr lang="en-US" sz="2400" b="1" dirty="0">
              <a:latin typeface="Arial Black" pitchFamily="34" charset="0"/>
            </a:endParaRPr>
          </a:p>
          <a:p>
            <a:r>
              <a:rPr lang="en-US" sz="2400" b="1" dirty="0" smtClean="0">
                <a:latin typeface="Arial Black" pitchFamily="34" charset="0"/>
              </a:rPr>
              <a:t> </a:t>
            </a:r>
            <a:endParaRPr lang="en-US" sz="2400" b="1" dirty="0">
              <a:latin typeface="Arial Black" pitchFamily="34" charset="0"/>
            </a:endParaRPr>
          </a:p>
        </p:txBody>
      </p:sp>
      <p:sp>
        <p:nvSpPr>
          <p:cNvPr id="3" name="Rectangle 2"/>
          <p:cNvSpPr/>
          <p:nvPr/>
        </p:nvSpPr>
        <p:spPr>
          <a:xfrm>
            <a:off x="0" y="2895600"/>
            <a:ext cx="9144000" cy="1200329"/>
          </a:xfrm>
          <a:prstGeom prst="rect">
            <a:avLst/>
          </a:prstGeom>
        </p:spPr>
        <p:txBody>
          <a:bodyPr wrap="square">
            <a:spAutoFit/>
          </a:bodyPr>
          <a:lstStyle/>
          <a:p>
            <a:r>
              <a:rPr lang="en-US" sz="2400" b="1" dirty="0">
                <a:latin typeface="Arial Black" pitchFamily="34" charset="0"/>
              </a:rPr>
              <a:t>Write a Java program for </a:t>
            </a:r>
            <a:r>
              <a:rPr lang="en-US" sz="2400" b="1" dirty="0" smtClean="0">
                <a:latin typeface="Arial Black" pitchFamily="34" charset="0"/>
              </a:rPr>
              <a:t>sorting </a:t>
            </a:r>
            <a:r>
              <a:rPr lang="en-US" sz="2400" b="1" dirty="0">
                <a:latin typeface="Arial Black" pitchFamily="34" charset="0"/>
              </a:rPr>
              <a:t>an array. </a:t>
            </a:r>
          </a:p>
          <a:p>
            <a:r>
              <a:rPr lang="en-US" sz="2400" b="1" dirty="0">
                <a:latin typeface="Arial Black" pitchFamily="34" charset="0"/>
              </a:rPr>
              <a:t>Implement the above algorithm in a method </a:t>
            </a:r>
          </a:p>
          <a:p>
            <a:r>
              <a:rPr lang="en-US" sz="2400" b="1" dirty="0" err="1" smtClean="0">
                <a:latin typeface="Arial Black" pitchFamily="34" charset="0"/>
              </a:rPr>
              <a:t>sortArray</a:t>
            </a:r>
            <a:r>
              <a:rPr lang="en-US" sz="2400" b="1" dirty="0" smtClean="0">
                <a:latin typeface="Arial Black" pitchFamily="34" charset="0"/>
              </a:rPr>
              <a:t> </a:t>
            </a:r>
            <a:r>
              <a:rPr lang="en-US" sz="2400" b="1" dirty="0">
                <a:latin typeface="Arial Black" pitchFamily="34" charset="0"/>
              </a:rPr>
              <a:t>( …). Pass array as an argument</a:t>
            </a:r>
          </a:p>
        </p:txBody>
      </p:sp>
    </p:spTree>
    <p:extLst>
      <p:ext uri="{BB962C8B-B14F-4D97-AF65-F5344CB8AC3E}">
        <p14:creationId xmlns:p14="http://schemas.microsoft.com/office/powerpoint/2010/main" val="295876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686800" cy="2800767"/>
          </a:xfrm>
          <a:prstGeom prst="rect">
            <a:avLst/>
          </a:prstGeom>
        </p:spPr>
        <p:txBody>
          <a:bodyPr wrap="square">
            <a:spAutoFit/>
          </a:bodyPr>
          <a:lstStyle/>
          <a:p>
            <a:pPr algn="ctr"/>
            <a:r>
              <a:rPr lang="en-US" b="1" u="sng" dirty="0" smtClean="0">
                <a:latin typeface="&amp;quot"/>
              </a:rPr>
              <a:t>Sorting Strings</a:t>
            </a:r>
          </a:p>
          <a:p>
            <a:endParaRPr lang="en-US" b="1" dirty="0">
              <a:solidFill>
                <a:srgbClr val="7B0052"/>
              </a:solidFill>
              <a:latin typeface="&amp;quot"/>
            </a:endParaRPr>
          </a:p>
          <a:p>
            <a:r>
              <a:rPr lang="en-US" sz="2800" b="1" dirty="0" smtClean="0">
                <a:solidFill>
                  <a:srgbClr val="7B0052"/>
                </a:solidFill>
                <a:latin typeface="Times New Roman" panose="02020603050405020304" pitchFamily="18" charset="0"/>
                <a:cs typeface="Times New Roman" panose="02020603050405020304" pitchFamily="18" charset="0"/>
              </a:rPr>
              <a:t>for</a:t>
            </a:r>
            <a:r>
              <a:rPr lang="en-US" sz="2800" b="1" dirty="0" smtClean="0">
                <a:solidFill>
                  <a:srgbClr val="000000"/>
                </a:solidFill>
                <a:latin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cs typeface="Times New Roman" panose="02020603050405020304" pitchFamily="18" charset="0"/>
              </a:rPr>
              <a:t>( </a:t>
            </a:r>
            <a:r>
              <a:rPr lang="en-US" sz="2800" b="1" dirty="0" err="1">
                <a:solidFill>
                  <a:srgbClr val="7B0052"/>
                </a:solidFill>
                <a:latin typeface="Times New Roman" panose="02020603050405020304" pitchFamily="18" charset="0"/>
                <a:cs typeface="Times New Roman" panose="02020603050405020304" pitchFamily="18" charset="0"/>
              </a:rPr>
              <a:t>int</a:t>
            </a:r>
            <a:r>
              <a:rPr lang="en-US" sz="2800" b="1" dirty="0">
                <a:solidFill>
                  <a:srgbClr val="000000"/>
                </a:solidFill>
                <a:latin typeface="Times New Roman" panose="02020603050405020304" pitchFamily="18" charset="0"/>
                <a:cs typeface="Times New Roman" panose="02020603050405020304" pitchFamily="18" charset="0"/>
              </a:rPr>
              <a:t> j=0; j &lt; array.length-1; </a:t>
            </a:r>
            <a:r>
              <a:rPr lang="en-US" sz="2800" b="1" dirty="0" err="1">
                <a:solidFill>
                  <a:srgbClr val="000000"/>
                </a:solidFill>
                <a:latin typeface="Times New Roman" panose="02020603050405020304" pitchFamily="18" charset="0"/>
                <a:cs typeface="Times New Roman" panose="02020603050405020304" pitchFamily="18" charset="0"/>
              </a:rPr>
              <a:t>j++</a:t>
            </a:r>
            <a:r>
              <a:rPr lang="en-US" sz="2800" b="1" dirty="0">
                <a:solidFill>
                  <a:srgbClr val="000000"/>
                </a:solidFill>
                <a:latin typeface="Times New Roman" panose="02020603050405020304" pitchFamily="18" charset="0"/>
                <a:cs typeface="Times New Roman" panose="02020603050405020304" pitchFamily="18" charset="0"/>
              </a:rPr>
              <a:t> ) </a:t>
            </a:r>
            <a:r>
              <a:rPr lang="en-US" sz="2800" b="1" dirty="0">
                <a:solidFill>
                  <a:srgbClr val="D3171B"/>
                </a:solidFill>
                <a:latin typeface="Times New Roman" panose="02020603050405020304" pitchFamily="18" charset="0"/>
                <a:cs typeface="Times New Roman" panose="02020603050405020304" pitchFamily="18" charset="0"/>
              </a:rPr>
              <a:t>{</a:t>
            </a:r>
            <a:r>
              <a:rPr lang="en-US" sz="2800" b="1" dirty="0">
                <a:solidFill>
                  <a:srgbClr val="000000"/>
                </a:solidFill>
                <a:latin typeface="Times New Roman" panose="02020603050405020304" pitchFamily="18" charset="0"/>
                <a:cs typeface="Times New Roman" panose="02020603050405020304" pitchFamily="18" charset="0"/>
              </a:rPr>
              <a:t> </a:t>
            </a:r>
            <a:endParaRPr lang="en-US" sz="2800" b="1" dirty="0" smtClean="0">
              <a:solidFill>
                <a:srgbClr val="000000"/>
              </a:solidFill>
              <a:latin typeface="Times New Roman" panose="02020603050405020304" pitchFamily="18" charset="0"/>
              <a:cs typeface="Times New Roman" panose="02020603050405020304" pitchFamily="18" charset="0"/>
            </a:endParaRPr>
          </a:p>
          <a:p>
            <a:r>
              <a:rPr lang="en-US" sz="2800" b="1" dirty="0" smtClean="0">
                <a:solidFill>
                  <a:srgbClr val="7B0052"/>
                </a:solidFill>
                <a:latin typeface="Times New Roman" panose="02020603050405020304" pitchFamily="18" charset="0"/>
                <a:cs typeface="Times New Roman" panose="02020603050405020304" pitchFamily="18" charset="0"/>
              </a:rPr>
              <a:t>   </a:t>
            </a:r>
            <a:r>
              <a:rPr lang="en-US" sz="2800" b="1" dirty="0" err="1" smtClean="0">
                <a:solidFill>
                  <a:srgbClr val="7B0052"/>
                </a:solidFill>
                <a:latin typeface="Times New Roman" panose="02020603050405020304" pitchFamily="18" charset="0"/>
                <a:cs typeface="Times New Roman" panose="02020603050405020304" pitchFamily="18" charset="0"/>
              </a:rPr>
              <a:t>int</a:t>
            </a:r>
            <a:r>
              <a:rPr lang="en-US" sz="2800" b="1" dirty="0" smtClean="0">
                <a:solidFill>
                  <a:srgbClr val="000000"/>
                </a:solidFill>
                <a:latin typeface="Times New Roman" panose="02020603050405020304" pitchFamily="18" charset="0"/>
                <a:cs typeface="Times New Roman" panose="02020603050405020304" pitchFamily="18" charset="0"/>
              </a:rPr>
              <a:t> index </a:t>
            </a:r>
            <a:r>
              <a:rPr lang="en-US" sz="2800" b="1" dirty="0">
                <a:solidFill>
                  <a:srgbClr val="000000"/>
                </a:solidFill>
                <a:latin typeface="Times New Roman" panose="02020603050405020304" pitchFamily="18" charset="0"/>
                <a:cs typeface="Times New Roman" panose="02020603050405020304" pitchFamily="18" charset="0"/>
              </a:rPr>
              <a:t>= j; </a:t>
            </a:r>
            <a:endParaRPr lang="en-US" sz="2800" b="1" dirty="0" smtClean="0">
              <a:solidFill>
                <a:srgbClr val="000000"/>
              </a:solidFill>
              <a:latin typeface="Times New Roman" panose="02020603050405020304" pitchFamily="18" charset="0"/>
              <a:cs typeface="Times New Roman" panose="02020603050405020304" pitchFamily="18" charset="0"/>
            </a:endParaRPr>
          </a:p>
          <a:p>
            <a:r>
              <a:rPr lang="en-US" sz="2800" b="1" dirty="0" smtClean="0">
                <a:solidFill>
                  <a:srgbClr val="7B0052"/>
                </a:solidFill>
                <a:latin typeface="Times New Roman" panose="02020603050405020304" pitchFamily="18" charset="0"/>
                <a:cs typeface="Times New Roman" panose="02020603050405020304" pitchFamily="18" charset="0"/>
              </a:rPr>
              <a:t>   for</a:t>
            </a:r>
            <a:r>
              <a:rPr lang="en-US" sz="2800" b="1" dirty="0" smtClean="0">
                <a:solidFill>
                  <a:srgbClr val="000000"/>
                </a:solidFill>
                <a:latin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cs typeface="Times New Roman" panose="02020603050405020304" pitchFamily="18" charset="0"/>
              </a:rPr>
              <a:t>( </a:t>
            </a:r>
            <a:r>
              <a:rPr lang="en-US" sz="2800" b="1" dirty="0" err="1">
                <a:solidFill>
                  <a:srgbClr val="7B0052"/>
                </a:solidFill>
                <a:latin typeface="Times New Roman" panose="02020603050405020304" pitchFamily="18" charset="0"/>
                <a:cs typeface="Times New Roman" panose="02020603050405020304" pitchFamily="18" charset="0"/>
              </a:rPr>
              <a:t>int</a:t>
            </a:r>
            <a:r>
              <a:rPr lang="en-US" sz="2800" b="1" dirty="0">
                <a:solidFill>
                  <a:srgbClr val="000000"/>
                </a:solidFill>
                <a:latin typeface="Times New Roman" panose="02020603050405020304" pitchFamily="18" charset="0"/>
                <a:cs typeface="Times New Roman" panose="02020603050405020304" pitchFamily="18" charset="0"/>
              </a:rPr>
              <a:t> k=j+1; k &lt; </a:t>
            </a:r>
            <a:r>
              <a:rPr lang="en-US" sz="2800" b="1" dirty="0" err="1">
                <a:solidFill>
                  <a:srgbClr val="000000"/>
                </a:solidFill>
                <a:latin typeface="Times New Roman" panose="02020603050405020304" pitchFamily="18" charset="0"/>
                <a:cs typeface="Times New Roman" panose="02020603050405020304" pitchFamily="18" charset="0"/>
              </a:rPr>
              <a:t>array.length</a:t>
            </a:r>
            <a:r>
              <a:rPr lang="en-US" sz="2800" b="1" dirty="0">
                <a:solidFill>
                  <a:srgbClr val="000000"/>
                </a:solidFill>
                <a:latin typeface="Times New Roman" panose="02020603050405020304" pitchFamily="18" charset="0"/>
                <a:cs typeface="Times New Roman" panose="02020603050405020304" pitchFamily="18" charset="0"/>
              </a:rPr>
              <a:t>; k++ ) </a:t>
            </a:r>
            <a:endParaRPr lang="en-US" sz="2800" b="1" dirty="0" smtClean="0">
              <a:solidFill>
                <a:srgbClr val="000000"/>
              </a:solidFill>
              <a:latin typeface="Times New Roman" panose="02020603050405020304" pitchFamily="18" charset="0"/>
              <a:cs typeface="Times New Roman" panose="02020603050405020304" pitchFamily="18" charset="0"/>
            </a:endParaRPr>
          </a:p>
          <a:p>
            <a:r>
              <a:rPr lang="en-US" sz="2800" b="1" dirty="0">
                <a:solidFill>
                  <a:srgbClr val="000000"/>
                </a:solidFill>
                <a:latin typeface="Times New Roman" panose="02020603050405020304" pitchFamily="18" charset="0"/>
                <a:cs typeface="Times New Roman" panose="02020603050405020304" pitchFamily="18" charset="0"/>
              </a:rPr>
              <a:t> </a:t>
            </a:r>
            <a:r>
              <a:rPr lang="en-US" sz="2800" b="1" dirty="0" smtClean="0">
                <a:solidFill>
                  <a:srgbClr val="000000"/>
                </a:solidFill>
                <a:latin typeface="Times New Roman" panose="02020603050405020304" pitchFamily="18" charset="0"/>
                <a:cs typeface="Times New Roman" panose="02020603050405020304" pitchFamily="18" charset="0"/>
              </a:rPr>
              <a:t>     </a:t>
            </a:r>
            <a:r>
              <a:rPr lang="en-US" sz="2800" b="1" dirty="0" smtClean="0">
                <a:solidFill>
                  <a:srgbClr val="7B0052"/>
                </a:solidFill>
                <a:latin typeface="Times New Roman" panose="02020603050405020304" pitchFamily="18" charset="0"/>
                <a:cs typeface="Times New Roman" panose="02020603050405020304" pitchFamily="18" charset="0"/>
              </a:rPr>
              <a:t>if</a:t>
            </a:r>
            <a:r>
              <a:rPr lang="en-US" sz="2800" b="1" dirty="0" smtClean="0">
                <a:solidFill>
                  <a:srgbClr val="000000"/>
                </a:solidFill>
                <a:latin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cs typeface="Times New Roman" panose="02020603050405020304" pitchFamily="18" charset="0"/>
              </a:rPr>
              <a:t>( array[k].</a:t>
            </a:r>
            <a:r>
              <a:rPr lang="en-US" sz="2800" b="1" dirty="0" err="1">
                <a:solidFill>
                  <a:srgbClr val="000000"/>
                </a:solidFill>
                <a:latin typeface="Times New Roman" panose="02020603050405020304" pitchFamily="18" charset="0"/>
                <a:cs typeface="Times New Roman" panose="02020603050405020304" pitchFamily="18" charset="0"/>
              </a:rPr>
              <a:t>compareTo</a:t>
            </a:r>
            <a:r>
              <a:rPr lang="en-US" sz="2800" b="1" dirty="0">
                <a:solidFill>
                  <a:srgbClr val="000000"/>
                </a:solidFill>
                <a:latin typeface="Times New Roman" panose="02020603050405020304" pitchFamily="18" charset="0"/>
                <a:cs typeface="Times New Roman" panose="02020603050405020304" pitchFamily="18" charset="0"/>
              </a:rPr>
              <a:t>( </a:t>
            </a:r>
            <a:r>
              <a:rPr lang="en-US" sz="2800" b="1" dirty="0" smtClean="0">
                <a:solidFill>
                  <a:srgbClr val="000000"/>
                </a:solidFill>
                <a:latin typeface="Times New Roman" panose="02020603050405020304" pitchFamily="18" charset="0"/>
                <a:cs typeface="Times New Roman" panose="02020603050405020304" pitchFamily="18" charset="0"/>
              </a:rPr>
              <a:t>array[index] </a:t>
            </a:r>
            <a:r>
              <a:rPr lang="en-US" sz="2800" b="1" dirty="0">
                <a:solidFill>
                  <a:srgbClr val="000000"/>
                </a:solidFill>
                <a:latin typeface="Times New Roman" panose="02020603050405020304" pitchFamily="18" charset="0"/>
                <a:cs typeface="Times New Roman" panose="02020603050405020304" pitchFamily="18" charset="0"/>
              </a:rPr>
              <a:t>) &lt; 0 ) </a:t>
            </a:r>
            <a:endParaRPr lang="en-US" sz="2800" b="1" dirty="0" smtClean="0">
              <a:solidFill>
                <a:srgbClr val="000000"/>
              </a:solidFill>
              <a:latin typeface="Times New Roman" panose="02020603050405020304" pitchFamily="18" charset="0"/>
              <a:cs typeface="Times New Roman" panose="02020603050405020304" pitchFamily="18" charset="0"/>
            </a:endParaRPr>
          </a:p>
          <a:p>
            <a:r>
              <a:rPr lang="en-US" sz="2800" b="1" dirty="0">
                <a:solidFill>
                  <a:srgbClr val="000000"/>
                </a:solidFill>
                <a:latin typeface="Times New Roman" panose="02020603050405020304" pitchFamily="18" charset="0"/>
                <a:cs typeface="Times New Roman" panose="02020603050405020304" pitchFamily="18" charset="0"/>
              </a:rPr>
              <a:t> </a:t>
            </a:r>
            <a:r>
              <a:rPr lang="en-US" sz="2800" b="1" dirty="0" smtClean="0">
                <a:solidFill>
                  <a:srgbClr val="000000"/>
                </a:solidFill>
                <a:latin typeface="Times New Roman" panose="02020603050405020304" pitchFamily="18" charset="0"/>
                <a:cs typeface="Times New Roman" panose="02020603050405020304" pitchFamily="18" charset="0"/>
              </a:rPr>
              <a:t>        index </a:t>
            </a:r>
            <a:r>
              <a:rPr lang="en-US" sz="2800" b="1" dirty="0">
                <a:solidFill>
                  <a:srgbClr val="000000"/>
                </a:solidFill>
                <a:latin typeface="Times New Roman" panose="02020603050405020304" pitchFamily="18" charset="0"/>
                <a:cs typeface="Times New Roman" panose="02020603050405020304" pitchFamily="18" charset="0"/>
              </a:rPr>
              <a:t>= k</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111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7834"/>
            <a:ext cx="9231566" cy="7109639"/>
          </a:xfrm>
          <a:prstGeom prst="rect">
            <a:avLst/>
          </a:prstGeom>
          <a:noFill/>
        </p:spPr>
        <p:txBody>
          <a:bodyPr wrap="none" rtlCol="0">
            <a:spAutoFit/>
          </a:bodyPr>
          <a:lstStyle/>
          <a:p>
            <a:r>
              <a:rPr lang="en-US" sz="2400" u="sng" dirty="0" smtClean="0">
                <a:latin typeface="Arial Black" pitchFamily="34" charset="0"/>
              </a:rPr>
              <a:t>Searching a Sorted Array Linearly</a:t>
            </a:r>
          </a:p>
          <a:p>
            <a:r>
              <a:rPr lang="en-US" sz="2400" dirty="0" smtClean="0">
                <a:latin typeface="Arial Black" pitchFamily="34" charset="0"/>
              </a:rPr>
              <a:t>We can continue to search the array sequentially but</a:t>
            </a:r>
          </a:p>
          <a:p>
            <a:r>
              <a:rPr lang="en-US" sz="2400" dirty="0" smtClean="0">
                <a:latin typeface="Arial Black" pitchFamily="34" charset="0"/>
              </a:rPr>
              <a:t>we can stop if we ever ‘go past’ where the search </a:t>
            </a:r>
          </a:p>
          <a:p>
            <a:r>
              <a:rPr lang="en-US" sz="2400" dirty="0" smtClean="0">
                <a:latin typeface="Arial Black" pitchFamily="34" charset="0"/>
              </a:rPr>
              <a:t>value ‘should be’.</a:t>
            </a:r>
          </a:p>
          <a:p>
            <a:r>
              <a:rPr lang="en-US" sz="2400" u="sng" dirty="0" err="1" smtClean="0">
                <a:latin typeface="Arial Black" pitchFamily="34" charset="0"/>
              </a:rPr>
              <a:t>e.g</a:t>
            </a:r>
            <a:r>
              <a:rPr lang="en-US" sz="2400" u="sng" dirty="0" smtClean="0">
                <a:latin typeface="Arial Black" pitchFamily="34" charset="0"/>
              </a:rPr>
              <a:t> an array containing the values: 1, 3, 5, 7, 9</a:t>
            </a:r>
          </a:p>
          <a:p>
            <a:r>
              <a:rPr lang="en-US" sz="2400" dirty="0" smtClean="0">
                <a:latin typeface="Arial Black" pitchFamily="34" charset="0"/>
              </a:rPr>
              <a:t>If we search for the value 4, once we reach the array </a:t>
            </a:r>
          </a:p>
          <a:p>
            <a:r>
              <a:rPr lang="en-US" sz="2400" dirty="0" smtClean="0">
                <a:latin typeface="Arial Black" pitchFamily="34" charset="0"/>
              </a:rPr>
              <a:t>item with the value 5 we know that the search value</a:t>
            </a:r>
          </a:p>
          <a:p>
            <a:r>
              <a:rPr lang="en-US" sz="2400" dirty="0" smtClean="0">
                <a:latin typeface="Arial Black" pitchFamily="34" charset="0"/>
              </a:rPr>
              <a:t>cannot be in the array</a:t>
            </a:r>
          </a:p>
          <a:p>
            <a:endParaRPr lang="en-US" sz="2400" dirty="0">
              <a:latin typeface="Arial Black" pitchFamily="34" charset="0"/>
            </a:endParaRPr>
          </a:p>
          <a:p>
            <a:r>
              <a:rPr lang="en-US" sz="2400" dirty="0" smtClean="0">
                <a:latin typeface="Arial Black" pitchFamily="34" charset="0"/>
              </a:rPr>
              <a:t>We can refine our earlier search algorithm:</a:t>
            </a:r>
          </a:p>
          <a:p>
            <a:endParaRPr lang="en-US" sz="2400" dirty="0">
              <a:latin typeface="Arial Black" pitchFamily="34" charset="0"/>
            </a:endParaRPr>
          </a:p>
          <a:p>
            <a:r>
              <a:rPr lang="en-US" sz="2400" dirty="0" smtClean="0">
                <a:latin typeface="Arial Black" pitchFamily="34" charset="0"/>
              </a:rPr>
              <a:t>Set count to 0</a:t>
            </a:r>
          </a:p>
          <a:p>
            <a:r>
              <a:rPr lang="en-US" sz="2400" dirty="0" smtClean="0">
                <a:latin typeface="Arial Black" pitchFamily="34" charset="0"/>
              </a:rPr>
              <a:t>While (</a:t>
            </a:r>
            <a:r>
              <a:rPr lang="en-US" sz="2400" dirty="0" err="1" smtClean="0">
                <a:latin typeface="Arial Black" pitchFamily="34" charset="0"/>
              </a:rPr>
              <a:t>array_item</a:t>
            </a:r>
            <a:r>
              <a:rPr lang="en-US" sz="2400" dirty="0" smtClean="0">
                <a:latin typeface="Arial Black" pitchFamily="34" charset="0"/>
              </a:rPr>
              <a:t>[count] &lt; </a:t>
            </a:r>
            <a:r>
              <a:rPr lang="en-US" sz="2400" dirty="0" err="1" smtClean="0">
                <a:latin typeface="Arial Black" pitchFamily="34" charset="0"/>
              </a:rPr>
              <a:t>search_value</a:t>
            </a:r>
            <a:r>
              <a:rPr lang="en-US" sz="2400" dirty="0" smtClean="0">
                <a:latin typeface="Arial Black" pitchFamily="34" charset="0"/>
              </a:rPr>
              <a:t>)</a:t>
            </a:r>
          </a:p>
          <a:p>
            <a:r>
              <a:rPr lang="en-US" sz="2400" dirty="0">
                <a:latin typeface="Arial Black" pitchFamily="34" charset="0"/>
              </a:rPr>
              <a:t> </a:t>
            </a:r>
            <a:r>
              <a:rPr lang="en-US" sz="2400" dirty="0" smtClean="0">
                <a:latin typeface="Arial Black" pitchFamily="34" charset="0"/>
              </a:rPr>
              <a:t>  add 1 to </a:t>
            </a:r>
            <a:r>
              <a:rPr lang="en-US" sz="2400" dirty="0" err="1" smtClean="0">
                <a:latin typeface="Arial Black" pitchFamily="34" charset="0"/>
              </a:rPr>
              <a:t>sount</a:t>
            </a:r>
            <a:endParaRPr lang="en-US" sz="2400" dirty="0" smtClean="0">
              <a:latin typeface="Arial Black" pitchFamily="34" charset="0"/>
            </a:endParaRPr>
          </a:p>
          <a:p>
            <a:r>
              <a:rPr lang="en-US" sz="2400" dirty="0" smtClean="0">
                <a:latin typeface="Arial Black" pitchFamily="34" charset="0"/>
              </a:rPr>
              <a:t>if (</a:t>
            </a:r>
            <a:r>
              <a:rPr lang="en-US" sz="2400" dirty="0" err="1" smtClean="0">
                <a:latin typeface="Arial Black" pitchFamily="34" charset="0"/>
              </a:rPr>
              <a:t>array_item</a:t>
            </a:r>
            <a:r>
              <a:rPr lang="en-US" sz="2400" dirty="0" smtClean="0">
                <a:latin typeface="Arial Black" pitchFamily="34" charset="0"/>
              </a:rPr>
              <a:t>[count] = </a:t>
            </a:r>
            <a:r>
              <a:rPr lang="en-US" sz="2400" dirty="0" err="1" smtClean="0">
                <a:latin typeface="Arial Black" pitchFamily="34" charset="0"/>
              </a:rPr>
              <a:t>search_value</a:t>
            </a:r>
            <a:r>
              <a:rPr lang="en-US" sz="2400" dirty="0" smtClean="0">
                <a:latin typeface="Arial Black" pitchFamily="34" charset="0"/>
              </a:rPr>
              <a:t>)</a:t>
            </a:r>
          </a:p>
          <a:p>
            <a:r>
              <a:rPr lang="en-US" sz="2400" dirty="0">
                <a:latin typeface="Arial Black" pitchFamily="34" charset="0"/>
              </a:rPr>
              <a:t> </a:t>
            </a:r>
            <a:r>
              <a:rPr lang="en-US" sz="2400" dirty="0" smtClean="0">
                <a:latin typeface="Arial Black" pitchFamily="34" charset="0"/>
              </a:rPr>
              <a:t>  the value is in the array at position ‘count’</a:t>
            </a:r>
          </a:p>
          <a:p>
            <a:r>
              <a:rPr lang="en-US" sz="2400" dirty="0" smtClean="0">
                <a:latin typeface="Arial Black" pitchFamily="34" charset="0"/>
              </a:rPr>
              <a:t>else </a:t>
            </a:r>
          </a:p>
          <a:p>
            <a:r>
              <a:rPr lang="en-US" sz="2400" dirty="0" smtClean="0">
                <a:latin typeface="Arial Black" pitchFamily="34" charset="0"/>
              </a:rPr>
              <a:t>   the value is not in the array</a:t>
            </a:r>
          </a:p>
          <a:p>
            <a:endParaRPr lang="en-US" sz="2400" dirty="0">
              <a:latin typeface="Arial Black" pitchFamily="34" charset="0"/>
            </a:endParaRPr>
          </a:p>
        </p:txBody>
      </p:sp>
    </p:spTree>
    <p:extLst>
      <p:ext uri="{BB962C8B-B14F-4D97-AF65-F5344CB8AC3E}">
        <p14:creationId xmlns:p14="http://schemas.microsoft.com/office/powerpoint/2010/main" val="661914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6" y="0"/>
            <a:ext cx="9137073" cy="1200329"/>
          </a:xfrm>
          <a:prstGeom prst="rect">
            <a:avLst/>
          </a:prstGeom>
        </p:spPr>
        <p:txBody>
          <a:bodyPr wrap="square">
            <a:spAutoFit/>
          </a:bodyPr>
          <a:lstStyle/>
          <a:p>
            <a:r>
              <a:rPr lang="en-US" sz="2400" b="1" dirty="0">
                <a:latin typeface="Arial Black" pitchFamily="34" charset="0"/>
              </a:rPr>
              <a:t>Write a Java program for </a:t>
            </a:r>
            <a:r>
              <a:rPr lang="en-US" sz="2400" b="1" dirty="0" smtClean="0">
                <a:latin typeface="Arial Black" pitchFamily="34" charset="0"/>
              </a:rPr>
              <a:t>searching a sorted </a:t>
            </a:r>
            <a:r>
              <a:rPr lang="en-US" sz="2400" b="1" dirty="0">
                <a:latin typeface="Arial Black" pitchFamily="34" charset="0"/>
              </a:rPr>
              <a:t>array. </a:t>
            </a:r>
          </a:p>
          <a:p>
            <a:r>
              <a:rPr lang="en-US" sz="2400" b="1" dirty="0">
                <a:latin typeface="Arial Black" pitchFamily="34" charset="0"/>
              </a:rPr>
              <a:t>Implement the above algorithm in a method </a:t>
            </a:r>
          </a:p>
          <a:p>
            <a:r>
              <a:rPr lang="en-US" sz="2400" b="1" dirty="0" err="1" smtClean="0">
                <a:latin typeface="Arial Black" pitchFamily="34" charset="0"/>
              </a:rPr>
              <a:t>searchsortedArray</a:t>
            </a:r>
            <a:r>
              <a:rPr lang="en-US" sz="2400" b="1" dirty="0" smtClean="0">
                <a:latin typeface="Arial Black" pitchFamily="34" charset="0"/>
              </a:rPr>
              <a:t> </a:t>
            </a:r>
            <a:r>
              <a:rPr lang="en-US" sz="2400" b="1" dirty="0">
                <a:latin typeface="Arial Black" pitchFamily="34" charset="0"/>
              </a:rPr>
              <a:t>( …). Pass array as an argument</a:t>
            </a:r>
          </a:p>
        </p:txBody>
      </p:sp>
      <p:sp>
        <p:nvSpPr>
          <p:cNvPr id="3" name="TextBox 2"/>
          <p:cNvSpPr txBox="1"/>
          <p:nvPr/>
        </p:nvSpPr>
        <p:spPr>
          <a:xfrm>
            <a:off x="-51220" y="1880965"/>
            <a:ext cx="9170972" cy="523220"/>
          </a:xfrm>
          <a:prstGeom prst="rect">
            <a:avLst/>
          </a:prstGeom>
          <a:noFill/>
        </p:spPr>
        <p:txBody>
          <a:bodyPr wrap="none" rtlCol="0">
            <a:spAutoFit/>
          </a:bodyPr>
          <a:lstStyle/>
          <a:p>
            <a:r>
              <a:rPr lang="en-US" sz="2800" b="1" u="sng" dirty="0" smtClean="0">
                <a:latin typeface="Arial Black" pitchFamily="34" charset="0"/>
              </a:rPr>
              <a:t>Merging two Sorted Arrays in to a Third Array</a:t>
            </a:r>
            <a:endParaRPr lang="en-US" sz="2800" b="1" u="sng" dirty="0">
              <a:latin typeface="Arial Black" pitchFamily="34" charset="0"/>
            </a:endParaRPr>
          </a:p>
        </p:txBody>
      </p:sp>
      <p:sp>
        <p:nvSpPr>
          <p:cNvPr id="4" name="Rectangle 3"/>
          <p:cNvSpPr/>
          <p:nvPr/>
        </p:nvSpPr>
        <p:spPr>
          <a:xfrm>
            <a:off x="6926" y="2568292"/>
            <a:ext cx="9112826" cy="2308324"/>
          </a:xfrm>
          <a:prstGeom prst="rect">
            <a:avLst/>
          </a:prstGeom>
        </p:spPr>
        <p:txBody>
          <a:bodyPr wrap="square">
            <a:spAutoFit/>
          </a:bodyPr>
          <a:lstStyle/>
          <a:p>
            <a:r>
              <a:rPr lang="en-US" sz="2400" b="1" dirty="0">
                <a:solidFill>
                  <a:srgbClr val="FF0000"/>
                </a:solidFill>
                <a:latin typeface="Arial Black" pitchFamily="34" charset="0"/>
              </a:rPr>
              <a:t>Write a Java program </a:t>
            </a:r>
            <a:r>
              <a:rPr lang="en-US" sz="2400" b="1" dirty="0" smtClean="0">
                <a:latin typeface="Arial Black" pitchFamily="34" charset="0"/>
              </a:rPr>
              <a:t>to merge two sorted arrays (Array A, size=m: Array B, size =n) into a third array (Array C, size = </a:t>
            </a:r>
            <a:r>
              <a:rPr lang="en-US" sz="2400" b="1" dirty="0" err="1" smtClean="0">
                <a:latin typeface="Arial Black" pitchFamily="34" charset="0"/>
              </a:rPr>
              <a:t>m+n</a:t>
            </a:r>
            <a:r>
              <a:rPr lang="en-US" sz="2400" b="1" dirty="0" smtClean="0">
                <a:latin typeface="Arial Black" pitchFamily="34" charset="0"/>
              </a:rPr>
              <a:t>). </a:t>
            </a:r>
            <a:endParaRPr lang="en-US" sz="2400" b="1" dirty="0">
              <a:latin typeface="Arial Black" pitchFamily="34" charset="0"/>
            </a:endParaRPr>
          </a:p>
          <a:p>
            <a:r>
              <a:rPr lang="en-US" sz="2400" b="1" dirty="0">
                <a:latin typeface="Arial Black" pitchFamily="34" charset="0"/>
              </a:rPr>
              <a:t>Implement the above algorithm in a method </a:t>
            </a:r>
          </a:p>
          <a:p>
            <a:r>
              <a:rPr lang="en-US" sz="2400" b="1" dirty="0" err="1" smtClean="0">
                <a:latin typeface="Arial Black" pitchFamily="34" charset="0"/>
              </a:rPr>
              <a:t>MergesortedArray</a:t>
            </a:r>
            <a:r>
              <a:rPr lang="en-US" sz="2400" b="1" dirty="0" smtClean="0">
                <a:latin typeface="Arial Black" pitchFamily="34" charset="0"/>
              </a:rPr>
              <a:t> </a:t>
            </a:r>
            <a:r>
              <a:rPr lang="en-US" sz="2400" b="1" dirty="0">
                <a:latin typeface="Arial Black" pitchFamily="34" charset="0"/>
              </a:rPr>
              <a:t>( …). Pass </a:t>
            </a:r>
            <a:r>
              <a:rPr lang="en-US" sz="2400" b="1" dirty="0" smtClean="0">
                <a:latin typeface="Arial Black" pitchFamily="34" charset="0"/>
              </a:rPr>
              <a:t>3 arrays </a:t>
            </a:r>
            <a:r>
              <a:rPr lang="en-US" sz="2400" b="1" dirty="0">
                <a:latin typeface="Arial Black" pitchFamily="34" charset="0"/>
              </a:rPr>
              <a:t>as an </a:t>
            </a:r>
            <a:r>
              <a:rPr lang="en-US" sz="2400" b="1" dirty="0" smtClean="0">
                <a:latin typeface="Arial Black" pitchFamily="34" charset="0"/>
              </a:rPr>
              <a:t>argument.</a:t>
            </a:r>
            <a:endParaRPr lang="en-US" sz="2400" b="1" dirty="0">
              <a:latin typeface="Arial Black" pitchFamily="34" charset="0"/>
            </a:endParaRPr>
          </a:p>
        </p:txBody>
      </p:sp>
    </p:spTree>
    <p:extLst>
      <p:ext uri="{BB962C8B-B14F-4D97-AF65-F5344CB8AC3E}">
        <p14:creationId xmlns:p14="http://schemas.microsoft.com/office/powerpoint/2010/main" val="132886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729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43000" y="5791200"/>
            <a:ext cx="4419600" cy="830997"/>
          </a:xfrm>
          <a:prstGeom prst="rect">
            <a:avLst/>
          </a:prstGeom>
          <a:noFill/>
        </p:spPr>
        <p:txBody>
          <a:bodyPr wrap="square" rtlCol="0">
            <a:spAutoFit/>
          </a:bodyPr>
          <a:lstStyle/>
          <a:p>
            <a:r>
              <a:rPr lang="en-US" sz="2400" b="1" dirty="0" smtClean="0">
                <a:solidFill>
                  <a:srgbClr val="FF0000"/>
                </a:solidFill>
              </a:rPr>
              <a:t>Create a 3 element double array &amp; Initialize it using assignment??</a:t>
            </a:r>
            <a:endParaRPr lang="en-US" sz="2400" b="1" dirty="0">
              <a:solidFill>
                <a:srgbClr val="FF0000"/>
              </a:solidFill>
            </a:endParaRPr>
          </a:p>
        </p:txBody>
      </p:sp>
    </p:spTree>
    <p:extLst>
      <p:ext uri="{BB962C8B-B14F-4D97-AF65-F5344CB8AC3E}">
        <p14:creationId xmlns:p14="http://schemas.microsoft.com/office/powerpoint/2010/main" val="3012771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31" y="76200"/>
            <a:ext cx="7848600" cy="707886"/>
          </a:xfrm>
          <a:prstGeom prst="rect">
            <a:avLst/>
          </a:prstGeom>
          <a:noFill/>
        </p:spPr>
        <p:txBody>
          <a:bodyPr wrap="square" rtlCol="0">
            <a:spAutoFit/>
          </a:bodyPr>
          <a:lstStyle/>
          <a:p>
            <a:r>
              <a:rPr lang="en-US" sz="2000" b="1" u="sng" dirty="0" smtClean="0"/>
              <a:t>Returning An Array From </a:t>
            </a:r>
            <a:r>
              <a:rPr lang="en-US" sz="2000" b="1" u="sng" smtClean="0"/>
              <a:t>A Method</a:t>
            </a:r>
          </a:p>
          <a:p>
            <a:r>
              <a:rPr lang="en-US" sz="2000" b="1" u="sng" smtClean="0"/>
              <a:t> </a:t>
            </a:r>
            <a:endParaRPr lang="en-US" sz="2000" b="1" u="sng" dirty="0"/>
          </a:p>
        </p:txBody>
      </p:sp>
      <p:sp>
        <p:nvSpPr>
          <p:cNvPr id="3" name="Rectangle 2"/>
          <p:cNvSpPr/>
          <p:nvPr/>
        </p:nvSpPr>
        <p:spPr>
          <a:xfrm>
            <a:off x="76200" y="914400"/>
            <a:ext cx="8763000" cy="3539430"/>
          </a:xfrm>
          <a:prstGeom prst="rect">
            <a:avLst/>
          </a:prstGeom>
        </p:spPr>
        <p:txBody>
          <a:bodyPr wrap="square">
            <a:spAutoFit/>
          </a:bodyPr>
          <a:lstStyle/>
          <a:p>
            <a:r>
              <a:rPr lang="en-US" sz="2800" b="1" dirty="0"/>
              <a:t>public static </a:t>
            </a:r>
            <a:r>
              <a:rPr lang="en-US" sz="2800" b="1" dirty="0">
                <a:solidFill>
                  <a:srgbClr val="00B050"/>
                </a:solidFill>
              </a:rPr>
              <a:t>double[] </a:t>
            </a:r>
            <a:r>
              <a:rPr lang="en-US" sz="2800" b="1" dirty="0" err="1"/>
              <a:t>returnArray</a:t>
            </a:r>
            <a:r>
              <a:rPr lang="en-US" sz="2800" b="1" dirty="0"/>
              <a:t>( ) { </a:t>
            </a:r>
            <a:endParaRPr lang="en-US" sz="2800" b="1" dirty="0" smtClean="0"/>
          </a:p>
          <a:p>
            <a:r>
              <a:rPr lang="en-US" sz="2800" b="1" dirty="0" smtClean="0"/>
              <a:t>double</a:t>
            </a:r>
            <a:r>
              <a:rPr lang="en-US" sz="2800" b="1" dirty="0"/>
              <a:t>[] x; </a:t>
            </a:r>
            <a:endParaRPr lang="en-US" sz="2800" b="1" dirty="0" smtClean="0"/>
          </a:p>
          <a:p>
            <a:r>
              <a:rPr lang="en-US" sz="2800" b="1" dirty="0" smtClean="0"/>
              <a:t>x </a:t>
            </a:r>
            <a:r>
              <a:rPr lang="en-US" sz="2800" b="1" dirty="0"/>
              <a:t>= new double[3]; // Create an array of 3 elements </a:t>
            </a:r>
            <a:endParaRPr lang="en-US" sz="2800" b="1" dirty="0" smtClean="0"/>
          </a:p>
          <a:p>
            <a:r>
              <a:rPr lang="en-US" sz="2800" b="1" dirty="0" smtClean="0"/>
              <a:t>x[0</a:t>
            </a:r>
            <a:r>
              <a:rPr lang="en-US" sz="2800" b="1" dirty="0"/>
              <a:t>] = 2.3; </a:t>
            </a:r>
            <a:endParaRPr lang="en-US" sz="2800" b="1" dirty="0" smtClean="0"/>
          </a:p>
          <a:p>
            <a:r>
              <a:rPr lang="en-US" sz="2800" b="1" dirty="0" smtClean="0"/>
              <a:t>x[1</a:t>
            </a:r>
            <a:r>
              <a:rPr lang="en-US" sz="2800" b="1" dirty="0"/>
              <a:t>] = 3.4; </a:t>
            </a:r>
            <a:endParaRPr lang="en-US" sz="2800" b="1" dirty="0" smtClean="0"/>
          </a:p>
          <a:p>
            <a:r>
              <a:rPr lang="en-US" sz="2800" b="1" dirty="0" smtClean="0"/>
              <a:t>x[2</a:t>
            </a:r>
            <a:r>
              <a:rPr lang="en-US" sz="2800" b="1" dirty="0"/>
              <a:t>] = 4.5; </a:t>
            </a:r>
            <a:endParaRPr lang="en-US" sz="2800" b="1" dirty="0" smtClean="0"/>
          </a:p>
          <a:p>
            <a:r>
              <a:rPr lang="en-US" sz="2800" b="1" dirty="0" smtClean="0">
                <a:solidFill>
                  <a:srgbClr val="00B050"/>
                </a:solidFill>
              </a:rPr>
              <a:t>return</a:t>
            </a:r>
            <a:r>
              <a:rPr lang="en-US" sz="2800" b="1" dirty="0">
                <a:solidFill>
                  <a:srgbClr val="00B050"/>
                </a:solidFill>
              </a:rPr>
              <a:t>( x ); </a:t>
            </a:r>
            <a:r>
              <a:rPr lang="en-US" sz="2400" b="1" dirty="0"/>
              <a:t>// Return the **reference** (location) of the array </a:t>
            </a:r>
            <a:endParaRPr lang="en-US" sz="2400" b="1" dirty="0" smtClean="0"/>
          </a:p>
          <a:p>
            <a:r>
              <a:rPr lang="en-US" sz="2800" b="1" dirty="0" smtClean="0"/>
              <a:t>} </a:t>
            </a:r>
            <a:endParaRPr lang="en-US" sz="2800" dirty="0"/>
          </a:p>
        </p:txBody>
      </p:sp>
      <p:sp>
        <p:nvSpPr>
          <p:cNvPr id="4" name="TextBox 3"/>
          <p:cNvSpPr txBox="1"/>
          <p:nvPr/>
        </p:nvSpPr>
        <p:spPr>
          <a:xfrm>
            <a:off x="561727" y="5486400"/>
            <a:ext cx="3922099" cy="461665"/>
          </a:xfrm>
          <a:prstGeom prst="rect">
            <a:avLst/>
          </a:prstGeom>
          <a:noFill/>
        </p:spPr>
        <p:txBody>
          <a:bodyPr wrap="none" rtlCol="0">
            <a:spAutoFit/>
          </a:bodyPr>
          <a:lstStyle/>
          <a:p>
            <a:r>
              <a:rPr lang="en-US" sz="2400" b="1" dirty="0" smtClean="0">
                <a:solidFill>
                  <a:srgbClr val="92D050"/>
                </a:solidFill>
                <a:latin typeface="Times New Roman" panose="02020603050405020304" pitchFamily="18" charset="0"/>
                <a:cs typeface="Times New Roman" panose="02020603050405020304" pitchFamily="18" charset="0"/>
              </a:rPr>
              <a:t>Write the main method code</a:t>
            </a:r>
            <a:endParaRPr lang="en-US" sz="2400" b="1"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89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9114"/>
            <a:ext cx="3192284" cy="523220"/>
          </a:xfrm>
          <a:prstGeom prst="rect">
            <a:avLst/>
          </a:prstGeom>
          <a:noFill/>
        </p:spPr>
        <p:txBody>
          <a:bodyPr wrap="none" rtlCol="0">
            <a:spAutoFit/>
          </a:bodyPr>
          <a:lstStyle/>
          <a:p>
            <a:r>
              <a:rPr lang="en-US" sz="2800" b="1" u="sng" dirty="0" err="1" smtClean="0">
                <a:latin typeface="Arial Black" pitchFamily="34" charset="0"/>
              </a:rPr>
              <a:t>Lect</a:t>
            </a:r>
            <a:r>
              <a:rPr lang="en-US" sz="2800" b="1" u="sng" dirty="0" smtClean="0">
                <a:latin typeface="Arial Black" pitchFamily="34" charset="0"/>
              </a:rPr>
              <a:t># 5, Arrays</a:t>
            </a:r>
            <a:endParaRPr lang="en-US" sz="2800" b="1" u="sng" dirty="0">
              <a:latin typeface="Arial Black" pitchFamily="34" charset="0"/>
            </a:endParaRPr>
          </a:p>
        </p:txBody>
      </p:sp>
      <p:sp>
        <p:nvSpPr>
          <p:cNvPr id="5" name="Rectangle 4"/>
          <p:cNvSpPr/>
          <p:nvPr/>
        </p:nvSpPr>
        <p:spPr>
          <a:xfrm>
            <a:off x="0" y="562597"/>
            <a:ext cx="9144000" cy="3539430"/>
          </a:xfrm>
          <a:prstGeom prst="rect">
            <a:avLst/>
          </a:prstGeom>
        </p:spPr>
        <p:txBody>
          <a:bodyPr wrap="square">
            <a:spAutoFit/>
          </a:bodyPr>
          <a:lstStyle/>
          <a:p>
            <a:endParaRPr lang="en-US" sz="2800" dirty="0">
              <a:latin typeface="Arial Black" pitchFamily="34" charset="0"/>
            </a:endParaRPr>
          </a:p>
          <a:p>
            <a:r>
              <a:rPr lang="en-US" sz="2800" dirty="0">
                <a:latin typeface="Arial Black" pitchFamily="34" charset="0"/>
              </a:rPr>
              <a:t>An array is an indexed list of values. </a:t>
            </a:r>
            <a:endParaRPr lang="en-US" sz="2800" dirty="0" smtClean="0">
              <a:latin typeface="Arial Black" pitchFamily="34" charset="0"/>
            </a:endParaRPr>
          </a:p>
          <a:p>
            <a:endParaRPr lang="en-US" sz="2800" dirty="0" smtClean="0">
              <a:latin typeface="Arial Black" pitchFamily="34" charset="0"/>
            </a:endParaRPr>
          </a:p>
          <a:p>
            <a:r>
              <a:rPr lang="en-US" sz="2800" dirty="0" smtClean="0">
                <a:latin typeface="Arial Black" pitchFamily="34" charset="0"/>
              </a:rPr>
              <a:t>You </a:t>
            </a:r>
            <a:r>
              <a:rPr lang="en-US" sz="2800" dirty="0">
                <a:latin typeface="Arial Black" pitchFamily="34" charset="0"/>
              </a:rPr>
              <a:t>can make an array of any type </a:t>
            </a:r>
            <a:r>
              <a:rPr lang="en-US" sz="2800" dirty="0" err="1">
                <a:latin typeface="Arial Black" pitchFamily="34" charset="0"/>
              </a:rPr>
              <a:t>int</a:t>
            </a:r>
            <a:r>
              <a:rPr lang="en-US" sz="2800" dirty="0">
                <a:latin typeface="Arial Black" pitchFamily="34" charset="0"/>
              </a:rPr>
              <a:t>, double, String, etc.. </a:t>
            </a:r>
            <a:endParaRPr lang="en-US" sz="2800" dirty="0" smtClean="0">
              <a:latin typeface="Arial Black" pitchFamily="34" charset="0"/>
            </a:endParaRPr>
          </a:p>
          <a:p>
            <a:endParaRPr lang="en-US" sz="2800" dirty="0" smtClean="0">
              <a:latin typeface="Arial Black" pitchFamily="34" charset="0"/>
            </a:endParaRPr>
          </a:p>
          <a:p>
            <a:r>
              <a:rPr lang="en-US" sz="2800" dirty="0" smtClean="0">
                <a:latin typeface="Arial Black" pitchFamily="34" charset="0"/>
              </a:rPr>
              <a:t>All </a:t>
            </a:r>
            <a:r>
              <a:rPr lang="en-US" sz="2800" dirty="0">
                <a:latin typeface="Arial Black" pitchFamily="34" charset="0"/>
              </a:rPr>
              <a:t>elements of an array must have the same type. </a:t>
            </a:r>
          </a:p>
        </p:txBody>
      </p:sp>
    </p:spTree>
    <p:extLst>
      <p:ext uri="{BB962C8B-B14F-4D97-AF65-F5344CB8AC3E}">
        <p14:creationId xmlns:p14="http://schemas.microsoft.com/office/powerpoint/2010/main" val="374129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525"/>
            <a:ext cx="690562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13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43820" y="5189537"/>
            <a:ext cx="2133600" cy="476250"/>
          </a:xfrm>
        </p:spPr>
        <p:txBody>
          <a:bodyPr/>
          <a:lstStyle/>
          <a:p>
            <a:fld id="{F748C438-EAC2-472E-9A75-1C0EB90047EC}" type="slidenum">
              <a:rPr lang="en-US"/>
              <a:pPr/>
              <a:t>5</a:t>
            </a:fld>
            <a:endParaRPr lang="en-US"/>
          </a:p>
        </p:txBody>
      </p:sp>
      <p:sp>
        <p:nvSpPr>
          <p:cNvPr id="3" name="Rectangle 5"/>
          <p:cNvSpPr>
            <a:spLocks noChangeArrowheads="1"/>
          </p:cNvSpPr>
          <p:nvPr/>
        </p:nvSpPr>
        <p:spPr bwMode="auto">
          <a:xfrm>
            <a:off x="5450033" y="2862262"/>
            <a:ext cx="760412" cy="442913"/>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6"/>
          <p:cNvSpPr>
            <a:spLocks noChangeArrowheads="1"/>
          </p:cNvSpPr>
          <p:nvPr/>
        </p:nvSpPr>
        <p:spPr bwMode="auto">
          <a:xfrm>
            <a:off x="6207270" y="2862262"/>
            <a:ext cx="760413" cy="442913"/>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7"/>
          <p:cNvSpPr>
            <a:spLocks noChangeArrowheads="1"/>
          </p:cNvSpPr>
          <p:nvPr/>
        </p:nvSpPr>
        <p:spPr bwMode="auto">
          <a:xfrm>
            <a:off x="2409970" y="2862262"/>
            <a:ext cx="760413" cy="442913"/>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8"/>
          <p:cNvSpPr>
            <a:spLocks noChangeArrowheads="1"/>
          </p:cNvSpPr>
          <p:nvPr/>
        </p:nvSpPr>
        <p:spPr bwMode="auto">
          <a:xfrm>
            <a:off x="3167208" y="2862262"/>
            <a:ext cx="760412" cy="442913"/>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9"/>
          <p:cNvSpPr>
            <a:spLocks noChangeArrowheads="1"/>
          </p:cNvSpPr>
          <p:nvPr/>
        </p:nvSpPr>
        <p:spPr bwMode="auto">
          <a:xfrm>
            <a:off x="3932383" y="2862262"/>
            <a:ext cx="760412" cy="442913"/>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
          <p:cNvSpPr>
            <a:spLocks noChangeArrowheads="1"/>
          </p:cNvSpPr>
          <p:nvPr/>
        </p:nvSpPr>
        <p:spPr bwMode="auto">
          <a:xfrm>
            <a:off x="4691208" y="2862262"/>
            <a:ext cx="760412" cy="442913"/>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11"/>
          <p:cNvSpPr txBox="1">
            <a:spLocks noChangeArrowheads="1"/>
          </p:cNvSpPr>
          <p:nvPr/>
        </p:nvSpPr>
        <p:spPr bwMode="auto">
          <a:xfrm>
            <a:off x="3111645" y="4487862"/>
            <a:ext cx="2792413" cy="1196975"/>
          </a:xfrm>
          <a:prstGeom prst="rect">
            <a:avLst/>
          </a:prstGeom>
          <a:solidFill>
            <a:srgbClr val="FFFF99"/>
          </a:solidFill>
          <a:ln w="9525">
            <a:solidFill>
              <a:srgbClr val="FFFF99"/>
            </a:solidFill>
            <a:miter lim="800000"/>
            <a:headEnd/>
            <a:tailEnd/>
          </a:ln>
          <a:effectLst>
            <a:outerShdw dist="107763" dir="2700000" algn="ctr" rotWithShape="0">
              <a:schemeClr val="bg2"/>
            </a:outerShdw>
          </a:effectLst>
        </p:spPr>
        <p:txBody>
          <a:bodyPr>
            <a:spAutoFit/>
          </a:bodyPr>
          <a:lstStyle>
            <a:lvl1pPr>
              <a:defRPr>
                <a:solidFill>
                  <a:schemeClr val="tx1"/>
                </a:solidFill>
                <a:latin typeface="Arial" charset="0"/>
              </a:defRPr>
            </a:lvl1pPr>
            <a:lvl2pPr marL="471488" indent="-277813">
              <a:defRPr>
                <a:solidFill>
                  <a:schemeClr val="tx1"/>
                </a:solidFill>
                <a:latin typeface="Arial" charset="0"/>
              </a:defRPr>
            </a:lvl2pPr>
            <a:lvl3pPr marL="952500">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0" hangingPunct="0"/>
            <a:r>
              <a:rPr lang="en-GB" sz="2400" b="1">
                <a:solidFill>
                  <a:srgbClr val="800000"/>
                </a:solidFill>
              </a:rPr>
              <a:t>position</a:t>
            </a:r>
            <a:r>
              <a:rPr lang="en-GB" sz="2400" b="1"/>
              <a:t> of </a:t>
            </a:r>
            <a:r>
              <a:rPr lang="en-GB" sz="2400" b="1">
                <a:solidFill>
                  <a:srgbClr val="800000"/>
                </a:solidFill>
              </a:rPr>
              <a:t>element</a:t>
            </a:r>
            <a:r>
              <a:rPr lang="en-GB" sz="2400" b="1"/>
              <a:t> </a:t>
            </a:r>
          </a:p>
          <a:p>
            <a:pPr eaLnBrk="0" hangingPunct="0"/>
            <a:r>
              <a:rPr lang="en-GB" sz="2400" b="1"/>
              <a:t>in the array</a:t>
            </a:r>
          </a:p>
        </p:txBody>
      </p:sp>
      <p:sp>
        <p:nvSpPr>
          <p:cNvPr id="10" name="Line 12"/>
          <p:cNvSpPr>
            <a:spLocks noChangeShapeType="1"/>
          </p:cNvSpPr>
          <p:nvPr/>
        </p:nvSpPr>
        <p:spPr bwMode="auto">
          <a:xfrm flipH="1" flipV="1">
            <a:off x="4267345" y="3840162"/>
            <a:ext cx="0" cy="609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3"/>
          <p:cNvSpPr txBox="1">
            <a:spLocks noChangeArrowheads="1"/>
          </p:cNvSpPr>
          <p:nvPr/>
        </p:nvSpPr>
        <p:spPr bwMode="auto">
          <a:xfrm>
            <a:off x="1046308" y="4449762"/>
            <a:ext cx="1833562" cy="1196975"/>
          </a:xfrm>
          <a:prstGeom prst="rect">
            <a:avLst/>
          </a:prstGeom>
          <a:solidFill>
            <a:srgbClr val="FFFF99"/>
          </a:solidFill>
          <a:ln w="9525">
            <a:solidFill>
              <a:srgbClr val="FFFF99"/>
            </a:solidFill>
            <a:miter lim="800000"/>
            <a:headEnd/>
            <a:tailEnd/>
          </a:ln>
          <a:effectLst>
            <a:outerShdw dist="107763" dir="2700000" algn="ctr" rotWithShape="0">
              <a:schemeClr val="bg2"/>
            </a:outerShdw>
          </a:effectLst>
        </p:spPr>
        <p:txBody>
          <a:bodyPr>
            <a:spAutoFit/>
          </a:bodyPr>
          <a:lstStyle>
            <a:lvl1pPr>
              <a:defRPr>
                <a:solidFill>
                  <a:schemeClr val="tx1"/>
                </a:solidFill>
                <a:latin typeface="Arial" charset="0"/>
              </a:defRPr>
            </a:lvl1pPr>
            <a:lvl2pPr marL="471488" indent="-277813">
              <a:defRPr>
                <a:solidFill>
                  <a:schemeClr val="tx1"/>
                </a:solidFill>
                <a:latin typeface="Arial" charset="0"/>
              </a:defRPr>
            </a:lvl2pPr>
            <a:lvl3pPr marL="952500">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0" hangingPunct="0"/>
            <a:r>
              <a:rPr lang="en-GB" sz="2400" b="1"/>
              <a:t>first position is always</a:t>
            </a:r>
            <a:r>
              <a:rPr lang="en-GB" sz="2400" b="1">
                <a:solidFill>
                  <a:srgbClr val="800000"/>
                </a:solidFill>
              </a:rPr>
              <a:t> 0</a:t>
            </a:r>
            <a:endParaRPr lang="en-GB" sz="2400" b="1"/>
          </a:p>
        </p:txBody>
      </p:sp>
      <p:sp>
        <p:nvSpPr>
          <p:cNvPr id="12" name="Text Box 14"/>
          <p:cNvSpPr txBox="1">
            <a:spLocks noChangeArrowheads="1"/>
          </p:cNvSpPr>
          <p:nvPr/>
        </p:nvSpPr>
        <p:spPr bwMode="auto">
          <a:xfrm>
            <a:off x="455758" y="2790825"/>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400" b="1"/>
              <a:t>num:</a:t>
            </a:r>
            <a:endParaRPr lang="en-IE" sz="2400" b="1"/>
          </a:p>
        </p:txBody>
      </p:sp>
      <p:sp>
        <p:nvSpPr>
          <p:cNvPr id="13" name="Oval 15"/>
          <p:cNvSpPr>
            <a:spLocks noChangeArrowheads="1"/>
          </p:cNvSpPr>
          <p:nvPr/>
        </p:nvSpPr>
        <p:spPr bwMode="auto">
          <a:xfrm>
            <a:off x="1293958" y="2979737"/>
            <a:ext cx="182562" cy="168275"/>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6"/>
          <p:cNvSpPr>
            <a:spLocks noChangeShapeType="1"/>
          </p:cNvSpPr>
          <p:nvPr/>
        </p:nvSpPr>
        <p:spPr bwMode="auto">
          <a:xfrm>
            <a:off x="1382858" y="3087687"/>
            <a:ext cx="1062037" cy="158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17"/>
          <p:cNvSpPr txBox="1">
            <a:spLocks noChangeArrowheads="1"/>
          </p:cNvSpPr>
          <p:nvPr/>
        </p:nvSpPr>
        <p:spPr bwMode="auto">
          <a:xfrm>
            <a:off x="2489345" y="3276600"/>
            <a:ext cx="44470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sz="2400" b="1" dirty="0"/>
              <a:t>[0]     [1]     [2]    </a:t>
            </a:r>
            <a:r>
              <a:rPr lang="en-IE" sz="2400" b="1" dirty="0" smtClean="0"/>
              <a:t>   </a:t>
            </a:r>
            <a:r>
              <a:rPr lang="en-IE" sz="2400" b="1" dirty="0"/>
              <a:t>[3]    </a:t>
            </a:r>
            <a:r>
              <a:rPr lang="en-IE" sz="2400" b="1" dirty="0" smtClean="0"/>
              <a:t>    [</a:t>
            </a:r>
            <a:r>
              <a:rPr lang="en-IE" sz="2400" b="1" dirty="0"/>
              <a:t>4]     [5]</a:t>
            </a:r>
            <a:endParaRPr lang="en-GB" sz="2400" b="1" dirty="0"/>
          </a:p>
        </p:txBody>
      </p:sp>
      <p:sp>
        <p:nvSpPr>
          <p:cNvPr id="16" name="Text Box 18"/>
          <p:cNvSpPr txBox="1">
            <a:spLocks noChangeArrowheads="1"/>
          </p:cNvSpPr>
          <p:nvPr/>
        </p:nvSpPr>
        <p:spPr bwMode="auto">
          <a:xfrm>
            <a:off x="6253308" y="4487862"/>
            <a:ext cx="2532062" cy="831850"/>
          </a:xfrm>
          <a:prstGeom prst="rect">
            <a:avLst/>
          </a:prstGeom>
          <a:solidFill>
            <a:srgbClr val="FFFF99"/>
          </a:solidFill>
          <a:ln w="9525">
            <a:solidFill>
              <a:srgbClr val="FFFF99"/>
            </a:solidFill>
            <a:miter lim="800000"/>
            <a:headEnd/>
            <a:tailEnd/>
          </a:ln>
          <a:effectLst>
            <a:outerShdw dist="107763" dir="2700000" algn="ctr" rotWithShape="0">
              <a:schemeClr val="bg2"/>
            </a:outerShdw>
          </a:effectLst>
        </p:spPr>
        <p:txBody>
          <a:bodyPr>
            <a:spAutoFit/>
          </a:bodyPr>
          <a:lstStyle>
            <a:lvl1pPr>
              <a:defRPr>
                <a:solidFill>
                  <a:schemeClr val="tx1"/>
                </a:solidFill>
                <a:latin typeface="Arial" charset="0"/>
              </a:defRPr>
            </a:lvl1pPr>
            <a:lvl2pPr marL="471488" indent="-277813">
              <a:defRPr>
                <a:solidFill>
                  <a:schemeClr val="tx1"/>
                </a:solidFill>
                <a:latin typeface="Arial" charset="0"/>
              </a:defRPr>
            </a:lvl2pPr>
            <a:lvl3pPr marL="952500">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0" hangingPunct="0"/>
            <a:r>
              <a:rPr lang="en-GB" sz="2400" b="1"/>
              <a:t>last position is always </a:t>
            </a:r>
            <a:r>
              <a:rPr lang="en-GB" sz="2400" b="1">
                <a:solidFill>
                  <a:srgbClr val="800000"/>
                </a:solidFill>
              </a:rPr>
              <a:t>length-1 </a:t>
            </a:r>
          </a:p>
        </p:txBody>
      </p:sp>
      <p:sp>
        <p:nvSpPr>
          <p:cNvPr id="17" name="Line 19"/>
          <p:cNvSpPr>
            <a:spLocks noChangeShapeType="1"/>
          </p:cNvSpPr>
          <p:nvPr/>
        </p:nvSpPr>
        <p:spPr bwMode="auto">
          <a:xfrm flipV="1">
            <a:off x="1957533" y="3929062"/>
            <a:ext cx="557212" cy="49053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0"/>
          <p:cNvSpPr>
            <a:spLocks noChangeShapeType="1"/>
          </p:cNvSpPr>
          <p:nvPr/>
        </p:nvSpPr>
        <p:spPr bwMode="auto">
          <a:xfrm flipH="1" flipV="1">
            <a:off x="6604145" y="3776662"/>
            <a:ext cx="446088" cy="66833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1"/>
          <p:cNvSpPr txBox="1">
            <a:spLocks noChangeArrowheads="1"/>
          </p:cNvSpPr>
          <p:nvPr/>
        </p:nvSpPr>
        <p:spPr bwMode="auto">
          <a:xfrm>
            <a:off x="851045" y="411162"/>
            <a:ext cx="1835150" cy="175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b="1">
                <a:latin typeface="Courier New" pitchFamily="49" charset="0"/>
              </a:rPr>
              <a:t>num[0] = 7;</a:t>
            </a:r>
          </a:p>
          <a:p>
            <a:pPr eaLnBrk="0" hangingPunct="0"/>
            <a:r>
              <a:rPr lang="en-IE" b="1">
                <a:latin typeface="Courier New" pitchFamily="49" charset="0"/>
              </a:rPr>
              <a:t>num[1] = 3; </a:t>
            </a:r>
          </a:p>
          <a:p>
            <a:pPr eaLnBrk="0" hangingPunct="0"/>
            <a:r>
              <a:rPr lang="en-IE" b="1">
                <a:latin typeface="Courier New" pitchFamily="49" charset="0"/>
              </a:rPr>
              <a:t>num[2] = 8; </a:t>
            </a:r>
          </a:p>
          <a:p>
            <a:pPr eaLnBrk="0" hangingPunct="0"/>
            <a:r>
              <a:rPr lang="en-IE" b="1">
                <a:latin typeface="Courier New" pitchFamily="49" charset="0"/>
              </a:rPr>
              <a:t>num[3] = 1; </a:t>
            </a:r>
          </a:p>
          <a:p>
            <a:pPr eaLnBrk="0" hangingPunct="0"/>
            <a:r>
              <a:rPr lang="en-IE" b="1">
                <a:latin typeface="Courier New" pitchFamily="49" charset="0"/>
              </a:rPr>
              <a:t>num[4] = 9; </a:t>
            </a:r>
          </a:p>
          <a:p>
            <a:pPr eaLnBrk="0" hangingPunct="0"/>
            <a:r>
              <a:rPr lang="en-IE" b="1">
                <a:latin typeface="Courier New" pitchFamily="49" charset="0"/>
              </a:rPr>
              <a:t>num[5] = 2; </a:t>
            </a:r>
            <a:endParaRPr lang="en-GB" b="1">
              <a:latin typeface="Courier New" pitchFamily="49" charset="0"/>
            </a:endParaRPr>
          </a:p>
        </p:txBody>
      </p:sp>
      <p:sp>
        <p:nvSpPr>
          <p:cNvPr id="20" name="Text Box 22"/>
          <p:cNvSpPr txBox="1">
            <a:spLocks noChangeArrowheads="1"/>
          </p:cNvSpPr>
          <p:nvPr/>
        </p:nvSpPr>
        <p:spPr bwMode="auto">
          <a:xfrm>
            <a:off x="2578245" y="28321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sz="2400" b="1"/>
              <a:t>7</a:t>
            </a:r>
            <a:endParaRPr lang="en-GB" sz="2400" b="1"/>
          </a:p>
        </p:txBody>
      </p:sp>
      <p:sp>
        <p:nvSpPr>
          <p:cNvPr id="21" name="Text Box 23"/>
          <p:cNvSpPr txBox="1">
            <a:spLocks noChangeArrowheads="1"/>
          </p:cNvSpPr>
          <p:nvPr/>
        </p:nvSpPr>
        <p:spPr bwMode="auto">
          <a:xfrm>
            <a:off x="3352945" y="28321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sz="2400" b="1"/>
              <a:t>3</a:t>
            </a:r>
            <a:endParaRPr lang="en-GB" sz="2400" b="1"/>
          </a:p>
        </p:txBody>
      </p:sp>
      <p:sp>
        <p:nvSpPr>
          <p:cNvPr id="22" name="Text Box 24"/>
          <p:cNvSpPr txBox="1">
            <a:spLocks noChangeArrowheads="1"/>
          </p:cNvSpPr>
          <p:nvPr/>
        </p:nvSpPr>
        <p:spPr bwMode="auto">
          <a:xfrm>
            <a:off x="4102245" y="2844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sz="2400" b="1"/>
              <a:t>8</a:t>
            </a:r>
            <a:endParaRPr lang="en-GB" sz="2400" b="1"/>
          </a:p>
        </p:txBody>
      </p:sp>
      <p:sp>
        <p:nvSpPr>
          <p:cNvPr id="23" name="Text Box 25"/>
          <p:cNvSpPr txBox="1">
            <a:spLocks noChangeArrowheads="1"/>
          </p:cNvSpPr>
          <p:nvPr/>
        </p:nvSpPr>
        <p:spPr bwMode="auto">
          <a:xfrm>
            <a:off x="4864245" y="2844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sz="2400" b="1"/>
              <a:t>1</a:t>
            </a:r>
            <a:endParaRPr lang="en-GB" sz="2400" b="1"/>
          </a:p>
        </p:txBody>
      </p:sp>
      <p:sp>
        <p:nvSpPr>
          <p:cNvPr id="24" name="Text Box 26"/>
          <p:cNvSpPr txBox="1">
            <a:spLocks noChangeArrowheads="1"/>
          </p:cNvSpPr>
          <p:nvPr/>
        </p:nvSpPr>
        <p:spPr bwMode="auto">
          <a:xfrm>
            <a:off x="5638945" y="28575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sz="2400" b="1"/>
              <a:t>9</a:t>
            </a:r>
            <a:endParaRPr lang="en-GB" sz="2400" b="1"/>
          </a:p>
        </p:txBody>
      </p:sp>
      <p:sp>
        <p:nvSpPr>
          <p:cNvPr id="25" name="Text Box 27"/>
          <p:cNvSpPr txBox="1">
            <a:spLocks noChangeArrowheads="1"/>
          </p:cNvSpPr>
          <p:nvPr/>
        </p:nvSpPr>
        <p:spPr bwMode="auto">
          <a:xfrm>
            <a:off x="6400945" y="28575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sz="2400" b="1"/>
              <a:t>2</a:t>
            </a:r>
            <a:endParaRPr lang="en-GB" sz="2400" b="1"/>
          </a:p>
        </p:txBody>
      </p:sp>
      <p:sp>
        <p:nvSpPr>
          <p:cNvPr id="26" name="Text Box 28"/>
          <p:cNvSpPr txBox="1">
            <a:spLocks noChangeArrowheads="1"/>
          </p:cNvSpPr>
          <p:nvPr/>
        </p:nvSpPr>
        <p:spPr bwMode="auto">
          <a:xfrm>
            <a:off x="5283345" y="431800"/>
            <a:ext cx="2927350" cy="457200"/>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accent1"/>
                </a:solidFill>
                <a:miter lim="800000"/>
                <a:headEnd/>
                <a:tailEnd/>
              </a14:hiddenLine>
            </a:ext>
          </a:extLst>
        </p:spPr>
        <p:txBody>
          <a:bodyPr wrap="none">
            <a:spAutoFit/>
          </a:bodyPr>
          <a:lstStyle/>
          <a:p>
            <a:pPr eaLnBrk="0" hangingPunct="0"/>
            <a:r>
              <a:rPr lang="en-IE" sz="2400" b="1"/>
              <a:t>num[3] has value 1</a:t>
            </a:r>
            <a:endParaRPr lang="en-GB" sz="2400" b="1"/>
          </a:p>
        </p:txBody>
      </p:sp>
      <p:sp>
        <p:nvSpPr>
          <p:cNvPr id="27" name="Text Box 29"/>
          <p:cNvSpPr txBox="1">
            <a:spLocks noChangeArrowheads="1"/>
          </p:cNvSpPr>
          <p:nvPr/>
        </p:nvSpPr>
        <p:spPr bwMode="auto">
          <a:xfrm>
            <a:off x="4026045" y="1155700"/>
            <a:ext cx="4246563" cy="1187450"/>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accent1"/>
                </a:solidFill>
                <a:miter lim="800000"/>
                <a:headEnd/>
                <a:tailEnd/>
              </a14:hiddenLine>
            </a:ext>
          </a:extLst>
        </p:spPr>
        <p:txBody>
          <a:bodyPr wrap="none">
            <a:spAutoFit/>
          </a:bodyPr>
          <a:lstStyle/>
          <a:p>
            <a:pPr eaLnBrk="0" hangingPunct="0"/>
            <a:r>
              <a:rPr lang="en-IE" sz="2400" b="1"/>
              <a:t>The index can be a variable:</a:t>
            </a:r>
          </a:p>
          <a:p>
            <a:pPr eaLnBrk="0" hangingPunct="0"/>
            <a:r>
              <a:rPr lang="en-IE" sz="2400" b="1"/>
              <a:t>   </a:t>
            </a:r>
            <a:r>
              <a:rPr lang="en-IE" sz="2400" b="1">
                <a:latin typeface="Courier New" pitchFamily="49" charset="0"/>
              </a:rPr>
              <a:t>int x = 2;</a:t>
            </a:r>
          </a:p>
          <a:p>
            <a:pPr eaLnBrk="0" hangingPunct="0"/>
            <a:r>
              <a:rPr lang="en-IE" sz="2400" b="1"/>
              <a:t>so num[x] has value  ?</a:t>
            </a:r>
            <a:endParaRPr lang="en-GB" sz="2400" b="1"/>
          </a:p>
        </p:txBody>
      </p:sp>
    </p:spTree>
    <p:extLst>
      <p:ext uri="{BB962C8B-B14F-4D97-AF65-F5344CB8AC3E}">
        <p14:creationId xmlns:p14="http://schemas.microsoft.com/office/powerpoint/2010/main" val="392428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48"/>
            <a:ext cx="9144000" cy="5693866"/>
          </a:xfrm>
          <a:prstGeom prst="rect">
            <a:avLst/>
          </a:prstGeom>
        </p:spPr>
        <p:txBody>
          <a:bodyPr wrap="square">
            <a:spAutoFit/>
          </a:bodyPr>
          <a:lstStyle/>
          <a:p>
            <a:pPr algn="just"/>
            <a:r>
              <a:rPr lang="en-US" sz="2800" b="0" i="0" u="none" strike="noStrike" baseline="0" dirty="0" smtClean="0">
                <a:solidFill>
                  <a:srgbClr val="000000"/>
                </a:solidFill>
                <a:latin typeface="Arial Black" pitchFamily="34" charset="0"/>
              </a:rPr>
              <a:t>The index starts at </a:t>
            </a:r>
            <a:r>
              <a:rPr lang="en-US" sz="2800" b="0" i="0" u="sng" strike="noStrike" baseline="0" dirty="0" smtClean="0">
                <a:solidFill>
                  <a:srgbClr val="000000"/>
                </a:solidFill>
                <a:latin typeface="Arial Black" pitchFamily="34" charset="0"/>
              </a:rPr>
              <a:t>zero </a:t>
            </a:r>
            <a:r>
              <a:rPr lang="en-US" sz="2800" b="0" i="0" u="none" strike="noStrike" baseline="0" dirty="0" smtClean="0">
                <a:solidFill>
                  <a:srgbClr val="000000"/>
                </a:solidFill>
                <a:latin typeface="Arial Black" pitchFamily="34" charset="0"/>
              </a:rPr>
              <a:t>and ends at </a:t>
            </a:r>
            <a:r>
              <a:rPr lang="en-US" sz="2800" b="0" i="0" u="sng" strike="noStrike" baseline="0" dirty="0" smtClean="0">
                <a:solidFill>
                  <a:srgbClr val="000000"/>
                </a:solidFill>
                <a:latin typeface="Arial Black" pitchFamily="34" charset="0"/>
              </a:rPr>
              <a:t>length-1</a:t>
            </a:r>
            <a:r>
              <a:rPr lang="en-US" sz="2800" b="0" i="0" u="none" strike="noStrike" baseline="0" dirty="0" smtClean="0">
                <a:solidFill>
                  <a:srgbClr val="000000"/>
                </a:solidFill>
                <a:latin typeface="Arial Black" pitchFamily="34" charset="0"/>
              </a:rPr>
              <a:t>.</a:t>
            </a:r>
          </a:p>
          <a:p>
            <a:pPr algn="just"/>
            <a:r>
              <a:rPr lang="en-US" sz="2800" b="0" i="0" u="none" strike="noStrike" baseline="0" dirty="0" smtClean="0">
                <a:solidFill>
                  <a:srgbClr val="000000"/>
                </a:solidFill>
                <a:latin typeface="Arial Black" pitchFamily="34" charset="0"/>
              </a:rPr>
              <a:t> </a:t>
            </a:r>
          </a:p>
          <a:p>
            <a:pPr algn="just"/>
            <a:r>
              <a:rPr lang="en-US" sz="2800" b="0" i="0" u="none" strike="noStrike" baseline="0" dirty="0" smtClean="0">
                <a:solidFill>
                  <a:srgbClr val="000000"/>
                </a:solidFill>
                <a:latin typeface="Arial Black" pitchFamily="34" charset="0"/>
              </a:rPr>
              <a:t>Example: </a:t>
            </a:r>
          </a:p>
          <a:p>
            <a:pPr algn="just"/>
            <a:endParaRPr lang="en-US" sz="2800" b="0" i="0" u="none" strike="noStrike" baseline="0" dirty="0" smtClean="0">
              <a:solidFill>
                <a:srgbClr val="000000"/>
              </a:solidFill>
              <a:latin typeface="Arial Black" pitchFamily="34" charset="0"/>
            </a:endParaRPr>
          </a:p>
          <a:p>
            <a:pPr algn="just"/>
            <a:r>
              <a:rPr lang="en-US" sz="2800" b="0" i="0" u="none" strike="noStrike" baseline="0" dirty="0" err="1" smtClean="0">
                <a:solidFill>
                  <a:srgbClr val="000000"/>
                </a:solidFill>
                <a:latin typeface="Arial Black" pitchFamily="34" charset="0"/>
              </a:rPr>
              <a:t>int</a:t>
            </a:r>
            <a:r>
              <a:rPr lang="en-US" sz="2800" b="0" i="0" u="none" strike="noStrike" baseline="0" dirty="0" smtClean="0">
                <a:solidFill>
                  <a:srgbClr val="000000"/>
                </a:solidFill>
                <a:latin typeface="Arial Black" pitchFamily="34" charset="0"/>
              </a:rPr>
              <a:t>[] values = new </a:t>
            </a:r>
            <a:r>
              <a:rPr lang="en-US" sz="2800" b="0" i="0" u="none" strike="noStrike" baseline="0" dirty="0" err="1" smtClean="0">
                <a:solidFill>
                  <a:srgbClr val="000000"/>
                </a:solidFill>
                <a:latin typeface="Arial Black" pitchFamily="34" charset="0"/>
              </a:rPr>
              <a:t>int</a:t>
            </a:r>
            <a:r>
              <a:rPr lang="en-US" sz="2800" b="0" i="0" u="none" strike="noStrike" baseline="0" dirty="0" smtClean="0">
                <a:solidFill>
                  <a:srgbClr val="000000"/>
                </a:solidFill>
                <a:latin typeface="Arial Black" pitchFamily="34" charset="0"/>
              </a:rPr>
              <a:t>[5]; </a:t>
            </a:r>
          </a:p>
          <a:p>
            <a:pPr algn="just"/>
            <a:endParaRPr lang="en-US" sz="2800" b="0" i="0" u="none" strike="noStrike" baseline="0" dirty="0" smtClean="0">
              <a:solidFill>
                <a:srgbClr val="000000"/>
              </a:solidFill>
              <a:latin typeface="Arial Black" pitchFamily="34" charset="0"/>
            </a:endParaRPr>
          </a:p>
          <a:p>
            <a:pPr algn="just"/>
            <a:r>
              <a:rPr lang="en-US" sz="2800" b="0" i="0" u="none" strike="noStrike" baseline="0" dirty="0" smtClean="0">
                <a:solidFill>
                  <a:srgbClr val="000000"/>
                </a:solidFill>
                <a:latin typeface="Arial Black" pitchFamily="34" charset="0"/>
              </a:rPr>
              <a:t>values[0] = 12; // CORRECT </a:t>
            </a:r>
          </a:p>
          <a:p>
            <a:pPr algn="just"/>
            <a:endParaRPr lang="en-US" sz="2800" b="0" i="0" u="none" strike="noStrike" baseline="0" dirty="0" smtClean="0">
              <a:solidFill>
                <a:srgbClr val="000000"/>
              </a:solidFill>
              <a:latin typeface="Arial Black" pitchFamily="34" charset="0"/>
            </a:endParaRPr>
          </a:p>
          <a:p>
            <a:pPr algn="just"/>
            <a:r>
              <a:rPr lang="en-US" sz="2800" b="0" i="0" u="none" strike="noStrike" baseline="0" dirty="0" smtClean="0">
                <a:solidFill>
                  <a:srgbClr val="000000"/>
                </a:solidFill>
                <a:latin typeface="Arial Black" pitchFamily="34" charset="0"/>
              </a:rPr>
              <a:t>values[4] = 12; // CORRECT </a:t>
            </a:r>
          </a:p>
          <a:p>
            <a:pPr algn="just"/>
            <a:endParaRPr lang="en-US" sz="2800" b="0" i="0" u="none" strike="noStrike" baseline="0" dirty="0" smtClean="0">
              <a:solidFill>
                <a:srgbClr val="000000"/>
              </a:solidFill>
              <a:latin typeface="Arial Black" pitchFamily="34" charset="0"/>
            </a:endParaRPr>
          </a:p>
          <a:p>
            <a:pPr algn="just"/>
            <a:r>
              <a:rPr lang="en-US" sz="2800" b="0" i="0" u="none" strike="noStrike" baseline="0" dirty="0" smtClean="0">
                <a:solidFill>
                  <a:srgbClr val="000000"/>
                </a:solidFill>
                <a:latin typeface="Arial Black" pitchFamily="34" charset="0"/>
              </a:rPr>
              <a:t>values[5] = 12; // WRONG!! compiles but </a:t>
            </a:r>
          </a:p>
          <a:p>
            <a:pPr marR="0"/>
            <a:r>
              <a:rPr lang="en-US" sz="2800" b="0" i="0" u="none" strike="noStrike" baseline="0" dirty="0" smtClean="0">
                <a:solidFill>
                  <a:srgbClr val="000000"/>
                </a:solidFill>
                <a:latin typeface="Arial Black" pitchFamily="34" charset="0"/>
              </a:rPr>
              <a:t>// throws an Exception </a:t>
            </a:r>
          </a:p>
          <a:p>
            <a:pPr marR="0" algn="just"/>
            <a:r>
              <a:rPr lang="en-US" sz="2800" b="0" i="0" u="none" strike="noStrike" baseline="0" dirty="0" smtClean="0">
                <a:solidFill>
                  <a:srgbClr val="000000"/>
                </a:solidFill>
                <a:latin typeface="Arial Black" pitchFamily="34" charset="0"/>
              </a:rPr>
              <a:t>// at run-time </a:t>
            </a:r>
            <a:endParaRPr lang="en-US" sz="2800" dirty="0">
              <a:latin typeface="Arial Black" pitchFamily="34" charset="0"/>
            </a:endParaRPr>
          </a:p>
        </p:txBody>
      </p:sp>
    </p:spTree>
    <p:extLst>
      <p:ext uri="{BB962C8B-B14F-4D97-AF65-F5344CB8AC3E}">
        <p14:creationId xmlns:p14="http://schemas.microsoft.com/office/powerpoint/2010/main" val="366095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539430"/>
          </a:xfrm>
          <a:prstGeom prst="rect">
            <a:avLst/>
          </a:prstGeom>
        </p:spPr>
        <p:txBody>
          <a:bodyPr wrap="square">
            <a:spAutoFit/>
          </a:bodyPr>
          <a:lstStyle/>
          <a:p>
            <a:r>
              <a:rPr lang="en-US" sz="2800" b="1" dirty="0">
                <a:latin typeface="Arial Black" pitchFamily="34" charset="0"/>
              </a:rPr>
              <a:t>An array is defined </a:t>
            </a:r>
            <a:r>
              <a:rPr lang="en-US" sz="2800" b="1" dirty="0" smtClean="0">
                <a:latin typeface="Arial Black" pitchFamily="34" charset="0"/>
              </a:rPr>
              <a:t>using the statement :</a:t>
            </a:r>
          </a:p>
          <a:p>
            <a:endParaRPr lang="en-US" sz="2800" b="1" dirty="0" smtClean="0">
              <a:latin typeface="Arial Black" pitchFamily="34" charset="0"/>
            </a:endParaRPr>
          </a:p>
          <a:p>
            <a:r>
              <a:rPr lang="en-US" sz="2800" b="1" dirty="0" smtClean="0">
                <a:latin typeface="Arial Black" pitchFamily="34" charset="0"/>
              </a:rPr>
              <a:t>TYPE []  identifier</a:t>
            </a:r>
          </a:p>
          <a:p>
            <a:endParaRPr lang="en-US" sz="2800" b="1" dirty="0" smtClean="0">
              <a:latin typeface="Arial Black" pitchFamily="34" charset="0"/>
            </a:endParaRPr>
          </a:p>
          <a:p>
            <a:r>
              <a:rPr lang="en-US" sz="2800" b="1" dirty="0" smtClean="0">
                <a:latin typeface="Arial Black" pitchFamily="34" charset="0"/>
              </a:rPr>
              <a:t>Arrays </a:t>
            </a:r>
            <a:r>
              <a:rPr lang="en-US" sz="2800" b="1" dirty="0">
                <a:latin typeface="Arial Black" pitchFamily="34" charset="0"/>
              </a:rPr>
              <a:t>are just another type. </a:t>
            </a:r>
          </a:p>
          <a:p>
            <a:r>
              <a:rPr lang="en-US" sz="2800" b="1" dirty="0" err="1">
                <a:latin typeface="Arial Black" pitchFamily="34" charset="0"/>
              </a:rPr>
              <a:t>int</a:t>
            </a:r>
            <a:r>
              <a:rPr lang="en-US" sz="2800" b="1" dirty="0">
                <a:latin typeface="Arial Black" pitchFamily="34" charset="0"/>
              </a:rPr>
              <a:t>[] values; // array of </a:t>
            </a:r>
            <a:r>
              <a:rPr lang="en-US" sz="2800" b="1" dirty="0" err="1">
                <a:latin typeface="Arial Black" pitchFamily="34" charset="0"/>
              </a:rPr>
              <a:t>int</a:t>
            </a:r>
            <a:r>
              <a:rPr lang="en-US" sz="2800" b="1" dirty="0">
                <a:latin typeface="Arial Black" pitchFamily="34" charset="0"/>
              </a:rPr>
              <a:t> </a:t>
            </a:r>
            <a:endParaRPr lang="en-US" sz="2800" b="1" dirty="0" smtClean="0">
              <a:latin typeface="Arial Black" pitchFamily="34" charset="0"/>
            </a:endParaRPr>
          </a:p>
          <a:p>
            <a:endParaRPr lang="en-US" sz="2800" b="1" dirty="0">
              <a:latin typeface="Arial Black" pitchFamily="34" charset="0"/>
            </a:endParaRPr>
          </a:p>
          <a:p>
            <a:r>
              <a:rPr lang="en-US" sz="2800" b="1" dirty="0" err="1" smtClean="0">
                <a:latin typeface="Arial Black" pitchFamily="34" charset="0"/>
              </a:rPr>
              <a:t>int</a:t>
            </a:r>
            <a:r>
              <a:rPr lang="en-US" sz="2800" b="1" dirty="0">
                <a:latin typeface="Arial Black" pitchFamily="34" charset="0"/>
              </a:rPr>
              <a:t>[][] values; // </a:t>
            </a:r>
            <a:r>
              <a:rPr lang="en-US" sz="2800" b="1" dirty="0" err="1">
                <a:latin typeface="Arial Black" pitchFamily="34" charset="0"/>
              </a:rPr>
              <a:t>int</a:t>
            </a:r>
            <a:r>
              <a:rPr lang="en-US" sz="2800" b="1" dirty="0">
                <a:latin typeface="Arial Black" pitchFamily="34" charset="0"/>
              </a:rPr>
              <a:t>[] is a type </a:t>
            </a:r>
          </a:p>
        </p:txBody>
      </p:sp>
    </p:spTree>
    <p:extLst>
      <p:ext uri="{BB962C8B-B14F-4D97-AF65-F5344CB8AC3E}">
        <p14:creationId xmlns:p14="http://schemas.microsoft.com/office/powerpoint/2010/main" val="409169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 y="0"/>
            <a:ext cx="9178636" cy="3970318"/>
          </a:xfrm>
          <a:prstGeom prst="rect">
            <a:avLst/>
          </a:prstGeom>
        </p:spPr>
        <p:txBody>
          <a:bodyPr wrap="square">
            <a:spAutoFit/>
          </a:bodyPr>
          <a:lstStyle/>
          <a:p>
            <a:r>
              <a:rPr lang="en-US" sz="2800" dirty="0" smtClean="0">
                <a:latin typeface="Arial Black" pitchFamily="34" charset="0"/>
              </a:rPr>
              <a:t>To </a:t>
            </a:r>
            <a:r>
              <a:rPr lang="en-US" sz="2800" dirty="0">
                <a:latin typeface="Arial Black" pitchFamily="34" charset="0"/>
              </a:rPr>
              <a:t>create an array of a given size, use the operator new : </a:t>
            </a:r>
            <a:endParaRPr lang="en-US" sz="2800" dirty="0" smtClean="0">
              <a:latin typeface="Arial Black" pitchFamily="34" charset="0"/>
            </a:endParaRPr>
          </a:p>
          <a:p>
            <a:endParaRPr lang="en-US" sz="2800" dirty="0">
              <a:latin typeface="Arial Black" pitchFamily="34" charset="0"/>
            </a:endParaRPr>
          </a:p>
          <a:p>
            <a:r>
              <a:rPr lang="en-US" sz="2800" dirty="0" err="1">
                <a:latin typeface="Arial Black" pitchFamily="34" charset="0"/>
              </a:rPr>
              <a:t>int</a:t>
            </a:r>
            <a:r>
              <a:rPr lang="en-US" sz="2800" dirty="0">
                <a:latin typeface="Arial Black" pitchFamily="34" charset="0"/>
              </a:rPr>
              <a:t>[] values = new </a:t>
            </a:r>
            <a:r>
              <a:rPr lang="en-US" sz="2800" dirty="0" err="1">
                <a:latin typeface="Arial Black" pitchFamily="34" charset="0"/>
              </a:rPr>
              <a:t>int</a:t>
            </a:r>
            <a:r>
              <a:rPr lang="en-US" sz="2800" dirty="0">
                <a:latin typeface="Arial Black" pitchFamily="34" charset="0"/>
              </a:rPr>
              <a:t>[5]; </a:t>
            </a:r>
            <a:endParaRPr lang="en-US" sz="2800" dirty="0" smtClean="0">
              <a:latin typeface="Arial Black" pitchFamily="34" charset="0"/>
            </a:endParaRPr>
          </a:p>
          <a:p>
            <a:endParaRPr lang="en-US" sz="2800" dirty="0">
              <a:latin typeface="Arial Black" pitchFamily="34" charset="0"/>
            </a:endParaRPr>
          </a:p>
          <a:p>
            <a:r>
              <a:rPr lang="en-US" sz="2800" dirty="0" smtClean="0">
                <a:latin typeface="Arial Black" pitchFamily="34" charset="0"/>
              </a:rPr>
              <a:t>or </a:t>
            </a:r>
            <a:r>
              <a:rPr lang="en-US" sz="2800" dirty="0">
                <a:latin typeface="Arial Black" pitchFamily="34" charset="0"/>
              </a:rPr>
              <a:t>you may use a variable to specify the size</a:t>
            </a:r>
            <a:r>
              <a:rPr lang="en-US" sz="2800" dirty="0" smtClean="0">
                <a:latin typeface="Arial Black" pitchFamily="34" charset="0"/>
              </a:rPr>
              <a:t>:</a:t>
            </a:r>
          </a:p>
          <a:p>
            <a:r>
              <a:rPr lang="en-US" sz="2800" dirty="0" smtClean="0">
                <a:latin typeface="Arial Black" pitchFamily="34" charset="0"/>
              </a:rPr>
              <a:t> </a:t>
            </a:r>
            <a:endParaRPr lang="en-US" sz="2800" dirty="0">
              <a:latin typeface="Arial Black" pitchFamily="34" charset="0"/>
            </a:endParaRPr>
          </a:p>
          <a:p>
            <a:r>
              <a:rPr lang="en-US" sz="2800" dirty="0" err="1">
                <a:latin typeface="Arial Black" pitchFamily="34" charset="0"/>
              </a:rPr>
              <a:t>int</a:t>
            </a:r>
            <a:r>
              <a:rPr lang="en-US" sz="2800" dirty="0">
                <a:latin typeface="Arial Black" pitchFamily="34" charset="0"/>
              </a:rPr>
              <a:t> size = 12; </a:t>
            </a:r>
          </a:p>
          <a:p>
            <a:r>
              <a:rPr lang="en-US" sz="2800" dirty="0" err="1">
                <a:latin typeface="Arial Black" pitchFamily="34" charset="0"/>
              </a:rPr>
              <a:t>int</a:t>
            </a:r>
            <a:r>
              <a:rPr lang="en-US" sz="2800" dirty="0">
                <a:latin typeface="Arial Black" pitchFamily="34" charset="0"/>
              </a:rPr>
              <a:t>[] values = new </a:t>
            </a:r>
            <a:r>
              <a:rPr lang="en-US" sz="2800" dirty="0" err="1">
                <a:latin typeface="Arial Black" pitchFamily="34" charset="0"/>
              </a:rPr>
              <a:t>int</a:t>
            </a:r>
            <a:r>
              <a:rPr lang="en-US" sz="2800" dirty="0">
                <a:latin typeface="Arial Black" pitchFamily="34" charset="0"/>
              </a:rPr>
              <a:t>[size]; </a:t>
            </a:r>
          </a:p>
        </p:txBody>
      </p:sp>
    </p:spTree>
    <p:extLst>
      <p:ext uri="{BB962C8B-B14F-4D97-AF65-F5344CB8AC3E}">
        <p14:creationId xmlns:p14="http://schemas.microsoft.com/office/powerpoint/2010/main" val="61160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970318"/>
          </a:xfrm>
          <a:prstGeom prst="rect">
            <a:avLst/>
          </a:prstGeom>
        </p:spPr>
        <p:txBody>
          <a:bodyPr wrap="square">
            <a:spAutoFit/>
          </a:bodyPr>
          <a:lstStyle/>
          <a:p>
            <a:pPr algn="ctr"/>
            <a:r>
              <a:rPr lang="en-US" sz="2800" u="sng" dirty="0">
                <a:latin typeface="Arial Black" pitchFamily="34" charset="0"/>
              </a:rPr>
              <a:t>Array </a:t>
            </a:r>
            <a:r>
              <a:rPr lang="en-US" sz="2800" u="sng" dirty="0" smtClean="0">
                <a:latin typeface="Arial Black" pitchFamily="34" charset="0"/>
              </a:rPr>
              <a:t>Initialization</a:t>
            </a:r>
          </a:p>
          <a:p>
            <a:pPr algn="ctr"/>
            <a:endParaRPr lang="en-US" sz="2800" u="sng" dirty="0">
              <a:latin typeface="Arial Black" pitchFamily="34" charset="0"/>
            </a:endParaRPr>
          </a:p>
          <a:p>
            <a:r>
              <a:rPr lang="en-US" sz="2800" dirty="0">
                <a:latin typeface="Arial Black" pitchFamily="34" charset="0"/>
              </a:rPr>
              <a:t>Curly braces can be used to initialize an array. </a:t>
            </a:r>
            <a:endParaRPr lang="en-US" sz="2800" dirty="0" smtClean="0">
              <a:latin typeface="Arial Black" pitchFamily="34" charset="0"/>
            </a:endParaRPr>
          </a:p>
          <a:p>
            <a:endParaRPr lang="en-US" sz="2800" dirty="0">
              <a:latin typeface="Arial Black" pitchFamily="34" charset="0"/>
            </a:endParaRPr>
          </a:p>
          <a:p>
            <a:r>
              <a:rPr lang="en-US" sz="2800" dirty="0">
                <a:latin typeface="Arial Black" pitchFamily="34" charset="0"/>
              </a:rPr>
              <a:t>It can ONLY be used when you declare the variable. </a:t>
            </a:r>
            <a:endParaRPr lang="en-US" sz="2800" dirty="0" smtClean="0">
              <a:latin typeface="Arial Black" pitchFamily="34" charset="0"/>
            </a:endParaRPr>
          </a:p>
          <a:p>
            <a:endParaRPr lang="en-US" sz="2800" dirty="0">
              <a:latin typeface="Arial Black" pitchFamily="34" charset="0"/>
            </a:endParaRPr>
          </a:p>
          <a:p>
            <a:r>
              <a:rPr lang="fr-FR" sz="2800" dirty="0" err="1">
                <a:latin typeface="Arial Black" pitchFamily="34" charset="0"/>
              </a:rPr>
              <a:t>int</a:t>
            </a:r>
            <a:r>
              <a:rPr lang="fr-FR" sz="2800" dirty="0">
                <a:latin typeface="Arial Black" pitchFamily="34" charset="0"/>
              </a:rPr>
              <a:t>[] values = { 12, 24, -23, 47 };</a:t>
            </a:r>
            <a:endParaRPr lang="en-US" sz="2800" dirty="0">
              <a:latin typeface="Arial Black" pitchFamily="34" charset="0"/>
            </a:endParaRPr>
          </a:p>
        </p:txBody>
      </p:sp>
      <p:sp>
        <p:nvSpPr>
          <p:cNvPr id="3" name="Rectangle 2"/>
          <p:cNvSpPr/>
          <p:nvPr/>
        </p:nvSpPr>
        <p:spPr>
          <a:xfrm>
            <a:off x="6926" y="4648200"/>
            <a:ext cx="9137073" cy="1384995"/>
          </a:xfrm>
          <a:prstGeom prst="rect">
            <a:avLst/>
          </a:prstGeom>
        </p:spPr>
        <p:txBody>
          <a:bodyPr wrap="square">
            <a:spAutoFit/>
          </a:bodyPr>
          <a:lstStyle/>
          <a:p>
            <a:r>
              <a:rPr lang="en-US" sz="2800" b="1" dirty="0">
                <a:solidFill>
                  <a:srgbClr val="FF0000"/>
                </a:solidFill>
                <a:latin typeface="Arial Black" pitchFamily="34" charset="0"/>
              </a:rPr>
              <a:t>Is there an error in </a:t>
            </a:r>
            <a:r>
              <a:rPr lang="en-US" sz="2800" b="1" dirty="0" smtClean="0">
                <a:solidFill>
                  <a:srgbClr val="FF0000"/>
                </a:solidFill>
                <a:latin typeface="Arial Black" pitchFamily="34" charset="0"/>
              </a:rPr>
              <a:t>the following </a:t>
            </a:r>
            <a:r>
              <a:rPr lang="en-US" sz="2800" b="1" dirty="0">
                <a:solidFill>
                  <a:srgbClr val="FF0000"/>
                </a:solidFill>
                <a:latin typeface="Arial Black" pitchFamily="34" charset="0"/>
              </a:rPr>
              <a:t>code</a:t>
            </a:r>
            <a:r>
              <a:rPr lang="en-US" sz="2800" b="1" dirty="0" smtClean="0">
                <a:solidFill>
                  <a:srgbClr val="FF0000"/>
                </a:solidFill>
                <a:latin typeface="Arial Black" pitchFamily="34" charset="0"/>
              </a:rPr>
              <a:t>?</a:t>
            </a:r>
          </a:p>
          <a:p>
            <a:r>
              <a:rPr lang="en-US" sz="2800" b="1" dirty="0" smtClean="0">
                <a:latin typeface="Arial Black" pitchFamily="34" charset="0"/>
              </a:rPr>
              <a:t> </a:t>
            </a:r>
            <a:endParaRPr lang="en-US" sz="2800" b="1" dirty="0">
              <a:latin typeface="Arial Black" pitchFamily="34" charset="0"/>
            </a:endParaRPr>
          </a:p>
          <a:p>
            <a:r>
              <a:rPr lang="fr-FR" sz="2800" b="1" dirty="0" err="1">
                <a:latin typeface="Arial Black" pitchFamily="34" charset="0"/>
              </a:rPr>
              <a:t>int</a:t>
            </a:r>
            <a:r>
              <a:rPr lang="fr-FR" sz="2800" b="1" dirty="0">
                <a:latin typeface="Arial Black" pitchFamily="34" charset="0"/>
              </a:rPr>
              <a:t>[] values = {1, 2.5, 3, 3.5, 4};</a:t>
            </a:r>
            <a:endParaRPr lang="en-US" sz="2800" b="1" dirty="0">
              <a:latin typeface="Arial Black" pitchFamily="34" charset="0"/>
            </a:endParaRPr>
          </a:p>
        </p:txBody>
      </p:sp>
    </p:spTree>
    <p:extLst>
      <p:ext uri="{BB962C8B-B14F-4D97-AF65-F5344CB8AC3E}">
        <p14:creationId xmlns:p14="http://schemas.microsoft.com/office/powerpoint/2010/main" val="232759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1797</Words>
  <Application>Microsoft Office PowerPoint</Application>
  <PresentationFormat>On-screen Show (4:3)</PresentationFormat>
  <Paragraphs>356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&amp;quot</vt:lpstr>
      <vt:lpstr>Arial</vt:lpstr>
      <vt:lpstr>Arial Black</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Zulfiqar Khan</cp:lastModifiedBy>
  <cp:revision>106</cp:revision>
  <dcterms:created xsi:type="dcterms:W3CDTF">2015-07-24T17:35:35Z</dcterms:created>
  <dcterms:modified xsi:type="dcterms:W3CDTF">2019-02-08T15:11:59Z</dcterms:modified>
</cp:coreProperties>
</file>