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0" r:id="rId2"/>
    <p:sldId id="281" r:id="rId3"/>
    <p:sldId id="282" r:id="rId4"/>
    <p:sldId id="283" r:id="rId5"/>
    <p:sldId id="28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9" r:id="rId19"/>
    <p:sldId id="268" r:id="rId20"/>
    <p:sldId id="269" r:id="rId21"/>
    <p:sldId id="285" r:id="rId22"/>
    <p:sldId id="286" r:id="rId23"/>
    <p:sldId id="287" r:id="rId24"/>
    <p:sldId id="288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6DBBE-973F-45B7-8D3A-B9603C43C61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9B522-EF7F-4445-9829-D50423E0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9B522-EF7F-4445-9829-D50423E07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208A-1D5B-4772-AD2B-79B7FF0EED8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EFB-D514-49F5-820C-56DC6817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2439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class </a:t>
            </a:r>
            <a:r>
              <a:rPr lang="en-US" b="1" dirty="0" err="1">
                <a:latin typeface="Arial Black" panose="020B0A04020102020204" pitchFamily="34" charset="0"/>
              </a:rPr>
              <a:t>MatrixMul</a:t>
            </a:r>
            <a:r>
              <a:rPr lang="en-US" b="1" dirty="0">
                <a:latin typeface="Arial Black" panose="020B0A04020102020204" pitchFamily="34" charset="0"/>
              </a:rPr>
              <a:t>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[ ] [ ] mat1 = new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[ 3] [3];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[ ] [ ]  mat2 = new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[ 3] [3] 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[ ] [ ]  result = new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[ 3] [3] </a:t>
            </a:r>
            <a:r>
              <a:rPr lang="en-US" b="1" dirty="0" smtClean="0">
                <a:latin typeface="Arial Black" panose="020B0A04020102020204" pitchFamily="34" charset="0"/>
              </a:rPr>
              <a:t>;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rows1, cols1, rows2, cols2</a:t>
            </a:r>
            <a:r>
              <a:rPr lang="en-US" b="1" dirty="0" smtClean="0">
                <a:latin typeface="Arial Black" panose="020B0A04020102020204" pitchFamily="34" charset="0"/>
              </a:rPr>
              <a:t>;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 err="1">
                <a:latin typeface="Arial Black" panose="020B0A04020102020204" pitchFamily="34" charset="0"/>
              </a:rPr>
              <a:t>MatrixMul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[ ] [ ]  m1,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[ ][ ] m2,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r1,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c1,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r2,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c2)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mat1=m1;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mat2=m2;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rows1=r1;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cols1=c1;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rows2=r2;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cols2=c2;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}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 err="1" smtClean="0">
                <a:latin typeface="Arial Black" panose="020B0A04020102020204" pitchFamily="34" charset="0"/>
              </a:rPr>
              <a:t>int</a:t>
            </a: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checkMatrices</a:t>
            </a:r>
            <a:r>
              <a:rPr lang="en-US" b="1" dirty="0">
                <a:latin typeface="Arial Black" panose="020B0A04020102020204" pitchFamily="34" charset="0"/>
              </a:rPr>
              <a:t>() {</a:t>
            </a:r>
          </a:p>
          <a:p>
            <a:r>
              <a:rPr lang="en-US" b="1" dirty="0" err="1" smtClean="0">
                <a:latin typeface="Arial Black" panose="020B0A04020102020204" pitchFamily="34" charset="0"/>
              </a:rPr>
              <a:t>int</a:t>
            </a: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solution = 1</a:t>
            </a:r>
            <a:r>
              <a:rPr lang="en-US" b="1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rows1=</a:t>
            </a:r>
            <a:r>
              <a:rPr lang="en-US" b="1" dirty="0" err="1" smtClean="0">
                <a:latin typeface="Arial Black" panose="020B0A04020102020204" pitchFamily="34" charset="0"/>
              </a:rPr>
              <a:t>Integer.parseInt</a:t>
            </a:r>
            <a:r>
              <a:rPr lang="en-US" b="1" dirty="0" smtClean="0">
                <a:latin typeface="Arial Black" panose="020B0A04020102020204" pitchFamily="34" charset="0"/>
              </a:rPr>
              <a:t>(</a:t>
            </a:r>
            <a:r>
              <a:rPr lang="en-US" b="1" dirty="0" err="1" smtClean="0">
                <a:latin typeface="Arial Black" panose="020B0A04020102020204" pitchFamily="34" charset="0"/>
              </a:rPr>
              <a:t>JOptionPane.showInputDialog</a:t>
            </a:r>
            <a:r>
              <a:rPr lang="en-US" b="1" dirty="0">
                <a:latin typeface="Arial Black" panose="020B0A04020102020204" pitchFamily="34" charset="0"/>
              </a:rPr>
              <a:t>("Enter Rows1"));</a:t>
            </a:r>
          </a:p>
          <a:p>
            <a:endParaRPr lang="en-US" b="1" dirty="0" smtClean="0">
              <a:latin typeface="Arial Black" panose="020B0A04020102020204" pitchFamily="34" charset="0"/>
            </a:endParaRPr>
          </a:p>
          <a:p>
            <a:r>
              <a:rPr lang="en-US" b="1" dirty="0" smtClean="0">
                <a:latin typeface="Arial Black" panose="020B0A04020102020204" pitchFamily="34" charset="0"/>
              </a:rPr>
              <a:t>rows2=</a:t>
            </a:r>
            <a:r>
              <a:rPr lang="en-US" b="1" dirty="0" err="1" smtClean="0">
                <a:latin typeface="Arial Black" panose="020B0A04020102020204" pitchFamily="34" charset="0"/>
              </a:rPr>
              <a:t>Integer.parseInt</a:t>
            </a:r>
            <a:r>
              <a:rPr lang="en-US" b="1" dirty="0" smtClean="0">
                <a:latin typeface="Arial Black" panose="020B0A04020102020204" pitchFamily="34" charset="0"/>
              </a:rPr>
              <a:t>(</a:t>
            </a:r>
            <a:r>
              <a:rPr lang="en-US" b="1" dirty="0" err="1" smtClean="0">
                <a:latin typeface="Arial Black" panose="020B0A04020102020204" pitchFamily="34" charset="0"/>
              </a:rPr>
              <a:t>JOptionPane.showInputDialog</a:t>
            </a:r>
            <a:r>
              <a:rPr lang="en-US" b="1" dirty="0">
                <a:latin typeface="Arial Black" panose="020B0A04020102020204" pitchFamily="34" charset="0"/>
              </a:rPr>
              <a:t>("Enter Rows2"));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cols1=</a:t>
            </a:r>
            <a:r>
              <a:rPr lang="en-US" b="1" dirty="0" err="1">
                <a:latin typeface="Arial Black" panose="020B0A04020102020204" pitchFamily="34" charset="0"/>
              </a:rPr>
              <a:t>Integer.parseInt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JOptionPane.showInputDialog</a:t>
            </a:r>
            <a:r>
              <a:rPr lang="en-US" b="1" dirty="0">
                <a:latin typeface="Arial Black" panose="020B0A04020102020204" pitchFamily="34" charset="0"/>
              </a:rPr>
              <a:t>("Enter Cols1"));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399" y="0"/>
            <a:ext cx="1016220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cols2=</a:t>
            </a:r>
            <a:r>
              <a:rPr lang="en-US" b="1" dirty="0" err="1">
                <a:latin typeface="Arial Black" panose="020B0A04020102020204" pitchFamily="34" charset="0"/>
              </a:rPr>
              <a:t>Integer.parseInt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JOptionPane.showInputDialog</a:t>
            </a:r>
            <a:r>
              <a:rPr lang="en-US" b="1" dirty="0">
                <a:latin typeface="Arial Black" panose="020B0A04020102020204" pitchFamily="34" charset="0"/>
              </a:rPr>
              <a:t>("Enter Cols2"));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if(cols1!= rows2){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</a:t>
            </a:r>
            <a:r>
              <a:rPr lang="en-US" b="1" dirty="0" err="1">
                <a:latin typeface="Arial Black" panose="020B0A04020102020204" pitchFamily="34" charset="0"/>
              </a:rPr>
              <a:t>JOptionPane.showMessageDialog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null,"Matrix</a:t>
            </a:r>
            <a:r>
              <a:rPr lang="en-US" b="1" dirty="0">
                <a:latin typeface="Arial Black" panose="020B0A04020102020204" pitchFamily="34" charset="0"/>
              </a:rPr>
              <a:t> Multiplication not possible");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solution = 0;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return solution;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void </a:t>
            </a:r>
            <a:r>
              <a:rPr lang="en-US" b="1" dirty="0" err="1">
                <a:latin typeface="Arial Black" panose="020B0A04020102020204" pitchFamily="34" charset="0"/>
              </a:rPr>
              <a:t>MultiplyMatrix</a:t>
            </a:r>
            <a:r>
              <a:rPr lang="en-US" b="1" dirty="0">
                <a:latin typeface="Arial Black" panose="020B0A04020102020204" pitchFamily="34" charset="0"/>
              </a:rPr>
              <a:t>( 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c, d, k,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, j;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sum=0;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   </a:t>
            </a:r>
            <a:r>
              <a:rPr lang="en-US" b="1" dirty="0">
                <a:latin typeface="Arial Black" panose="020B0A04020102020204" pitchFamily="34" charset="0"/>
              </a:rPr>
              <a:t>for ( c = 0 ; c &lt; rows1; </a:t>
            </a:r>
            <a:r>
              <a:rPr lang="en-US" b="1" dirty="0" err="1">
                <a:latin typeface="Arial Black" panose="020B0A04020102020204" pitchFamily="34" charset="0"/>
              </a:rPr>
              <a:t>c++</a:t>
            </a:r>
            <a:r>
              <a:rPr lang="en-US" b="1" dirty="0">
                <a:latin typeface="Arial Black" panose="020B0A04020102020204" pitchFamily="34" charset="0"/>
              </a:rPr>
              <a:t> 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for ( d = 0 ; d &lt; cols2 ; d++ 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{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   for ( k = 0 ; k &lt; rows2 ; k++ 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  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      sum = sum + mat1[c][k]*mat2[k][d</a:t>
            </a:r>
            <a:r>
              <a:rPr lang="en-US" b="1" dirty="0" smtClean="0">
                <a:latin typeface="Arial Black" panose="020B0A04020102020204" pitchFamily="34" charset="0"/>
              </a:rPr>
              <a:t>]; 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               </a:t>
            </a:r>
            <a:r>
              <a:rPr lang="en-US" b="1" dirty="0">
                <a:latin typeface="Arial Black" panose="020B0A04020102020204" pitchFamily="34" charset="0"/>
              </a:rPr>
              <a:t>}                                 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   result[c][d] = sum;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   sum = 0;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}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659982" y="0"/>
            <a:ext cx="64417" cy="681706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8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8864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>
                <a:solidFill>
                  <a:schemeClr val="tx2"/>
                </a:solidFill>
              </a:rPr>
              <a:t>Initialising Strings from char arrays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0" y="4495800"/>
            <a:ext cx="6248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sz="2000" b="1" dirty="0">
                <a:latin typeface="Arial Black" pitchFamily="34" charset="0"/>
              </a:rPr>
              <a:t>String s1 = "Hello world!";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char array[] = new char[5];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s1.getChars(3,8,array,0);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String s2 = new String(array);</a:t>
            </a:r>
          </a:p>
          <a:p>
            <a:pPr eaLnBrk="0" hangingPunct="0"/>
            <a:r>
              <a:rPr lang="en-GB" sz="2000" b="1" dirty="0" err="1">
                <a:latin typeface="Arial Black" pitchFamily="34" charset="0"/>
              </a:rPr>
              <a:t>ud.showMessage</a:t>
            </a:r>
            <a:r>
              <a:rPr lang="en-GB" sz="2000" b="1" dirty="0">
                <a:latin typeface="Arial Black" pitchFamily="34" charset="0"/>
              </a:rPr>
              <a:t>("s1 = " + s1 +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               "\ns2 = " + s2);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685800"/>
            <a:ext cx="8626475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We can use a char array to give initial values to a String.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For example, we can use </a:t>
            </a:r>
            <a:r>
              <a:rPr lang="en-GB" sz="3200" b="1">
                <a:latin typeface="Courier New" pitchFamily="49" charset="0"/>
              </a:rPr>
              <a:t>getChars(...)</a:t>
            </a:r>
            <a:r>
              <a:rPr lang="en-GB" sz="3200" b="1"/>
              <a:t> to extract as an array a range of characters from one String, and then use the array to put those characters in a new String:</a:t>
            </a: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33528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5567363" y="5807075"/>
            <a:ext cx="3408362" cy="822325"/>
            <a:chOff x="3264" y="3264"/>
            <a:chExt cx="2147" cy="518"/>
          </a:xfrm>
        </p:grpSpPr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3504" y="3264"/>
              <a:ext cx="1907" cy="51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 b="1" dirty="0"/>
                <a:t>initialising a new</a:t>
              </a:r>
            </a:p>
            <a:p>
              <a:pPr eaLnBrk="0" hangingPunct="0"/>
              <a:r>
                <a:rPr lang="en-GB" sz="2400" b="1" dirty="0"/>
                <a:t>String with an array</a:t>
              </a: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 flipV="1">
              <a:off x="3264" y="3312"/>
              <a:ext cx="240" cy="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3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2250" y="74613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Comparing Strings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68275" y="822325"/>
            <a:ext cx="89757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/>
              <a:t>String provides a number of methods apart from equals(...) to compare strings: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3200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4450" y="2643188"/>
            <a:ext cx="483196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000" b="1" dirty="0">
                <a:latin typeface="Arial Black" pitchFamily="34" charset="0"/>
              </a:rPr>
              <a:t>s1.equalsIgnoreCase(s2)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 </a:t>
            </a:r>
          </a:p>
          <a:p>
            <a:pPr eaLnBrk="0" hangingPunct="0"/>
            <a:endParaRPr lang="en-GB" sz="2000" b="1" dirty="0">
              <a:latin typeface="Arial Black" pitchFamily="34" charset="0"/>
            </a:endParaRP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s1.compareTo(s2)</a:t>
            </a:r>
          </a:p>
          <a:p>
            <a:pPr eaLnBrk="0" hangingPunct="0"/>
            <a:endParaRPr lang="en-GB" sz="2000" b="1" dirty="0">
              <a:latin typeface="Arial Black" pitchFamily="34" charset="0"/>
            </a:endParaRPr>
          </a:p>
          <a:p>
            <a:pPr eaLnBrk="0" hangingPunct="0"/>
            <a:endParaRPr lang="en-GB" sz="2000" b="1" dirty="0">
              <a:latin typeface="Arial Black" pitchFamily="34" charset="0"/>
            </a:endParaRP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s1.regionMatches(i,s2,j,n).</a:t>
            </a:r>
          </a:p>
          <a:p>
            <a:pPr eaLnBrk="0" hangingPunct="0"/>
            <a:endParaRPr lang="en-GB" sz="2000" b="1" dirty="0">
              <a:latin typeface="Arial Black" pitchFamily="34" charset="0"/>
            </a:endParaRPr>
          </a:p>
          <a:p>
            <a:pPr eaLnBrk="0" hangingPunct="0"/>
            <a:endParaRPr lang="en-GB" sz="2000" b="1" dirty="0">
              <a:latin typeface="Arial Black" pitchFamily="34" charset="0"/>
            </a:endParaRP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s1.regionMatches(bool, i, s2, j, n)</a:t>
            </a:r>
          </a:p>
          <a:p>
            <a:pPr eaLnBrk="0" hangingPunct="0"/>
            <a:r>
              <a:rPr lang="en-GB" sz="2000" b="1" dirty="0">
                <a:latin typeface="Arial Black" pitchFamily="34" charset="0"/>
              </a:rPr>
              <a:t>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87863" y="2238375"/>
            <a:ext cx="2635250" cy="7016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are s1 and s2 equal, ignoring case?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22788" y="3197225"/>
            <a:ext cx="3219450" cy="7016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returns &lt; 0 if s1 before s2, 0 if equal, &gt; 0 if after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79950" y="4129088"/>
            <a:ext cx="3397250" cy="10064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returns true if s1 from pos i is the same as s2 from pos j for n positions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975350" y="5748338"/>
            <a:ext cx="2782888" cy="7016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as above, but if bool is true, ignores case</a:t>
            </a:r>
          </a:p>
        </p:txBody>
      </p:sp>
    </p:spTree>
    <p:extLst>
      <p:ext uri="{BB962C8B-B14F-4D97-AF65-F5344CB8AC3E}">
        <p14:creationId xmlns:p14="http://schemas.microsoft.com/office/powerpoint/2010/main" val="3486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 u="sng" dirty="0">
                <a:solidFill>
                  <a:schemeClr val="tx2"/>
                </a:solidFill>
              </a:rPr>
              <a:t>comparing Strings (2)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0782" y="1525588"/>
            <a:ext cx="307956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>
                <a:latin typeface="Arial Black" pitchFamily="34" charset="0"/>
              </a:rPr>
              <a:t>s1.startsWith(s2)</a:t>
            </a:r>
          </a:p>
          <a:p>
            <a:pPr eaLnBrk="0" hangingPunct="0"/>
            <a:endParaRPr lang="en-GB" sz="2400" b="1" dirty="0">
              <a:latin typeface="Arial Black" pitchFamily="34" charset="0"/>
            </a:endParaRPr>
          </a:p>
          <a:p>
            <a:pPr eaLnBrk="0" hangingPunct="0"/>
            <a:endParaRPr lang="en-GB" sz="2400" b="1" dirty="0">
              <a:latin typeface="Arial Black" pitchFamily="34" charset="0"/>
            </a:endParaRP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s1.endsWith(s2)</a:t>
            </a:r>
          </a:p>
          <a:p>
            <a:pPr eaLnBrk="0" hangingPunct="0"/>
            <a:endParaRPr lang="en-GB" sz="2400" b="1" dirty="0">
              <a:latin typeface="Arial Black" pitchFamily="34" charset="0"/>
            </a:endParaRPr>
          </a:p>
          <a:p>
            <a:pPr eaLnBrk="0" hangingPunct="0"/>
            <a:endParaRPr lang="en-GB" sz="2400" b="1" dirty="0">
              <a:latin typeface="Arial Black" pitchFamily="34" charset="0"/>
            </a:endParaRP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s1.indexOf(s2)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27400" y="1208088"/>
            <a:ext cx="3073400" cy="7016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Does s1 start with all the characters of s2?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08313" y="2441575"/>
            <a:ext cx="3219450" cy="7016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Does s1 end with all the characters of s2?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40063" y="3403600"/>
            <a:ext cx="5341937" cy="13112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000" b="1"/>
              <a:t>If s2 is a substring of s1, </a:t>
            </a:r>
          </a:p>
          <a:p>
            <a:pPr eaLnBrk="0" hangingPunct="0"/>
            <a:r>
              <a:rPr lang="en-GB" sz="2000" b="1"/>
              <a:t>   return the starting pos of s2 inside s1; else </a:t>
            </a:r>
          </a:p>
          <a:p>
            <a:pPr eaLnBrk="0" hangingPunct="0"/>
            <a:r>
              <a:rPr lang="en-GB" sz="2000" b="1"/>
              <a:t>   return -1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-96838" y="5160963"/>
            <a:ext cx="95972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 b="1" dirty="0">
                <a:latin typeface="Arial Black" pitchFamily="34" charset="0"/>
              </a:rPr>
              <a:t>Note: "cat", "at", "</a:t>
            </a:r>
            <a:r>
              <a:rPr lang="en-GB" sz="2400" b="1" dirty="0" err="1">
                <a:latin typeface="Arial Black" pitchFamily="34" charset="0"/>
              </a:rPr>
              <a:t>tch</a:t>
            </a:r>
            <a:r>
              <a:rPr lang="en-GB" sz="2400" b="1" dirty="0">
                <a:latin typeface="Arial Black" pitchFamily="34" charset="0"/>
              </a:rPr>
              <a:t>", "" and "catch" are </a:t>
            </a:r>
            <a:r>
              <a:rPr lang="en-GB" sz="2400" b="1" dirty="0">
                <a:solidFill>
                  <a:srgbClr val="CC3300"/>
                </a:solidFill>
                <a:latin typeface="Arial Black" pitchFamily="34" charset="0"/>
              </a:rPr>
              <a:t>substrings</a:t>
            </a:r>
            <a:r>
              <a:rPr lang="en-GB" sz="2400" b="1" dirty="0">
                <a:latin typeface="Arial Black" pitchFamily="34" charset="0"/>
              </a:rPr>
              <a:t> of </a:t>
            </a:r>
          </a:p>
          <a:p>
            <a:r>
              <a:rPr lang="en-GB" sz="2400" b="1" dirty="0">
                <a:latin typeface="Arial Black" pitchFamily="34" charset="0"/>
              </a:rPr>
              <a:t>"catch"</a:t>
            </a:r>
          </a:p>
        </p:txBody>
      </p:sp>
    </p:spTree>
    <p:extLst>
      <p:ext uri="{BB962C8B-B14F-4D97-AF65-F5344CB8AC3E}">
        <p14:creationId xmlns:p14="http://schemas.microsoft.com/office/powerpoint/2010/main" val="16401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1770063"/>
            <a:ext cx="9144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000" b="1" dirty="0">
                <a:latin typeface="Arial Black" pitchFamily="34" charset="0"/>
              </a:rPr>
              <a:t>String s1 = "apple";</a:t>
            </a:r>
          </a:p>
          <a:p>
            <a:r>
              <a:rPr lang="en-GB" sz="2000" b="1" dirty="0">
                <a:latin typeface="Arial Black" pitchFamily="34" charset="0"/>
              </a:rPr>
              <a:t>String s2 = "Banana";</a:t>
            </a:r>
          </a:p>
          <a:p>
            <a:r>
              <a:rPr lang="en-GB" sz="2000" b="1" dirty="0">
                <a:latin typeface="Arial Black" pitchFamily="34" charset="0"/>
              </a:rPr>
              <a:t>String s3 = "Cat";</a:t>
            </a:r>
          </a:p>
          <a:p>
            <a:r>
              <a:rPr lang="en-GB" sz="2000" b="1" dirty="0">
                <a:latin typeface="Arial Black" pitchFamily="34" charset="0"/>
              </a:rPr>
              <a:t>String s4 = "</a:t>
            </a:r>
            <a:r>
              <a:rPr lang="en-GB" sz="2000" b="1" dirty="0" err="1">
                <a:latin typeface="Arial Black" pitchFamily="34" charset="0"/>
              </a:rPr>
              <a:t>APpLE</a:t>
            </a:r>
            <a:r>
              <a:rPr lang="en-GB" sz="2000" b="1" dirty="0">
                <a:latin typeface="Arial Black" pitchFamily="34" charset="0"/>
              </a:rPr>
              <a:t>";</a:t>
            </a:r>
          </a:p>
          <a:p>
            <a:r>
              <a:rPr lang="en-GB" sz="2000" b="1" dirty="0">
                <a:latin typeface="Arial Black" pitchFamily="34" charset="0"/>
              </a:rPr>
              <a:t>String s5 = "pineapple";</a:t>
            </a:r>
          </a:p>
          <a:p>
            <a:r>
              <a:rPr lang="en-GB" sz="2000" b="1" dirty="0">
                <a:latin typeface="Arial Black" pitchFamily="34" charset="0"/>
              </a:rPr>
              <a:t>String s6 = "scatter";</a:t>
            </a:r>
          </a:p>
          <a:p>
            <a:r>
              <a:rPr lang="en-GB" sz="2000" b="1" dirty="0">
                <a:latin typeface="Arial Black" pitchFamily="34" charset="0"/>
              </a:rPr>
              <a:t>String s7 = "catch";</a:t>
            </a:r>
          </a:p>
          <a:p>
            <a:r>
              <a:rPr lang="en-GB" sz="2000" b="1" dirty="0">
                <a:latin typeface="Arial Black" pitchFamily="34" charset="0"/>
              </a:rPr>
              <a:t>String output = s1 + " and " + s4 + " are the same: ";</a:t>
            </a:r>
          </a:p>
          <a:p>
            <a:r>
              <a:rPr lang="en-GB" sz="2000" b="1" dirty="0">
                <a:latin typeface="Arial Black" pitchFamily="34" charset="0"/>
              </a:rPr>
              <a:t>output = output +s1.equalsIgnoreCase(s4) + "\n";</a:t>
            </a:r>
          </a:p>
          <a:p>
            <a:r>
              <a:rPr lang="en-GB" sz="2000" b="1" dirty="0">
                <a:latin typeface="Arial Black" pitchFamily="34" charset="0"/>
              </a:rPr>
              <a:t>output = output + "comparing " + s2 + " &amp; " + s3;</a:t>
            </a:r>
          </a:p>
          <a:p>
            <a:r>
              <a:rPr lang="en-GB" sz="2000" b="1" dirty="0">
                <a:latin typeface="Arial Black" pitchFamily="34" charset="0"/>
              </a:rPr>
              <a:t>output = output + " gives: " + s2.compareTo(s3) + "\n";</a:t>
            </a:r>
          </a:p>
          <a:p>
            <a:r>
              <a:rPr lang="en-GB" sz="2000" b="1" dirty="0">
                <a:latin typeface="Arial Black" pitchFamily="34" charset="0"/>
              </a:rPr>
              <a:t>output = output + "</a:t>
            </a:r>
            <a:r>
              <a:rPr lang="en-GB" sz="2000" b="1" dirty="0" err="1">
                <a:latin typeface="Arial Black" pitchFamily="34" charset="0"/>
              </a:rPr>
              <a:t>pl</a:t>
            </a:r>
            <a:r>
              <a:rPr lang="en-GB" sz="2000" b="1" dirty="0">
                <a:latin typeface="Arial Black" pitchFamily="34" charset="0"/>
              </a:rPr>
              <a:t> is in " + s1 + " &amp; " + s5 + ": ";</a:t>
            </a:r>
          </a:p>
          <a:p>
            <a:r>
              <a:rPr lang="en-GB" sz="2000" b="1" dirty="0">
                <a:latin typeface="Arial Black" pitchFamily="34" charset="0"/>
              </a:rPr>
              <a:t>output = output + s1.regionMatches(2, s5, 6, 2) + "\n";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53975" y="434975"/>
            <a:ext cx="10163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 u="sng" dirty="0">
                <a:solidFill>
                  <a:schemeClr val="tx2"/>
                </a:solidFill>
                <a:latin typeface="Arial Black" pitchFamily="34" charset="0"/>
              </a:rPr>
              <a:t>Testing the methods</a:t>
            </a:r>
          </a:p>
        </p:txBody>
      </p:sp>
    </p:spTree>
    <p:extLst>
      <p:ext uri="{BB962C8B-B14F-4D97-AF65-F5344CB8AC3E}">
        <p14:creationId xmlns:p14="http://schemas.microsoft.com/office/powerpoint/2010/main" val="6339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 u="sng" dirty="0">
                <a:solidFill>
                  <a:schemeClr val="tx2"/>
                </a:solidFill>
                <a:latin typeface="Arial Black" pitchFamily="34" charset="0"/>
              </a:rPr>
              <a:t>Testing the methods (2)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066800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 b="1" dirty="0">
                <a:latin typeface="Arial Black" pitchFamily="34" charset="0"/>
              </a:rPr>
              <a:t>output = output + s5 + " ends with " + s1 + ": ";</a:t>
            </a:r>
          </a:p>
          <a:p>
            <a:r>
              <a:rPr lang="en-GB" sz="2400" b="1" dirty="0">
                <a:latin typeface="Arial Black" pitchFamily="34" charset="0"/>
              </a:rPr>
              <a:t>output = output + s5.endsWith(s1) + "\n";</a:t>
            </a:r>
          </a:p>
          <a:p>
            <a:r>
              <a:rPr lang="en-GB" sz="2400" b="1" dirty="0">
                <a:latin typeface="Arial Black" pitchFamily="34" charset="0"/>
              </a:rPr>
              <a:t>output = output + s7 + " starts with " + s3 + ": ";</a:t>
            </a:r>
          </a:p>
          <a:p>
            <a:r>
              <a:rPr lang="en-GB" sz="2400" b="1" dirty="0">
                <a:latin typeface="Arial Black" pitchFamily="34" charset="0"/>
              </a:rPr>
              <a:t>output = output + s7.startsWith(s3) + "\n";</a:t>
            </a:r>
          </a:p>
          <a:p>
            <a:r>
              <a:rPr lang="en-GB" sz="2400" b="1" dirty="0">
                <a:latin typeface="Arial Black" pitchFamily="34" charset="0"/>
              </a:rPr>
              <a:t>output = output + "cat is inside " + s6 + " at: ";</a:t>
            </a:r>
          </a:p>
          <a:p>
            <a:r>
              <a:rPr lang="en-GB" sz="2400" b="1" dirty="0">
                <a:latin typeface="Arial Black" pitchFamily="34" charset="0"/>
              </a:rPr>
              <a:t>output = output + s6.indexOf("cat");</a:t>
            </a:r>
          </a:p>
          <a:p>
            <a:r>
              <a:rPr lang="en-GB" sz="2400" b="1" dirty="0" err="1">
                <a:latin typeface="Arial Black" pitchFamily="34" charset="0"/>
              </a:rPr>
              <a:t>ud.showMessage</a:t>
            </a:r>
            <a:r>
              <a:rPr lang="en-GB" sz="2400" b="1" dirty="0">
                <a:latin typeface="Arial Black" pitchFamily="34" charset="0"/>
              </a:rPr>
              <a:t>(output);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64075"/>
            <a:ext cx="39624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4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  <a:latin typeface="Arial Black" pitchFamily="34" charset="0"/>
              </a:rPr>
              <a:t>Extracting substrings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If we know the start and end points of the substring we want,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there is a method that will extract it as a new String: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   </a:t>
            </a:r>
            <a:r>
              <a:rPr lang="en-GB" sz="2800" b="1">
                <a:latin typeface="Arial Black" pitchFamily="34" charset="0"/>
              </a:rPr>
              <a:t>s1.substring(5, 10) </a:t>
            </a:r>
            <a:endParaRPr lang="en-GB" sz="3200" b="1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will extract the substring from pos 5 to 10, not including 10.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   </a:t>
            </a:r>
            <a:r>
              <a:rPr lang="en-GB" sz="2800" b="1">
                <a:latin typeface="Arial Black" pitchFamily="34" charset="0"/>
              </a:rPr>
              <a:t>s1.substring(5)</a:t>
            </a:r>
            <a:endParaRPr lang="en-GB" sz="3200" b="1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will extract the substring starting at pos 5 until the end.</a:t>
            </a:r>
          </a:p>
        </p:txBody>
      </p:sp>
    </p:spTree>
    <p:extLst>
      <p:ext uri="{BB962C8B-B14F-4D97-AF65-F5344CB8AC3E}">
        <p14:creationId xmlns:p14="http://schemas.microsoft.com/office/powerpoint/2010/main" val="105099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>
                <a:solidFill>
                  <a:schemeClr val="tx2"/>
                </a:solidFill>
                <a:latin typeface="Arial Black" pitchFamily="34" charset="0"/>
              </a:rPr>
              <a:t>Converting Strings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   </a:t>
            </a:r>
            <a:r>
              <a:rPr lang="en-GB" sz="2800" b="1" dirty="0">
                <a:latin typeface="Arial Black" pitchFamily="34" charset="0"/>
              </a:rPr>
              <a:t>s1.toUpperCase()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will convert s1 to upper case (capital letters) and return it as a new string.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   </a:t>
            </a:r>
            <a:r>
              <a:rPr lang="en-GB" sz="2800" b="1" dirty="0">
                <a:latin typeface="Arial Black" pitchFamily="34" charset="0"/>
              </a:rPr>
              <a:t>s1.toLowerCase()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will convert s1 to lower case (small letters) and return it as a new string.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   </a:t>
            </a:r>
            <a:r>
              <a:rPr lang="en-GB" sz="2800" b="1" dirty="0">
                <a:latin typeface="Arial Black" pitchFamily="34" charset="0"/>
              </a:rPr>
              <a:t>s1.concat(s2)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will add s2 onto the end of s1, and return it as a new string.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None of these methods will change s1.</a:t>
            </a:r>
          </a:p>
        </p:txBody>
      </p:sp>
    </p:spTree>
    <p:extLst>
      <p:ext uri="{BB962C8B-B14F-4D97-AF65-F5344CB8AC3E}">
        <p14:creationId xmlns:p14="http://schemas.microsoft.com/office/powerpoint/2010/main" val="202425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  <a:latin typeface="Arial Black" pitchFamily="34" charset="0"/>
              </a:rPr>
              <a:t>Example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How would we check to see whether a user has typed the word "yes" into a dialog box, in any form?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Convert the response into upper case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 dirty="0">
                <a:latin typeface="Arial Black" pitchFamily="34" charset="0"/>
              </a:rPr>
              <a:t>Ask for the index of "YES" as a substring.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3200" b="1" dirty="0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b="1" dirty="0">
                <a:latin typeface="Arial Black" pitchFamily="34" charset="0"/>
              </a:rPr>
              <a:t>String input = </a:t>
            </a:r>
            <a:r>
              <a:rPr lang="en-GB" sz="2800" b="1" dirty="0" err="1">
                <a:latin typeface="Arial Black" pitchFamily="34" charset="0"/>
              </a:rPr>
              <a:t>ud.getString</a:t>
            </a:r>
            <a:r>
              <a:rPr lang="en-GB" sz="2800" b="1" dirty="0">
                <a:latin typeface="Arial Black" pitchFamily="34" charset="0"/>
              </a:rPr>
              <a:t>("Type yes :");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b="1" dirty="0">
                <a:latin typeface="Arial Black" pitchFamily="34" charset="0"/>
              </a:rPr>
              <a:t>String s1 = </a:t>
            </a:r>
            <a:r>
              <a:rPr lang="en-GB" sz="2800" b="1" dirty="0" err="1">
                <a:latin typeface="Arial Black" pitchFamily="34" charset="0"/>
              </a:rPr>
              <a:t>input.toUpperCase</a:t>
            </a:r>
            <a:r>
              <a:rPr lang="en-GB" sz="2800" b="1" dirty="0">
                <a:latin typeface="Arial Black" pitchFamily="34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b="1" dirty="0">
                <a:latin typeface="Arial Black" pitchFamily="34" charset="0"/>
              </a:rPr>
              <a:t>if (s1.indexOf("YES") &gt; -1)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b="1" dirty="0">
                <a:latin typeface="Arial Black" pitchFamily="34" charset="0"/>
              </a:rPr>
              <a:t>   </a:t>
            </a:r>
            <a:r>
              <a:rPr lang="en-GB" sz="2800" b="1" dirty="0" err="1">
                <a:latin typeface="Arial Black" pitchFamily="34" charset="0"/>
              </a:rPr>
              <a:t>ud.showMessage</a:t>
            </a:r>
            <a:r>
              <a:rPr lang="en-GB" sz="2800" b="1" dirty="0">
                <a:latin typeface="Arial Black" pitchFamily="34" charset="0"/>
              </a:rPr>
              <a:t>("typed \"yes\"");</a:t>
            </a:r>
          </a:p>
        </p:txBody>
      </p:sp>
    </p:spTree>
    <p:extLst>
      <p:ext uri="{BB962C8B-B14F-4D97-AF65-F5344CB8AC3E}">
        <p14:creationId xmlns:p14="http://schemas.microsoft.com/office/powerpoint/2010/main" val="368776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381000"/>
            <a:ext cx="8742330" cy="56323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The method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indexOf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() is used for finding out the index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specified character or substring in a particular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There are 4 variations of this method: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indexOf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It returns the index of the first occurrence of character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in a String.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indexOf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fromIndex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It returns the index of first occurrence if character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starting from the specified index “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fromIndex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indexOf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(String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):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Returns the index of 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in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particular String.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indexOf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(String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fromIndex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Returns the index of 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, starting from the specified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index “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fromIndex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 Black" panose="020B0A04020102020204" pitchFamily="34" charset="0"/>
              </a:rPr>
              <a:t>”.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85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2250" y="434975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  <a:latin typeface="Arial Black" pitchFamily="34" charset="0"/>
              </a:rPr>
              <a:t>The Character class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2888" y="1387475"/>
            <a:ext cx="8626475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The Character class provides methods allowing us to check the properties of char variables: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>
                <a:latin typeface="Arial Black" pitchFamily="34" charset="0"/>
              </a:rPr>
              <a:t>    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3200" b="1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3200" b="1">
              <a:latin typeface="Arial Black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7038" y="3013075"/>
            <a:ext cx="343074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>
                <a:latin typeface="Arial Black" pitchFamily="34" charset="0"/>
              </a:rPr>
              <a:t>   isDigit(c)</a:t>
            </a:r>
          </a:p>
          <a:p>
            <a:pPr eaLnBrk="0" hangingPunct="0"/>
            <a:r>
              <a:rPr lang="en-GB" sz="2400" b="1">
                <a:latin typeface="Arial Black" pitchFamily="34" charset="0"/>
              </a:rPr>
              <a:t>   isLetter(c)</a:t>
            </a:r>
          </a:p>
          <a:p>
            <a:pPr eaLnBrk="0" hangingPunct="0"/>
            <a:r>
              <a:rPr lang="en-GB" sz="2400" b="1">
                <a:latin typeface="Arial Black" pitchFamily="34" charset="0"/>
              </a:rPr>
              <a:t>   isLetterOrDigit(c)</a:t>
            </a:r>
          </a:p>
          <a:p>
            <a:pPr eaLnBrk="0" hangingPunct="0"/>
            <a:r>
              <a:rPr lang="en-GB" sz="2400" b="1">
                <a:latin typeface="Arial Black" pitchFamily="34" charset="0"/>
              </a:rPr>
              <a:t>   isUpperCase(c)</a:t>
            </a:r>
          </a:p>
          <a:p>
            <a:pPr eaLnBrk="0" hangingPunct="0"/>
            <a:r>
              <a:rPr lang="en-GB" sz="2400" b="1">
                <a:latin typeface="Arial Black" pitchFamily="34" charset="0"/>
              </a:rPr>
              <a:t>   isLowerCase(c)</a:t>
            </a:r>
          </a:p>
          <a:p>
            <a:pPr eaLnBrk="0" hangingPunct="0"/>
            <a:endParaRPr lang="en-GB" sz="2400" b="1">
              <a:latin typeface="Arial Black" pitchFamily="34" charset="0"/>
            </a:endParaRPr>
          </a:p>
          <a:p>
            <a:pPr eaLnBrk="0" hangingPunct="0"/>
            <a:r>
              <a:rPr lang="en-GB" sz="2400" b="1">
                <a:latin typeface="Arial Black" pitchFamily="34" charset="0"/>
              </a:rPr>
              <a:t>   toUpperCase(c)</a:t>
            </a:r>
          </a:p>
          <a:p>
            <a:pPr eaLnBrk="0" hangingPunct="0"/>
            <a:r>
              <a:rPr lang="en-GB" sz="2400" b="1">
                <a:latin typeface="Arial Black" pitchFamily="34" charset="0"/>
              </a:rPr>
              <a:t>   toLowerCase(c)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886200" y="3092450"/>
            <a:ext cx="3413125" cy="708025"/>
            <a:chOff x="2448" y="1948"/>
            <a:chExt cx="2150" cy="44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938" y="1948"/>
              <a:ext cx="1660" cy="44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b="1">
                  <a:latin typeface="Arial Black" pitchFamily="34" charset="0"/>
                </a:rPr>
                <a:t>return true or false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2448" y="2064"/>
              <a:ext cx="451" cy="1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 Black" pitchFamily="34" charset="0"/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008438" y="5043488"/>
            <a:ext cx="4144962" cy="396875"/>
            <a:chOff x="2525" y="3177"/>
            <a:chExt cx="2140" cy="250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05" y="3177"/>
              <a:ext cx="1660" cy="25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b="1">
                  <a:latin typeface="Arial Black" pitchFamily="34" charset="0"/>
                </a:rPr>
                <a:t>return a char variable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525" y="3293"/>
              <a:ext cx="4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4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class </a:t>
            </a:r>
            <a:r>
              <a:rPr lang="en-US" sz="2400" b="1" dirty="0" err="1">
                <a:latin typeface="Arial Black" panose="020B0A04020102020204" pitchFamily="34" charset="0"/>
              </a:rPr>
              <a:t>useMatMul</a:t>
            </a:r>
            <a:r>
              <a:rPr lang="en-US" sz="2400" b="1" dirty="0">
                <a:latin typeface="Arial Black" panose="020B0A04020102020204" pitchFamily="34" charset="0"/>
              </a:rPr>
              <a:t>{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public static void main(String[ ] </a:t>
            </a:r>
            <a:r>
              <a:rPr lang="en-US" sz="2400" b="1" dirty="0" err="1">
                <a:latin typeface="Arial Black" panose="020B0A04020102020204" pitchFamily="34" charset="0"/>
              </a:rPr>
              <a:t>args</a:t>
            </a:r>
            <a:r>
              <a:rPr lang="en-US" sz="2400" b="1" dirty="0">
                <a:latin typeface="Arial Black" panose="020B0A04020102020204" pitchFamily="34" charset="0"/>
              </a:rPr>
              <a:t>) {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</a:t>
            </a:r>
          </a:p>
          <a:p>
            <a:r>
              <a:rPr lang="en-US" sz="2400" b="1" dirty="0" err="1">
                <a:latin typeface="Arial Black" panose="020B0A04020102020204" pitchFamily="34" charset="0"/>
              </a:rPr>
              <a:t>int</a:t>
            </a:r>
            <a:r>
              <a:rPr lang="en-US" sz="2400" b="1" dirty="0">
                <a:latin typeface="Arial Black" panose="020B0A04020102020204" pitchFamily="34" charset="0"/>
              </a:rPr>
              <a:t>[ ][ ] m1= {{0, -1, 2}, {4, 11, 2</a:t>
            </a:r>
            <a:r>
              <a:rPr lang="en-US" sz="2400" b="1" dirty="0" smtClean="0">
                <a:latin typeface="Arial Black" panose="020B0A04020102020204" pitchFamily="34" charset="0"/>
              </a:rPr>
              <a:t>}};</a:t>
            </a:r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 err="1" smtClean="0">
                <a:latin typeface="Arial Black" panose="020B0A04020102020204" pitchFamily="34" charset="0"/>
              </a:rPr>
              <a:t>int</a:t>
            </a:r>
            <a:r>
              <a:rPr lang="en-US" sz="2400" b="1" dirty="0">
                <a:latin typeface="Arial Black" panose="020B0A04020102020204" pitchFamily="34" charset="0"/>
              </a:rPr>
              <a:t>[ ] [ ]  m2={{3, -1}, {1,2}, { 6,1}};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 err="1" smtClean="0">
                <a:latin typeface="Arial Black" panose="020B0A04020102020204" pitchFamily="34" charset="0"/>
              </a:rPr>
              <a:t>MatrixMul</a:t>
            </a:r>
            <a:r>
              <a:rPr lang="en-US" sz="2400" b="1" dirty="0" smtClean="0">
                <a:latin typeface="Arial Black" panose="020B0A04020102020204" pitchFamily="34" charset="0"/>
              </a:rPr>
              <a:t> </a:t>
            </a:r>
            <a:r>
              <a:rPr lang="en-US" sz="2400" b="1" dirty="0" err="1">
                <a:latin typeface="Arial Black" panose="020B0A04020102020204" pitchFamily="34" charset="0"/>
              </a:rPr>
              <a:t>obj</a:t>
            </a:r>
            <a:r>
              <a:rPr lang="en-US" sz="2400" b="1" dirty="0">
                <a:latin typeface="Arial Black" panose="020B0A04020102020204" pitchFamily="34" charset="0"/>
              </a:rPr>
              <a:t> = new </a:t>
            </a:r>
            <a:r>
              <a:rPr lang="en-US" sz="2400" b="1" dirty="0" err="1">
                <a:latin typeface="Arial Black" panose="020B0A04020102020204" pitchFamily="34" charset="0"/>
              </a:rPr>
              <a:t>MatrixMul</a:t>
            </a:r>
            <a:r>
              <a:rPr lang="en-US" sz="2400" b="1" dirty="0">
                <a:latin typeface="Arial Black" panose="020B0A04020102020204" pitchFamily="34" charset="0"/>
              </a:rPr>
              <a:t>(m1, m2, 2, 3, 3, 2);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 </a:t>
            </a:r>
            <a:r>
              <a:rPr lang="en-US" sz="2400" b="1" dirty="0" err="1">
                <a:latin typeface="Arial Black" panose="020B0A04020102020204" pitchFamily="34" charset="0"/>
              </a:rPr>
              <a:t>obj.checkMatrices</a:t>
            </a:r>
            <a:r>
              <a:rPr lang="en-US" sz="2400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 </a:t>
            </a:r>
            <a:r>
              <a:rPr lang="en-US" sz="2400" b="1" dirty="0" err="1">
                <a:latin typeface="Arial Black" panose="020B0A04020102020204" pitchFamily="34" charset="0"/>
              </a:rPr>
              <a:t>obj.MultiplyMatrix</a:t>
            </a:r>
            <a:r>
              <a:rPr lang="en-US" sz="2400" b="1" dirty="0">
                <a:latin typeface="Arial Black" panose="020B0A04020102020204" pitchFamily="34" charset="0"/>
              </a:rPr>
              <a:t>();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899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u="sng" dirty="0">
                <a:solidFill>
                  <a:schemeClr val="tx2"/>
                </a:solidFill>
                <a:latin typeface="Arial Black" pitchFamily="34" charset="0"/>
              </a:rPr>
              <a:t>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sz="3200" b="1">
                <a:latin typeface="Arial Black" pitchFamily="34" charset="0"/>
              </a:rPr>
              <a:t>How would we check whether a user has input a digit?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String s1 = ud.getString("input:");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char c = s1.charAt(0);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if (Character.isDigit(c))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   ud.showMessage("Entered a digit: " + c);</a:t>
            </a:r>
          </a:p>
          <a:p>
            <a:pPr>
              <a:spcBef>
                <a:spcPct val="20000"/>
              </a:spcBef>
            </a:pPr>
            <a:r>
              <a:rPr lang="en-GB" sz="3200" b="1">
                <a:latin typeface="Arial Black" pitchFamily="34" charset="0"/>
              </a:rPr>
              <a:t>or entered a y or Y (to say Yes)?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...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c = Character.toUpperCase(c);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if (c == 'Y')</a:t>
            </a:r>
          </a:p>
          <a:p>
            <a:pPr>
              <a:spcBef>
                <a:spcPct val="20000"/>
              </a:spcBef>
            </a:pPr>
            <a:r>
              <a:rPr lang="en-GB" sz="2800" b="1">
                <a:latin typeface="Arial Black" pitchFamily="34" charset="0"/>
              </a:rPr>
              <a:t>   ud.showMessage("Entered yes");</a:t>
            </a:r>
          </a:p>
        </p:txBody>
      </p:sp>
    </p:spTree>
    <p:extLst>
      <p:ext uri="{BB962C8B-B14F-4D97-AF65-F5344CB8AC3E}">
        <p14:creationId xmlns:p14="http://schemas.microsoft.com/office/powerpoint/2010/main" val="289592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27" y="1752600"/>
            <a:ext cx="91509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A program is required to process student exam results. </a:t>
            </a:r>
            <a:r>
              <a:rPr lang="en-US" sz="2800" b="1" dirty="0" smtClean="0">
                <a:latin typeface="Arial Black" pitchFamily="34" charset="0"/>
              </a:rPr>
              <a:t>Each </a:t>
            </a:r>
            <a:r>
              <a:rPr lang="en-US" sz="2800" b="1" dirty="0">
                <a:latin typeface="Arial Black" pitchFamily="34" charset="0"/>
              </a:rPr>
              <a:t>Student sits in 3 exams. The first exam is weighted as 50% </a:t>
            </a:r>
            <a:r>
              <a:rPr lang="en-US" sz="2800" b="1" dirty="0" smtClean="0">
                <a:latin typeface="Arial Black" pitchFamily="34" charset="0"/>
              </a:rPr>
              <a:t>of </a:t>
            </a:r>
            <a:r>
              <a:rPr lang="en-US" sz="2800" b="1" dirty="0">
                <a:latin typeface="Arial Black" pitchFamily="34" charset="0"/>
              </a:rPr>
              <a:t>the marks for the year, the second and third exams each count </a:t>
            </a:r>
            <a:r>
              <a:rPr lang="en-US" sz="2800" b="1" dirty="0" smtClean="0">
                <a:latin typeface="Arial Black" pitchFamily="34" charset="0"/>
              </a:rPr>
              <a:t>for </a:t>
            </a:r>
            <a:r>
              <a:rPr lang="en-US" sz="2800" b="1" dirty="0">
                <a:latin typeface="Arial Black" pitchFamily="34" charset="0"/>
              </a:rPr>
              <a:t>25% of the marks. The program should report the overall mark </a:t>
            </a:r>
            <a:r>
              <a:rPr lang="en-US" sz="2800" b="1" dirty="0" smtClean="0">
                <a:latin typeface="Arial Black" pitchFamily="34" charset="0"/>
              </a:rPr>
              <a:t>awarded </a:t>
            </a:r>
            <a:r>
              <a:rPr lang="en-US" sz="2800" b="1" dirty="0">
                <a:latin typeface="Arial Black" pitchFamily="34" charset="0"/>
              </a:rPr>
              <a:t>to each student, highest, lowest and average class marks.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096000"/>
            <a:ext cx="651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is a SENTINEL in programming?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0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5400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In computer programming, a 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</a:rPr>
              <a:t>sentinel value 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(also referred to as a flag value, trip value, rogue value, signal value, or dummy data) is a special value in the context of an algorithm which uses its presence as a condition of termination, typically in a loop or recursive algorithm.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https://www.webopedia.com/TERM/S/sentinel_value.html</a:t>
            </a:r>
          </a:p>
        </p:txBody>
      </p:sp>
    </p:spTree>
    <p:extLst>
      <p:ext uri="{BB962C8B-B14F-4D97-AF65-F5344CB8AC3E}">
        <p14:creationId xmlns:p14="http://schemas.microsoft.com/office/powerpoint/2010/main" val="335198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0"/>
            <a:ext cx="38862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b="1" dirty="0" err="1" smtClean="0"/>
              <a:t>MarksProg</a:t>
            </a:r>
            <a:r>
              <a:rPr lang="en-US" sz="2000" b="1" dirty="0" smtClean="0"/>
              <a:t> </a:t>
            </a:r>
            <a:r>
              <a:rPr lang="en-US" sz="2000" b="1" dirty="0"/>
              <a:t>{</a:t>
            </a:r>
          </a:p>
          <a:p>
            <a:r>
              <a:rPr lang="en-US" sz="2000" b="1" dirty="0" smtClean="0"/>
              <a:t>double </a:t>
            </a:r>
            <a:r>
              <a:rPr lang="en-US" sz="2000" b="1" dirty="0" err="1"/>
              <a:t>dTM</a:t>
            </a:r>
            <a:r>
              <a:rPr lang="en-US" sz="2000" b="1" dirty="0"/>
              <a:t>, </a:t>
            </a:r>
            <a:r>
              <a:rPr lang="en-US" sz="2000" b="1" dirty="0" err="1"/>
              <a:t>dHM</a:t>
            </a:r>
            <a:r>
              <a:rPr lang="en-US" sz="2000" b="1" dirty="0"/>
              <a:t>, </a:t>
            </a:r>
            <a:r>
              <a:rPr lang="en-US" sz="2000" b="1" dirty="0" err="1"/>
              <a:t>dLM</a:t>
            </a:r>
            <a:r>
              <a:rPr lang="en-US" sz="2000" b="1" dirty="0"/>
              <a:t>, </a:t>
            </a:r>
            <a:r>
              <a:rPr lang="en-US" sz="2000" b="1" dirty="0" err="1"/>
              <a:t>dAM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double </a:t>
            </a:r>
            <a:r>
              <a:rPr lang="en-US" sz="2000" b="1" dirty="0" err="1"/>
              <a:t>dOAM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double </a:t>
            </a:r>
            <a:r>
              <a:rPr lang="en-US" sz="2000" b="1" dirty="0" err="1"/>
              <a:t>dAvgMarks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final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iMarkSentinel</a:t>
            </a:r>
            <a:r>
              <a:rPr lang="en-US" sz="2000" b="1" dirty="0"/>
              <a:t> = -999;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iEM1, iEM2, iEM3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MarksProgKIIT</a:t>
            </a:r>
            <a:r>
              <a:rPr lang="en-US" sz="2000" b="1" dirty="0"/>
              <a:t>(){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dTM</a:t>
            </a:r>
            <a:r>
              <a:rPr lang="en-US" sz="2000" b="1" dirty="0"/>
              <a:t>=0.0;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dHM</a:t>
            </a:r>
            <a:r>
              <a:rPr lang="en-US" sz="2000" b="1" dirty="0"/>
              <a:t>=-1.0;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dLM</a:t>
            </a:r>
            <a:r>
              <a:rPr lang="en-US" sz="2000" b="1" dirty="0"/>
              <a:t>=101.0;    </a:t>
            </a:r>
          </a:p>
          <a:p>
            <a:r>
              <a:rPr lang="en-US" sz="2000" b="1" dirty="0"/>
              <a:t>    </a:t>
            </a:r>
            <a:r>
              <a:rPr lang="en-US" sz="2000" b="1" dirty="0" smtClean="0"/>
              <a:t>}</a:t>
            </a:r>
          </a:p>
          <a:p>
            <a:r>
              <a:rPr lang="en-US" sz="2000" b="1" dirty="0" smtClean="0">
                <a:solidFill>
                  <a:srgbClr val="92D050"/>
                </a:solidFill>
              </a:rPr>
              <a:t>void </a:t>
            </a:r>
            <a:r>
              <a:rPr lang="en-US" sz="2000" b="1" dirty="0" err="1">
                <a:solidFill>
                  <a:srgbClr val="92D050"/>
                </a:solidFill>
              </a:rPr>
              <a:t>calculateOAM</a:t>
            </a:r>
            <a:r>
              <a:rPr lang="en-US" sz="2000" b="1" dirty="0">
                <a:solidFill>
                  <a:srgbClr val="92D050"/>
                </a:solidFill>
              </a:rPr>
              <a:t>()</a:t>
            </a:r>
            <a:r>
              <a:rPr lang="en-US" sz="2000" b="1" dirty="0"/>
              <a:t>{</a:t>
            </a:r>
            <a:r>
              <a:rPr lang="en-US" sz="2000" b="1" dirty="0" err="1"/>
              <a:t>dOAM</a:t>
            </a:r>
            <a:r>
              <a:rPr lang="en-US" sz="2000" b="1" dirty="0"/>
              <a:t> = iEM1 * 0.5 + iEM2 *.25 + iEM3 *.25;}</a:t>
            </a:r>
          </a:p>
          <a:p>
            <a:r>
              <a:rPr lang="en-US" sz="2000" b="1" dirty="0"/>
              <a:t>    </a:t>
            </a:r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92D050"/>
                </a:solidFill>
              </a:rPr>
              <a:t>void </a:t>
            </a:r>
            <a:r>
              <a:rPr lang="en-US" sz="2000" b="1" dirty="0" err="1">
                <a:solidFill>
                  <a:srgbClr val="92D050"/>
                </a:solidFill>
              </a:rPr>
              <a:t>updateTotal</a:t>
            </a:r>
            <a:r>
              <a:rPr lang="en-US" sz="2000" b="1" dirty="0">
                <a:solidFill>
                  <a:srgbClr val="92D050"/>
                </a:solidFill>
              </a:rPr>
              <a:t>(){</a:t>
            </a:r>
          </a:p>
          <a:p>
            <a:r>
              <a:rPr lang="en-US" sz="2000" b="1" dirty="0"/>
              <a:t>      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dTM</a:t>
            </a:r>
            <a:r>
              <a:rPr lang="en-US" sz="2000" b="1" dirty="0"/>
              <a:t> = </a:t>
            </a:r>
            <a:r>
              <a:rPr lang="en-US" sz="2000" b="1" dirty="0" err="1"/>
              <a:t>dTM</a:t>
            </a:r>
            <a:r>
              <a:rPr lang="en-US" sz="2000" b="1" dirty="0"/>
              <a:t> + </a:t>
            </a:r>
            <a:r>
              <a:rPr lang="en-US" sz="2000" b="1" dirty="0" err="1"/>
              <a:t>dOAM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if(</a:t>
            </a:r>
            <a:r>
              <a:rPr lang="en-US" sz="2000" b="1" dirty="0" err="1"/>
              <a:t>dOAM</a:t>
            </a:r>
            <a:r>
              <a:rPr lang="en-US" sz="2000" b="1" dirty="0"/>
              <a:t> &gt; </a:t>
            </a:r>
            <a:r>
              <a:rPr lang="en-US" sz="2000" b="1" dirty="0" err="1"/>
              <a:t>dHM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       </a:t>
            </a:r>
            <a:r>
              <a:rPr lang="en-US" sz="2000" b="1" dirty="0" err="1"/>
              <a:t>dHM</a:t>
            </a:r>
            <a:r>
              <a:rPr lang="en-US" sz="2000" b="1" dirty="0"/>
              <a:t> = </a:t>
            </a:r>
            <a:r>
              <a:rPr lang="en-US" sz="2000" b="1" dirty="0" err="1"/>
              <a:t>dOAM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if(</a:t>
            </a:r>
            <a:r>
              <a:rPr lang="en-US" sz="2000" b="1" dirty="0" err="1"/>
              <a:t>dOAM</a:t>
            </a:r>
            <a:r>
              <a:rPr lang="en-US" sz="2000" b="1" dirty="0"/>
              <a:t> &lt; </a:t>
            </a:r>
            <a:r>
              <a:rPr lang="en-US" sz="2000" b="1" dirty="0" err="1"/>
              <a:t>dLM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       </a:t>
            </a:r>
            <a:r>
              <a:rPr lang="en-US" sz="2000" b="1" dirty="0" err="1"/>
              <a:t>dLM</a:t>
            </a:r>
            <a:r>
              <a:rPr lang="en-US" sz="2000" b="1" dirty="0"/>
              <a:t> = </a:t>
            </a:r>
            <a:r>
              <a:rPr lang="en-US" sz="2000" b="1" dirty="0" err="1"/>
              <a:t>dOAM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}</a:t>
            </a:r>
          </a:p>
          <a:p>
            <a:r>
              <a:rPr lang="en-US" sz="2000" b="1" dirty="0"/>
              <a:t>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0"/>
            <a:ext cx="533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void </a:t>
            </a:r>
            <a:r>
              <a:rPr lang="en-US" sz="2000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calculateAverage</a:t>
            </a:r>
            <a:r>
              <a:rPr lang="en-US" sz="2000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 smtClean="0">
                <a:latin typeface="Arial Black" panose="020B0A04020102020204" pitchFamily="34" charset="0"/>
              </a:rPr>
              <a:t>i</a:t>
            </a:r>
            <a:r>
              <a:rPr lang="en-US" sz="1600" b="1" dirty="0" err="1" smtClean="0">
                <a:latin typeface="Arial Black" panose="020B0A04020102020204" pitchFamily="34" charset="0"/>
              </a:rPr>
              <a:t>StudentCnt</a:t>
            </a:r>
            <a:r>
              <a:rPr lang="en-US" sz="1600" b="1" dirty="0">
                <a:latin typeface="Arial Black" panose="020B0A04020102020204" pitchFamily="34" charset="0"/>
              </a:rPr>
              <a:t>){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  </a:t>
            </a:r>
            <a:r>
              <a:rPr lang="en-US" sz="2000" b="1" dirty="0" err="1">
                <a:latin typeface="Arial Black" panose="020B0A04020102020204" pitchFamily="34" charset="0"/>
              </a:rPr>
              <a:t>dAM</a:t>
            </a:r>
            <a:r>
              <a:rPr lang="en-US" sz="2000" b="1" dirty="0">
                <a:latin typeface="Arial Black" panose="020B0A04020102020204" pitchFamily="34" charset="0"/>
              </a:rPr>
              <a:t> = </a:t>
            </a:r>
            <a:r>
              <a:rPr lang="en-US" sz="2000" b="1" dirty="0" err="1">
                <a:latin typeface="Arial Black" panose="020B0A04020102020204" pitchFamily="34" charset="0"/>
              </a:rPr>
              <a:t>dTM</a:t>
            </a:r>
            <a:r>
              <a:rPr lang="en-US" sz="2000" b="1" dirty="0">
                <a:latin typeface="Arial Black" panose="020B0A04020102020204" pitchFamily="34" charset="0"/>
              </a:rPr>
              <a:t> / </a:t>
            </a:r>
            <a:r>
              <a:rPr lang="en-US" sz="2000" b="1" dirty="0" err="1">
                <a:latin typeface="Arial Black" panose="020B0A04020102020204" pitchFamily="34" charset="0"/>
              </a:rPr>
              <a:t>iStudentCnt</a:t>
            </a:r>
            <a:r>
              <a:rPr lang="en-US" sz="2000" b="1" dirty="0">
                <a:latin typeface="Arial Black" panose="020B0A04020102020204" pitchFamily="34" charset="0"/>
              </a:rPr>
              <a:t>;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</a:t>
            </a:r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void </a:t>
            </a:r>
            <a:r>
              <a:rPr lang="en-US" sz="2000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displayTotals</a:t>
            </a:r>
            <a:r>
              <a:rPr lang="en-US" sz="2000" b="1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()</a:t>
            </a:r>
            <a:r>
              <a:rPr lang="en-US" sz="2000" b="1" dirty="0" smtClean="0">
                <a:latin typeface="Arial Black" panose="020B0A04020102020204" pitchFamily="34" charset="0"/>
              </a:rPr>
              <a:t>{    </a:t>
            </a:r>
            <a:r>
              <a:rPr lang="en-US" sz="2000" b="1" dirty="0" err="1">
                <a:latin typeface="Arial Black" panose="020B0A04020102020204" pitchFamily="34" charset="0"/>
              </a:rPr>
              <a:t>JOptionPane.showMessageDialog</a:t>
            </a:r>
            <a:r>
              <a:rPr lang="en-US" sz="2000" b="1" dirty="0">
                <a:latin typeface="Arial Black" panose="020B0A04020102020204" pitchFamily="34" charset="0"/>
              </a:rPr>
              <a:t>(null, "current OAM = "+ </a:t>
            </a:r>
            <a:r>
              <a:rPr lang="en-US" sz="2000" b="1" dirty="0" err="1">
                <a:latin typeface="Arial Black" panose="020B0A04020102020204" pitchFamily="34" charset="0"/>
              </a:rPr>
              <a:t>dOAM</a:t>
            </a:r>
            <a:r>
              <a:rPr lang="en-US" sz="2000" b="1" dirty="0">
                <a:latin typeface="Arial Black" panose="020B0A04020102020204" pitchFamily="34" charset="0"/>
              </a:rPr>
              <a:t>+ " Total =  " +</a:t>
            </a:r>
            <a:r>
              <a:rPr lang="en-US" sz="2000" b="1" dirty="0" err="1">
                <a:latin typeface="Arial Black" panose="020B0A04020102020204" pitchFamily="34" charset="0"/>
              </a:rPr>
              <a:t>dTM</a:t>
            </a:r>
            <a:r>
              <a:rPr lang="en-US" sz="2000" b="1" dirty="0">
                <a:latin typeface="Arial Black" panose="020B0A04020102020204" pitchFamily="34" charset="0"/>
              </a:rPr>
              <a:t>+ " Highest Mark = </a:t>
            </a:r>
            <a:r>
              <a:rPr lang="en-US" sz="2000" b="1" dirty="0" err="1">
                <a:latin typeface="Arial Black" panose="020B0A04020102020204" pitchFamily="34" charset="0"/>
              </a:rPr>
              <a:t>dHM</a:t>
            </a:r>
            <a:r>
              <a:rPr lang="en-US" sz="2000" b="1" dirty="0">
                <a:latin typeface="Arial Black" panose="020B0A04020102020204" pitchFamily="34" charset="0"/>
              </a:rPr>
              <a:t> " +</a:t>
            </a:r>
            <a:r>
              <a:rPr lang="en-US" sz="2000" b="1" dirty="0" err="1">
                <a:latin typeface="Arial Black" panose="020B0A04020102020204" pitchFamily="34" charset="0"/>
              </a:rPr>
              <a:t>dHM</a:t>
            </a:r>
            <a:r>
              <a:rPr lang="en-US" sz="2000" b="1" dirty="0">
                <a:latin typeface="Arial Black" panose="020B0A04020102020204" pitchFamily="34" charset="0"/>
              </a:rPr>
              <a:t>+ " Lowest Mark = "+ </a:t>
            </a:r>
            <a:r>
              <a:rPr lang="en-US" sz="2000" b="1" dirty="0" err="1">
                <a:latin typeface="Arial Black" panose="020B0A04020102020204" pitchFamily="34" charset="0"/>
              </a:rPr>
              <a:t>dLM</a:t>
            </a:r>
            <a:r>
              <a:rPr lang="en-US" sz="2000" b="1" dirty="0" smtClean="0">
                <a:latin typeface="Arial Black" panose="020B0A04020102020204" pitchFamily="34" charset="0"/>
              </a:rPr>
              <a:t>);    </a:t>
            </a:r>
            <a:r>
              <a:rPr lang="en-US" sz="2000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</a:t>
            </a:r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public </a:t>
            </a:r>
            <a:r>
              <a:rPr lang="en-US" sz="2000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int</a:t>
            </a:r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 igetExamMark1(){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   iEM1 = </a:t>
            </a:r>
            <a:r>
              <a:rPr lang="en-US" sz="2000" b="1" dirty="0" err="1">
                <a:latin typeface="Arial Black" panose="020B0A04020102020204" pitchFamily="34" charset="0"/>
              </a:rPr>
              <a:t>Integer.parseInt</a:t>
            </a:r>
            <a:r>
              <a:rPr lang="en-US" sz="2000" b="1" dirty="0">
                <a:latin typeface="Arial Black" panose="020B0A04020102020204" pitchFamily="34" charset="0"/>
              </a:rPr>
              <a:t>(</a:t>
            </a:r>
            <a:r>
              <a:rPr lang="en-US" sz="2000" b="1" dirty="0" err="1">
                <a:latin typeface="Arial Black" panose="020B0A04020102020204" pitchFamily="34" charset="0"/>
              </a:rPr>
              <a:t>JOptionPane.showInputDialog</a:t>
            </a:r>
            <a:r>
              <a:rPr lang="en-US" sz="2000" b="1" dirty="0">
                <a:latin typeface="Arial Black" panose="020B0A04020102020204" pitchFamily="34" charset="0"/>
              </a:rPr>
              <a:t>("Input Exam1 Mark out of 50"));    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   return iEM1</a:t>
            </a:r>
            <a:r>
              <a:rPr lang="en-US" sz="2000" b="1" dirty="0" smtClean="0">
                <a:latin typeface="Arial Black" panose="020B0A04020102020204" pitchFamily="34" charset="0"/>
              </a:rPr>
              <a:t>;    </a:t>
            </a:r>
            <a:r>
              <a:rPr lang="en-US" sz="2000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</a:t>
            </a:r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public </a:t>
            </a:r>
            <a:r>
              <a:rPr lang="en-US" sz="2000" b="1" dirty="0" err="1">
                <a:solidFill>
                  <a:srgbClr val="92D050"/>
                </a:solidFill>
                <a:latin typeface="Arial Black" panose="020B0A04020102020204" pitchFamily="34" charset="0"/>
              </a:rPr>
              <a:t>int</a:t>
            </a:r>
            <a:r>
              <a:rPr lang="en-US" sz="2000" b="1" dirty="0">
                <a:solidFill>
                  <a:srgbClr val="92D050"/>
                </a:solidFill>
                <a:latin typeface="Arial Black" panose="020B0A04020102020204" pitchFamily="34" charset="0"/>
              </a:rPr>
              <a:t> igetExamMark2(){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   iEM2 = </a:t>
            </a:r>
            <a:r>
              <a:rPr lang="en-US" sz="2000" b="1" dirty="0" err="1">
                <a:latin typeface="Arial Black" panose="020B0A04020102020204" pitchFamily="34" charset="0"/>
              </a:rPr>
              <a:t>Integer.parseInt</a:t>
            </a:r>
            <a:r>
              <a:rPr lang="en-US" sz="2000" b="1" dirty="0">
                <a:latin typeface="Arial Black" panose="020B0A04020102020204" pitchFamily="34" charset="0"/>
              </a:rPr>
              <a:t>(</a:t>
            </a:r>
            <a:r>
              <a:rPr lang="en-US" sz="2000" b="1" dirty="0" err="1">
                <a:latin typeface="Arial Black" panose="020B0A04020102020204" pitchFamily="34" charset="0"/>
              </a:rPr>
              <a:t>JOptionPane.showInputDialog</a:t>
            </a:r>
            <a:r>
              <a:rPr lang="en-US" sz="2000" b="1" dirty="0">
                <a:latin typeface="Arial Black" panose="020B0A04020102020204" pitchFamily="34" charset="0"/>
              </a:rPr>
              <a:t>("Input Exam2 Mark out of 25"));    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   return iEM2</a:t>
            </a:r>
            <a:r>
              <a:rPr lang="en-US" sz="2000" b="1" dirty="0" smtClean="0">
                <a:latin typeface="Arial Black" panose="020B0A04020102020204" pitchFamily="34" charset="0"/>
              </a:rPr>
              <a:t>;     </a:t>
            </a:r>
            <a:r>
              <a:rPr lang="en-US" sz="2000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0" y="23091"/>
            <a:ext cx="0" cy="68349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6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152400"/>
            <a:ext cx="4572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 public static void main(String[] </a:t>
            </a:r>
            <a:r>
              <a:rPr lang="en-US" b="1" dirty="0" err="1">
                <a:latin typeface="Arial Black" panose="020B0A04020102020204" pitchFamily="34" charset="0"/>
              </a:rPr>
              <a:t>args</a:t>
            </a:r>
            <a:r>
              <a:rPr lang="en-US" b="1" dirty="0">
                <a:latin typeface="Arial Black" panose="020B0A04020102020204" pitchFamily="34" charset="0"/>
              </a:rPr>
              <a:t>)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// TODO code application logic here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iStudentCnt</a:t>
            </a:r>
            <a:r>
              <a:rPr lang="en-US" b="1" dirty="0">
                <a:latin typeface="Arial Black" panose="020B0A04020102020204" pitchFamily="34" charset="0"/>
              </a:rPr>
              <a:t>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iexamMark1=0;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</a:t>
            </a:r>
            <a:r>
              <a:rPr lang="en-US" b="1" dirty="0" err="1" smtClean="0">
                <a:latin typeface="Arial Black" panose="020B0A04020102020204" pitchFamily="34" charset="0"/>
              </a:rPr>
              <a:t>MarksProg</a:t>
            </a: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objSER</a:t>
            </a:r>
            <a:r>
              <a:rPr lang="en-US" b="1" dirty="0">
                <a:latin typeface="Arial Black" panose="020B0A04020102020204" pitchFamily="34" charset="0"/>
              </a:rPr>
              <a:t> = new </a:t>
            </a:r>
            <a:r>
              <a:rPr lang="en-US" b="1" dirty="0" err="1" smtClean="0">
                <a:latin typeface="Arial Black" panose="020B0A04020102020204" pitchFamily="34" charset="0"/>
              </a:rPr>
              <a:t>MarksProg</a:t>
            </a:r>
            <a:r>
              <a:rPr lang="en-US" b="1" dirty="0" smtClean="0">
                <a:latin typeface="Arial Black" panose="020B0A04020102020204" pitchFamily="34" charset="0"/>
              </a:rPr>
              <a:t>();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      iexamMark1 = objSER.igetExamMark1();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while (iexamMark1 != -999)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objSER.igetExamMark2();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objSER.igetExamMark3();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</a:t>
            </a:r>
            <a:r>
              <a:rPr lang="en-US" b="1" dirty="0" err="1">
                <a:latin typeface="Arial Black" panose="020B0A04020102020204" pitchFamily="34" charset="0"/>
              </a:rPr>
              <a:t>objSER.calculateOAM</a:t>
            </a:r>
            <a:r>
              <a:rPr lang="en-US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</a:t>
            </a:r>
            <a:r>
              <a:rPr lang="en-US" b="1" dirty="0" err="1">
                <a:latin typeface="Arial Black" panose="020B0A04020102020204" pitchFamily="34" charset="0"/>
              </a:rPr>
              <a:t>objSER.updateTotal</a:t>
            </a:r>
            <a:r>
              <a:rPr lang="en-US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</a:t>
            </a:r>
            <a:r>
              <a:rPr lang="en-US" b="1" dirty="0" err="1">
                <a:latin typeface="Arial Black" panose="020B0A04020102020204" pitchFamily="34" charset="0"/>
              </a:rPr>
              <a:t>objSER.displayTotals</a:t>
            </a:r>
            <a:r>
              <a:rPr lang="en-US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iexamMark1 = objSER.igetExamMark1();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}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</a:t>
            </a:r>
            <a:r>
              <a:rPr lang="en-US" b="1" dirty="0" err="1">
                <a:latin typeface="Arial Black" panose="020B0A04020102020204" pitchFamily="34" charset="0"/>
              </a:rPr>
              <a:t>JOptionPane.showMessageDialog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null,"Outside</a:t>
            </a:r>
            <a:r>
              <a:rPr lang="en-US" b="1" dirty="0">
                <a:latin typeface="Arial Black" panose="020B0A04020102020204" pitchFamily="34" charset="0"/>
              </a:rPr>
              <a:t> loop");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} 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236" y="2309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public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Arial Black" panose="020B0A04020102020204" pitchFamily="34" charset="0"/>
              </a:rPr>
              <a:t>igetExamMark3(){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iEM3 = </a:t>
            </a:r>
            <a:r>
              <a:rPr lang="en-US" b="1" dirty="0" err="1">
                <a:latin typeface="Arial Black" panose="020B0A04020102020204" pitchFamily="34" charset="0"/>
              </a:rPr>
              <a:t>Integer.parseInt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JOptionPane.showInputDialog</a:t>
            </a:r>
            <a:r>
              <a:rPr lang="en-US" b="1" dirty="0">
                <a:latin typeface="Arial Black" panose="020B0A04020102020204" pitchFamily="34" charset="0"/>
              </a:rPr>
              <a:t>("Input Exam3 Mark out of 25"));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return iEM3;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</a:t>
            </a:r>
            <a:r>
              <a:rPr lang="en-US" b="1" dirty="0" smtClean="0">
                <a:latin typeface="Arial Black" panose="020B0A04020102020204" pitchFamily="34" charset="0"/>
              </a:rPr>
              <a:t>}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Read Ahead Technique??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23091"/>
            <a:ext cx="0" cy="68349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7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"/>
            <a:ext cx="9144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0"/>
            <a:ext cx="312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latin typeface="Arial Black" pitchFamily="34" charset="0"/>
              </a:rPr>
              <a:t>StringBuffer</a:t>
            </a:r>
            <a:endParaRPr lang="en-US" sz="3200" b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8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3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59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52959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457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572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4"/>
            <a:ext cx="9143999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9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9067800" cy="650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Employee class (private : </a:t>
            </a:r>
            <a:r>
              <a:rPr lang="en-US" sz="2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empName</a:t>
            </a:r>
            <a:r>
              <a:rPr lang="en-US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Id, wage). Provide an empty non-parameterize constructor &amp; get &amp; set methods. Now create a public class company which calls the method </a:t>
            </a:r>
            <a:r>
              <a:rPr lang="en-US" sz="2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registerEmployee</a:t>
            </a:r>
            <a:r>
              <a:rPr lang="en-US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 arguments). In </a:t>
            </a:r>
            <a:r>
              <a:rPr lang="en-US" sz="2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registerEmployee</a:t>
            </a:r>
            <a:r>
              <a:rPr lang="en-US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an array of objects of Employee class &amp; initialize the instance variables using set methods. </a:t>
            </a:r>
            <a:r>
              <a:rPr lang="en-US" sz="2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registerEmployee</a:t>
            </a:r>
            <a:r>
              <a:rPr lang="en-US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returns an array of object of Employee class which is passed to </a:t>
            </a:r>
            <a:r>
              <a:rPr lang="en-US" sz="28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showRecords</a:t>
            </a:r>
            <a:r>
              <a:rPr lang="en-US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(Employee[ ]) method which uses the get methods to display fields of each employee.</a:t>
            </a:r>
          </a:p>
        </p:txBody>
      </p:sp>
    </p:spTree>
    <p:extLst>
      <p:ext uri="{BB962C8B-B14F-4D97-AF65-F5344CB8AC3E}">
        <p14:creationId xmlns:p14="http://schemas.microsoft.com/office/powerpoint/2010/main" val="101233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61"/>
            <a:ext cx="19621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811"/>
            <a:ext cx="9144000" cy="618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1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50223"/>
            <a:ext cx="9074727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152775"/>
            <a:ext cx="2152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4141642"/>
            <a:ext cx="9074728" cy="210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96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01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6334"/>
            <a:ext cx="871059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Arial Black" pitchFamily="34" charset="0"/>
              </a:rPr>
              <a:t>Why are the Strings immutable?</a:t>
            </a:r>
          </a:p>
          <a:p>
            <a:endParaRPr lang="en-US" sz="2800" b="1" u="sng" dirty="0" smtClean="0">
              <a:latin typeface="Arial Black" pitchFamily="34" charset="0"/>
            </a:endParaRPr>
          </a:p>
          <a:p>
            <a:r>
              <a:rPr lang="en-US" sz="2800" b="1" u="sng" dirty="0">
                <a:latin typeface="Arial Black" pitchFamily="34" charset="0"/>
                <a:hlinkClick r:id="rId2"/>
              </a:rPr>
              <a:t>https://stackoverflow.com/questions</a:t>
            </a:r>
            <a:r>
              <a:rPr lang="en-US" sz="2800" b="1" u="sng" dirty="0" smtClean="0">
                <a:latin typeface="Arial Black" pitchFamily="34" charset="0"/>
                <a:hlinkClick r:id="rId2"/>
              </a:rPr>
              <a:t>/</a:t>
            </a:r>
            <a:endParaRPr lang="en-US" sz="2800" b="1" u="sng" dirty="0" smtClean="0">
              <a:latin typeface="Arial Black" pitchFamily="34" charset="0"/>
            </a:endParaRPr>
          </a:p>
          <a:p>
            <a:r>
              <a:rPr lang="en-US" sz="2800" b="1" u="sng" dirty="0" smtClean="0">
                <a:latin typeface="Arial Black" pitchFamily="34" charset="0"/>
              </a:rPr>
              <a:t>22397861/why-is-string-immutable-in-java</a:t>
            </a:r>
          </a:p>
          <a:p>
            <a:endParaRPr lang="en-US" sz="2800" b="1" u="sng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This is because no method of String class </a:t>
            </a:r>
          </a:p>
          <a:p>
            <a:r>
              <a:rPr lang="en-US" sz="2800" b="1" dirty="0" smtClean="0">
                <a:latin typeface="Arial Black" pitchFamily="34" charset="0"/>
              </a:rPr>
              <a:t>Can change an existing string.</a:t>
            </a: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u="sng" dirty="0" smtClean="0">
                <a:latin typeface="Arial Black" pitchFamily="34" charset="0"/>
              </a:rPr>
              <a:t>Why we say that Strings are incomparable?</a:t>
            </a:r>
          </a:p>
          <a:p>
            <a:endParaRPr lang="en-US" sz="2800" b="1" u="sng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For comparison, we use mathematical </a:t>
            </a:r>
          </a:p>
          <a:p>
            <a:r>
              <a:rPr lang="en-US" sz="2800" b="1" dirty="0" smtClean="0">
                <a:latin typeface="Arial Black" pitchFamily="34" charset="0"/>
              </a:rPr>
              <a:t>operators like ==, &gt; or &lt; but this is not </a:t>
            </a:r>
          </a:p>
          <a:p>
            <a:r>
              <a:rPr lang="en-US" sz="2800" b="1" dirty="0" smtClean="0">
                <a:latin typeface="Arial Black" pitchFamily="34" charset="0"/>
              </a:rPr>
              <a:t>Possible in case of String.</a:t>
            </a:r>
          </a:p>
          <a:p>
            <a:endParaRPr lang="en-US" sz="2800" b="1" dirty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43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class Employee{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private String </a:t>
            </a:r>
            <a:r>
              <a:rPr lang="en-US" b="1" dirty="0" err="1">
                <a:latin typeface="Arial Black" panose="020B0A04020102020204" pitchFamily="34" charset="0"/>
              </a:rPr>
              <a:t>strEmpName</a:t>
            </a:r>
            <a:r>
              <a:rPr lang="en-US" b="1" dirty="0">
                <a:latin typeface="Arial Black" panose="020B0A04020102020204" pitchFamily="34" charset="0"/>
              </a:rPr>
              <a:t>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private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iId</a:t>
            </a:r>
            <a:r>
              <a:rPr lang="en-US" b="1" dirty="0">
                <a:latin typeface="Arial Black" panose="020B0A04020102020204" pitchFamily="34" charset="0"/>
              </a:rPr>
              <a:t>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private double </a:t>
            </a:r>
            <a:r>
              <a:rPr lang="en-US" b="1" dirty="0" err="1">
                <a:latin typeface="Arial Black" panose="020B0A04020102020204" pitchFamily="34" charset="0"/>
              </a:rPr>
              <a:t>dWage</a:t>
            </a:r>
            <a:r>
              <a:rPr lang="en-US" b="1" dirty="0" smtClean="0">
                <a:latin typeface="Arial Black" panose="020B0A04020102020204" pitchFamily="34" charset="0"/>
              </a:rPr>
              <a:t>;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    Employee( )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strEmpName</a:t>
            </a:r>
            <a:r>
              <a:rPr lang="en-US" b="1" dirty="0">
                <a:latin typeface="Arial Black" panose="020B0A04020102020204" pitchFamily="34" charset="0"/>
              </a:rPr>
              <a:t> = "";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iId</a:t>
            </a:r>
            <a:r>
              <a:rPr lang="en-US" b="1" dirty="0">
                <a:latin typeface="Arial Black" panose="020B0A04020102020204" pitchFamily="34" charset="0"/>
              </a:rPr>
              <a:t> = 0;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dWage</a:t>
            </a:r>
            <a:r>
              <a:rPr lang="en-US" b="1" dirty="0">
                <a:latin typeface="Arial Black" panose="020B0A04020102020204" pitchFamily="34" charset="0"/>
              </a:rPr>
              <a:t> = 0.0</a:t>
            </a:r>
            <a:r>
              <a:rPr lang="en-US" b="1" dirty="0" smtClean="0">
                <a:latin typeface="Arial Black" panose="020B0A04020102020204" pitchFamily="34" charset="0"/>
              </a:rPr>
              <a:t>;    </a:t>
            </a:r>
            <a:r>
              <a:rPr lang="en-US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String </a:t>
            </a:r>
            <a:r>
              <a:rPr lang="en-US" b="1" dirty="0" err="1">
                <a:latin typeface="Arial Black" panose="020B0A04020102020204" pitchFamily="34" charset="0"/>
              </a:rPr>
              <a:t>getstrEmpName</a:t>
            </a:r>
            <a:r>
              <a:rPr lang="en-US" b="1" dirty="0">
                <a:latin typeface="Arial Black" panose="020B0A04020102020204" pitchFamily="34" charset="0"/>
              </a:rPr>
              <a:t>(){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return </a:t>
            </a:r>
            <a:r>
              <a:rPr lang="en-US" b="1" dirty="0" err="1">
                <a:latin typeface="Arial Black" panose="020B0A04020102020204" pitchFamily="34" charset="0"/>
              </a:rPr>
              <a:t>strEmpName</a:t>
            </a:r>
            <a:r>
              <a:rPr lang="en-US" b="1" dirty="0">
                <a:latin typeface="Arial Black" panose="020B0A04020102020204" pitchFamily="34" charset="0"/>
              </a:rPr>
              <a:t>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getId</a:t>
            </a:r>
            <a:r>
              <a:rPr lang="en-US" b="1" dirty="0">
                <a:latin typeface="Arial Black" panose="020B0A04020102020204" pitchFamily="34" charset="0"/>
              </a:rPr>
              <a:t>(){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return </a:t>
            </a:r>
            <a:r>
              <a:rPr lang="en-US" b="1" dirty="0" err="1">
                <a:latin typeface="Arial Black" panose="020B0A04020102020204" pitchFamily="34" charset="0"/>
              </a:rPr>
              <a:t>iId</a:t>
            </a:r>
            <a:r>
              <a:rPr lang="en-US" b="1" dirty="0" smtClean="0">
                <a:latin typeface="Arial Black" panose="020B0A04020102020204" pitchFamily="34" charset="0"/>
              </a:rPr>
              <a:t>;    </a:t>
            </a:r>
            <a:r>
              <a:rPr lang="en-US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double </a:t>
            </a:r>
            <a:r>
              <a:rPr lang="en-US" b="1" dirty="0" err="1">
                <a:latin typeface="Arial Black" panose="020B0A04020102020204" pitchFamily="34" charset="0"/>
              </a:rPr>
              <a:t>getWage</a:t>
            </a:r>
            <a:r>
              <a:rPr lang="en-US" b="1" dirty="0">
                <a:latin typeface="Arial Black" panose="020B0A04020102020204" pitchFamily="34" charset="0"/>
              </a:rPr>
              <a:t>(){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return </a:t>
            </a:r>
            <a:r>
              <a:rPr lang="en-US" b="1" dirty="0" err="1">
                <a:latin typeface="Arial Black" panose="020B0A04020102020204" pitchFamily="34" charset="0"/>
              </a:rPr>
              <a:t>dWage</a:t>
            </a:r>
            <a:r>
              <a:rPr lang="en-US" b="1" dirty="0" smtClean="0">
                <a:latin typeface="Arial Black" panose="020B0A04020102020204" pitchFamily="34" charset="0"/>
              </a:rPr>
              <a:t>;    </a:t>
            </a:r>
            <a:r>
              <a:rPr lang="en-US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void </a:t>
            </a:r>
            <a:r>
              <a:rPr lang="en-US" b="1" dirty="0" err="1">
                <a:latin typeface="Arial Black" panose="020B0A04020102020204" pitchFamily="34" charset="0"/>
              </a:rPr>
              <a:t>setEmpName</a:t>
            </a:r>
            <a:r>
              <a:rPr lang="en-US" b="1" dirty="0">
                <a:latin typeface="Arial Black" panose="020B0A04020102020204" pitchFamily="34" charset="0"/>
              </a:rPr>
              <a:t>(String str1){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strEmpName</a:t>
            </a:r>
            <a:r>
              <a:rPr lang="en-US" b="1" dirty="0">
                <a:latin typeface="Arial Black" panose="020B0A04020102020204" pitchFamily="34" charset="0"/>
              </a:rPr>
              <a:t> = str1</a:t>
            </a:r>
            <a:r>
              <a:rPr lang="en-US" b="1" dirty="0" smtClean="0">
                <a:latin typeface="Arial Black" panose="020B0A04020102020204" pitchFamily="34" charset="0"/>
              </a:rPr>
              <a:t>;    }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endParaRPr lang="en-US" b="1" dirty="0" smtClean="0">
              <a:latin typeface="Arial Black" panose="020B0A04020102020204" pitchFamily="34" charset="0"/>
            </a:endParaRPr>
          </a:p>
          <a:p>
            <a:r>
              <a:rPr lang="en-US" b="1" dirty="0" smtClean="0">
                <a:latin typeface="Arial Black" panose="020B0A04020102020204" pitchFamily="34" charset="0"/>
              </a:rPr>
              <a:t>void </a:t>
            </a:r>
            <a:r>
              <a:rPr lang="en-US" b="1" dirty="0" err="1">
                <a:latin typeface="Arial Black" panose="020B0A04020102020204" pitchFamily="34" charset="0"/>
              </a:rPr>
              <a:t>setId</a:t>
            </a:r>
            <a:r>
              <a:rPr lang="en-US" b="1" dirty="0">
                <a:latin typeface="Arial Black" panose="020B0A04020102020204" pitchFamily="34" charset="0"/>
              </a:rPr>
              <a:t>(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id1) 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iId</a:t>
            </a:r>
            <a:r>
              <a:rPr lang="en-US" b="1" dirty="0">
                <a:latin typeface="Arial Black" panose="020B0A04020102020204" pitchFamily="34" charset="0"/>
              </a:rPr>
              <a:t> = id1;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void </a:t>
            </a:r>
            <a:r>
              <a:rPr lang="en-US" b="1" dirty="0" err="1">
                <a:latin typeface="Arial Black" panose="020B0A04020102020204" pitchFamily="34" charset="0"/>
              </a:rPr>
              <a:t>setWage</a:t>
            </a:r>
            <a:r>
              <a:rPr lang="en-US" b="1" dirty="0">
                <a:latin typeface="Arial Black" panose="020B0A04020102020204" pitchFamily="34" charset="0"/>
              </a:rPr>
              <a:t>(double wage1){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err="1">
                <a:latin typeface="Arial Black" panose="020B0A04020102020204" pitchFamily="34" charset="0"/>
              </a:rPr>
              <a:t>dWage</a:t>
            </a:r>
            <a:r>
              <a:rPr lang="en-US" b="1" dirty="0">
                <a:latin typeface="Arial Black" panose="020B0A04020102020204" pitchFamily="34" charset="0"/>
              </a:rPr>
              <a:t> = wage1;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76200"/>
            <a:ext cx="0" cy="6781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14800" y="23091"/>
            <a:ext cx="502919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public class </a:t>
            </a:r>
            <a:r>
              <a:rPr lang="en-US" b="1" dirty="0" err="1">
                <a:latin typeface="Arial Black" panose="020B0A04020102020204" pitchFamily="34" charset="0"/>
              </a:rPr>
              <a:t>QuizEmployee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{//Company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static </a:t>
            </a:r>
            <a:r>
              <a:rPr lang="en-US" b="1" dirty="0">
                <a:latin typeface="Arial Black" panose="020B0A04020102020204" pitchFamily="34" charset="0"/>
              </a:rPr>
              <a:t>Employee[ ] </a:t>
            </a:r>
            <a:r>
              <a:rPr lang="en-US" b="1" dirty="0" err="1">
                <a:latin typeface="Arial Black" panose="020B0A04020102020204" pitchFamily="34" charset="0"/>
              </a:rPr>
              <a:t>registerEmployee</a:t>
            </a:r>
            <a:r>
              <a:rPr lang="en-US" b="1" dirty="0">
                <a:latin typeface="Arial Black" panose="020B0A04020102020204" pitchFamily="34" charset="0"/>
              </a:rPr>
              <a:t>(){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Employee[] </a:t>
            </a:r>
            <a:r>
              <a:rPr lang="en-US" b="1" dirty="0" err="1">
                <a:latin typeface="Arial Black" panose="020B0A04020102020204" pitchFamily="34" charset="0"/>
              </a:rPr>
              <a:t>objEmp</a:t>
            </a:r>
            <a:r>
              <a:rPr lang="en-US" b="1" dirty="0">
                <a:latin typeface="Arial Black" panose="020B0A04020102020204" pitchFamily="34" charset="0"/>
              </a:rPr>
              <a:t> = new Employee[10];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</a:t>
            </a:r>
            <a:r>
              <a:rPr lang="en-US" b="1" dirty="0" smtClean="0">
                <a:latin typeface="Arial Black" panose="020B0A04020102020204" pitchFamily="34" charset="0"/>
              </a:rPr>
              <a:t>for(</a:t>
            </a:r>
            <a:r>
              <a:rPr lang="en-US" b="1" dirty="0" err="1" smtClean="0">
                <a:latin typeface="Arial Black" panose="020B0A04020102020204" pitchFamily="34" charset="0"/>
              </a:rPr>
              <a:t>int</a:t>
            </a: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=0;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&lt;</a:t>
            </a:r>
            <a:r>
              <a:rPr lang="en-US" b="1" dirty="0" err="1">
                <a:latin typeface="Arial Black" panose="020B0A04020102020204" pitchFamily="34" charset="0"/>
              </a:rPr>
              <a:t>objEmp.length</a:t>
            </a:r>
            <a:r>
              <a:rPr lang="en-US" b="1" dirty="0">
                <a:latin typeface="Arial Black" panose="020B0A04020102020204" pitchFamily="34" charset="0"/>
              </a:rPr>
              <a:t>;++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 </a:t>
            </a:r>
            <a:r>
              <a:rPr lang="en-US" b="1" dirty="0" err="1">
                <a:latin typeface="Arial Black" panose="020B0A04020102020204" pitchFamily="34" charset="0"/>
              </a:rPr>
              <a:t>objEmp</a:t>
            </a:r>
            <a:r>
              <a:rPr lang="en-US" b="1" dirty="0">
                <a:latin typeface="Arial Black" panose="020B0A04020102020204" pitchFamily="34" charset="0"/>
              </a:rPr>
              <a:t>[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 = new Employee</a:t>
            </a:r>
            <a:r>
              <a:rPr lang="en-US" b="1" dirty="0" smtClean="0">
                <a:latin typeface="Arial Black" panose="020B0A04020102020204" pitchFamily="34" charset="0"/>
              </a:rPr>
              <a:t>();     </a:t>
            </a:r>
            <a:r>
              <a:rPr lang="en-US" b="1" dirty="0" err="1">
                <a:latin typeface="Arial Black" panose="020B0A04020102020204" pitchFamily="34" charset="0"/>
              </a:rPr>
              <a:t>objEmp</a:t>
            </a:r>
            <a:r>
              <a:rPr lang="en-US" b="1" dirty="0">
                <a:latin typeface="Arial Black" panose="020B0A04020102020204" pitchFamily="34" charset="0"/>
              </a:rPr>
              <a:t>[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].</a:t>
            </a:r>
            <a:r>
              <a:rPr lang="en-US" b="1" dirty="0" err="1">
                <a:latin typeface="Arial Black" panose="020B0A04020102020204" pitchFamily="34" charset="0"/>
              </a:rPr>
              <a:t>setEmpName</a:t>
            </a:r>
            <a:r>
              <a:rPr lang="en-US" b="1" dirty="0">
                <a:latin typeface="Arial Black" panose="020B0A04020102020204" pitchFamily="34" charset="0"/>
              </a:rPr>
              <a:t>("Name"+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</a:t>
            </a:r>
            <a:r>
              <a:rPr lang="en-US" b="1" dirty="0" err="1" smtClean="0">
                <a:latin typeface="Arial Black" panose="020B0A04020102020204" pitchFamily="34" charset="0"/>
              </a:rPr>
              <a:t>objEmp</a:t>
            </a:r>
            <a:r>
              <a:rPr lang="en-US" b="1" dirty="0" smtClean="0">
                <a:latin typeface="Arial Black" panose="020B0A04020102020204" pitchFamily="34" charset="0"/>
              </a:rPr>
              <a:t>[</a:t>
            </a:r>
            <a:r>
              <a:rPr lang="en-US" b="1" dirty="0" err="1" smtClean="0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].</a:t>
            </a:r>
            <a:r>
              <a:rPr lang="en-US" b="1" dirty="0" err="1">
                <a:latin typeface="Arial Black" panose="020B0A04020102020204" pitchFamily="34" charset="0"/>
              </a:rPr>
              <a:t>setId</a:t>
            </a:r>
            <a:r>
              <a:rPr lang="en-US" b="1" dirty="0">
                <a:latin typeface="Arial Black" panose="020B0A04020102020204" pitchFamily="34" charset="0"/>
              </a:rPr>
              <a:t>(i+100);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</a:t>
            </a:r>
            <a:r>
              <a:rPr lang="en-US" b="1" dirty="0" err="1" smtClean="0">
                <a:latin typeface="Arial Black" panose="020B0A04020102020204" pitchFamily="34" charset="0"/>
              </a:rPr>
              <a:t>objEmp</a:t>
            </a:r>
            <a:r>
              <a:rPr lang="en-US" b="1" dirty="0" smtClean="0">
                <a:latin typeface="Arial Black" panose="020B0A04020102020204" pitchFamily="34" charset="0"/>
              </a:rPr>
              <a:t>[</a:t>
            </a:r>
            <a:r>
              <a:rPr lang="en-US" b="1" dirty="0" err="1" smtClean="0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].</a:t>
            </a:r>
            <a:r>
              <a:rPr lang="en-US" b="1" dirty="0" err="1">
                <a:latin typeface="Arial Black" panose="020B0A04020102020204" pitchFamily="34" charset="0"/>
              </a:rPr>
              <a:t>setWage</a:t>
            </a:r>
            <a:r>
              <a:rPr lang="en-US" b="1" dirty="0">
                <a:latin typeface="Arial Black" panose="020B0A04020102020204" pitchFamily="34" charset="0"/>
              </a:rPr>
              <a:t>(1000.0 +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return </a:t>
            </a:r>
            <a:r>
              <a:rPr lang="en-US" b="1" dirty="0" err="1">
                <a:latin typeface="Arial Black" panose="020B0A04020102020204" pitchFamily="34" charset="0"/>
              </a:rPr>
              <a:t>objEmp</a:t>
            </a:r>
            <a:r>
              <a:rPr lang="en-US" b="1" dirty="0">
                <a:latin typeface="Arial Black" panose="020B0A04020102020204" pitchFamily="34" charset="0"/>
              </a:rPr>
              <a:t>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static void </a:t>
            </a:r>
            <a:r>
              <a:rPr lang="en-US" b="1" dirty="0" err="1">
                <a:latin typeface="Arial Black" panose="020B0A04020102020204" pitchFamily="34" charset="0"/>
              </a:rPr>
              <a:t>showEmployee</a:t>
            </a:r>
            <a:r>
              <a:rPr lang="en-US" b="1" dirty="0">
                <a:latin typeface="Arial Black" panose="020B0A04020102020204" pitchFamily="34" charset="0"/>
              </a:rPr>
              <a:t>(Employee[] </a:t>
            </a:r>
            <a:r>
              <a:rPr lang="en-US" b="1" dirty="0" err="1">
                <a:latin typeface="Arial Black" panose="020B0A04020102020204" pitchFamily="34" charset="0"/>
              </a:rPr>
              <a:t>refEmp</a:t>
            </a:r>
            <a:r>
              <a:rPr lang="en-US" b="1" dirty="0">
                <a:latin typeface="Arial Black" panose="020B0A04020102020204" pitchFamily="34" charset="0"/>
              </a:rPr>
              <a:t>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for(</a:t>
            </a:r>
            <a:r>
              <a:rPr lang="en-US" b="1" dirty="0" err="1">
                <a:latin typeface="Arial Black" panose="020B0A04020102020204" pitchFamily="34" charset="0"/>
              </a:rPr>
              <a:t>int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=0; 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&lt;</a:t>
            </a:r>
            <a:r>
              <a:rPr lang="en-US" b="1" dirty="0" err="1">
                <a:latin typeface="Arial Black" panose="020B0A04020102020204" pitchFamily="34" charset="0"/>
              </a:rPr>
              <a:t>refEmp.length</a:t>
            </a:r>
            <a:r>
              <a:rPr lang="en-US" b="1" dirty="0">
                <a:latin typeface="Arial Black" panose="020B0A04020102020204" pitchFamily="34" charset="0"/>
              </a:rPr>
              <a:t>;++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){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b="1" dirty="0" err="1" smtClean="0">
                <a:latin typeface="Arial Black" panose="020B0A04020102020204" pitchFamily="34" charset="0"/>
              </a:rPr>
              <a:t>JOptionPane.showMessageDialog</a:t>
            </a:r>
            <a:r>
              <a:rPr lang="en-US" b="1" dirty="0" smtClean="0">
                <a:latin typeface="Arial Black" panose="020B0A04020102020204" pitchFamily="34" charset="0"/>
              </a:rPr>
              <a:t>(null</a:t>
            </a:r>
            <a:r>
              <a:rPr lang="en-US" b="1" dirty="0">
                <a:latin typeface="Arial Black" panose="020B0A04020102020204" pitchFamily="34" charset="0"/>
              </a:rPr>
              <a:t>, " " + </a:t>
            </a:r>
            <a:r>
              <a:rPr lang="en-US" b="1" dirty="0" err="1">
                <a:latin typeface="Arial Black" panose="020B0A04020102020204" pitchFamily="34" charset="0"/>
              </a:rPr>
              <a:t>refEmp</a:t>
            </a:r>
            <a:r>
              <a:rPr lang="en-US" b="1" dirty="0">
                <a:latin typeface="Arial Black" panose="020B0A04020102020204" pitchFamily="34" charset="0"/>
              </a:rPr>
              <a:t>[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].</a:t>
            </a:r>
            <a:r>
              <a:rPr lang="en-US" b="1" dirty="0" err="1">
                <a:latin typeface="Arial Black" panose="020B0A04020102020204" pitchFamily="34" charset="0"/>
              </a:rPr>
              <a:t>getstrEmpName</a:t>
            </a:r>
            <a:r>
              <a:rPr lang="en-US" b="1" dirty="0">
                <a:latin typeface="Arial Black" panose="020B0A04020102020204" pitchFamily="34" charset="0"/>
              </a:rPr>
              <a:t>());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</a:t>
            </a:r>
            <a:r>
              <a:rPr lang="en-US" b="1" dirty="0" err="1">
                <a:latin typeface="Arial Black" panose="020B0A04020102020204" pitchFamily="34" charset="0"/>
              </a:rPr>
              <a:t>JOptionPane.showMessageDialog</a:t>
            </a:r>
            <a:r>
              <a:rPr lang="en-US" b="1" dirty="0">
                <a:latin typeface="Arial Black" panose="020B0A04020102020204" pitchFamily="34" charset="0"/>
              </a:rPr>
              <a:t>(null, " " + </a:t>
            </a:r>
            <a:r>
              <a:rPr lang="en-US" b="1" dirty="0" err="1">
                <a:latin typeface="Arial Black" panose="020B0A04020102020204" pitchFamily="34" charset="0"/>
              </a:rPr>
              <a:t>refEmp</a:t>
            </a:r>
            <a:r>
              <a:rPr lang="en-US" b="1" dirty="0">
                <a:latin typeface="Arial Black" panose="020B0A04020102020204" pitchFamily="34" charset="0"/>
              </a:rPr>
              <a:t>[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].</a:t>
            </a:r>
            <a:r>
              <a:rPr lang="en-US" b="1" dirty="0" err="1">
                <a:latin typeface="Arial Black" panose="020B0A04020102020204" pitchFamily="34" charset="0"/>
              </a:rPr>
              <a:t>getId</a:t>
            </a:r>
            <a:r>
              <a:rPr lang="en-US" b="1" dirty="0">
                <a:latin typeface="Arial Black" panose="020B0A04020102020204" pitchFamily="34" charset="0"/>
              </a:rPr>
              <a:t>());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   </a:t>
            </a:r>
            <a:r>
              <a:rPr lang="en-US" b="1" dirty="0" err="1">
                <a:latin typeface="Arial Black" panose="020B0A04020102020204" pitchFamily="34" charset="0"/>
              </a:rPr>
              <a:t>JOptionPane.showMessageDialog</a:t>
            </a:r>
            <a:r>
              <a:rPr lang="en-US" b="1" dirty="0">
                <a:latin typeface="Arial Black" panose="020B0A04020102020204" pitchFamily="34" charset="0"/>
              </a:rPr>
              <a:t>(null, " " + </a:t>
            </a:r>
            <a:r>
              <a:rPr lang="en-US" b="1" dirty="0" err="1">
                <a:latin typeface="Arial Black" panose="020B0A04020102020204" pitchFamily="34" charset="0"/>
              </a:rPr>
              <a:t>refEmp</a:t>
            </a:r>
            <a:r>
              <a:rPr lang="en-US" b="1" dirty="0">
                <a:latin typeface="Arial Black" panose="020B0A04020102020204" pitchFamily="34" charset="0"/>
              </a:rPr>
              <a:t>[</a:t>
            </a:r>
            <a:r>
              <a:rPr lang="en-US" b="1" dirty="0" err="1">
                <a:latin typeface="Arial Black" panose="020B0A04020102020204" pitchFamily="34" charset="0"/>
              </a:rPr>
              <a:t>i</a:t>
            </a:r>
            <a:r>
              <a:rPr lang="en-US" b="1" dirty="0">
                <a:latin typeface="Arial Black" panose="020B0A04020102020204" pitchFamily="34" charset="0"/>
              </a:rPr>
              <a:t>].</a:t>
            </a:r>
            <a:r>
              <a:rPr lang="en-US" b="1" dirty="0" err="1">
                <a:latin typeface="Arial Black" panose="020B0A04020102020204" pitchFamily="34" charset="0"/>
              </a:rPr>
              <a:t>getWage</a:t>
            </a:r>
            <a:r>
              <a:rPr lang="en-US" b="1" dirty="0">
                <a:latin typeface="Arial Black" panose="020B0A04020102020204" pitchFamily="34" charset="0"/>
              </a:rPr>
              <a:t>());</a:t>
            </a:r>
          </a:p>
          <a:p>
            <a:r>
              <a:rPr lang="en-US" b="1" dirty="0">
                <a:latin typeface="Arial Black" panose="020B0A04020102020204" pitchFamily="34" charset="0"/>
              </a:rPr>
              <a:t>        </a:t>
            </a:r>
            <a:r>
              <a:rPr lang="en-US" b="1" dirty="0" smtClean="0">
                <a:latin typeface="Arial Black" panose="020B0A04020102020204" pitchFamily="34" charset="0"/>
              </a:rPr>
              <a:t>}    </a:t>
            </a:r>
            <a:r>
              <a:rPr lang="en-US" b="1" dirty="0">
                <a:latin typeface="Arial Black" panose="020B0A04020102020204" pitchFamily="34" charset="0"/>
              </a:rPr>
              <a:t>}</a:t>
            </a:r>
          </a:p>
          <a:p>
            <a:r>
              <a:rPr lang="en-US" b="1" dirty="0" smtClean="0">
                <a:latin typeface="Arial Black" panose="020B0A04020102020204" pitchFamily="34" charset="0"/>
              </a:rPr>
              <a:t>    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6945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public static void main(String[] </a:t>
            </a:r>
            <a:r>
              <a:rPr lang="en-US" sz="2800" b="1" dirty="0" err="1">
                <a:latin typeface="Arial Black" panose="020B0A04020102020204" pitchFamily="34" charset="0"/>
              </a:rPr>
              <a:t>args</a:t>
            </a:r>
            <a:r>
              <a:rPr lang="en-US" sz="2800" b="1" dirty="0">
                <a:latin typeface="Arial Black" panose="020B0A04020102020204" pitchFamily="34" charset="0"/>
              </a:rPr>
              <a:t>) {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  // TODO code application logic here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</a:t>
            </a:r>
            <a:r>
              <a:rPr lang="en-US" sz="2800" b="1" dirty="0" smtClean="0">
                <a:latin typeface="Arial Black" panose="020B0A04020102020204" pitchFamily="34" charset="0"/>
              </a:rPr>
              <a:t>Employee</a:t>
            </a:r>
            <a:r>
              <a:rPr lang="en-US" sz="2800" b="1" dirty="0">
                <a:latin typeface="Arial Black" panose="020B0A04020102020204" pitchFamily="34" charset="0"/>
              </a:rPr>
              <a:t>[] </a:t>
            </a:r>
            <a:r>
              <a:rPr lang="en-US" sz="2800" b="1" dirty="0" err="1">
                <a:latin typeface="Arial Black" panose="020B0A04020102020204" pitchFamily="34" charset="0"/>
              </a:rPr>
              <a:t>objEmp</a:t>
            </a:r>
            <a:r>
              <a:rPr lang="en-US" sz="2800" b="1" dirty="0">
                <a:latin typeface="Arial Black" panose="020B0A04020102020204" pitchFamily="34" charset="0"/>
              </a:rPr>
              <a:t> = new Employee[10];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  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r>
              <a:rPr lang="en-US" sz="2800" b="1" dirty="0" smtClean="0">
                <a:latin typeface="Arial Black" panose="020B0A04020102020204" pitchFamily="34" charset="0"/>
              </a:rPr>
              <a:t>//</a:t>
            </a:r>
            <a:r>
              <a:rPr lang="en-US" sz="2800" b="1" dirty="0">
                <a:latin typeface="Arial Black" panose="020B0A04020102020204" pitchFamily="34" charset="0"/>
              </a:rPr>
              <a:t>for(</a:t>
            </a:r>
            <a:r>
              <a:rPr lang="en-US" sz="2800" b="1" dirty="0" err="1">
                <a:latin typeface="Arial Black" panose="020B0A04020102020204" pitchFamily="34" charset="0"/>
              </a:rPr>
              <a:t>int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i</a:t>
            </a:r>
            <a:r>
              <a:rPr lang="en-US" sz="2800" b="1" dirty="0">
                <a:latin typeface="Arial Black" panose="020B0A04020102020204" pitchFamily="34" charset="0"/>
              </a:rPr>
              <a:t>=0;i&lt;</a:t>
            </a:r>
            <a:r>
              <a:rPr lang="en-US" sz="2800" b="1" dirty="0" err="1">
                <a:latin typeface="Arial Black" panose="020B0A04020102020204" pitchFamily="34" charset="0"/>
              </a:rPr>
              <a:t>objEmp.length</a:t>
            </a:r>
            <a:r>
              <a:rPr lang="en-US" sz="2800" b="1" dirty="0">
                <a:latin typeface="Arial Black" panose="020B0A04020102020204" pitchFamily="34" charset="0"/>
              </a:rPr>
              <a:t>;++</a:t>
            </a:r>
            <a:r>
              <a:rPr lang="en-US" sz="2800" b="1" dirty="0" err="1">
                <a:latin typeface="Arial Black" panose="020B0A04020102020204" pitchFamily="34" charset="0"/>
              </a:rPr>
              <a:t>i</a:t>
            </a:r>
            <a:r>
              <a:rPr lang="en-US" sz="2800" b="1" dirty="0">
                <a:latin typeface="Arial Black" panose="020B0A04020102020204" pitchFamily="34" charset="0"/>
              </a:rPr>
              <a:t>)</a:t>
            </a:r>
          </a:p>
          <a:p>
            <a:r>
              <a:rPr lang="en-US" sz="2800" b="1" dirty="0" smtClean="0">
                <a:latin typeface="Arial Black" panose="020B0A04020102020204" pitchFamily="34" charset="0"/>
              </a:rPr>
              <a:t>//  </a:t>
            </a:r>
            <a:r>
              <a:rPr lang="en-US" sz="2800" b="1" dirty="0" err="1">
                <a:latin typeface="Arial Black" panose="020B0A04020102020204" pitchFamily="34" charset="0"/>
              </a:rPr>
              <a:t>objEmp</a:t>
            </a:r>
            <a:r>
              <a:rPr lang="en-US" sz="2800" b="1" dirty="0">
                <a:latin typeface="Arial Black" panose="020B0A04020102020204" pitchFamily="34" charset="0"/>
              </a:rPr>
              <a:t>[</a:t>
            </a:r>
            <a:r>
              <a:rPr lang="en-US" sz="2800" b="1" dirty="0" err="1">
                <a:latin typeface="Arial Black" panose="020B0A04020102020204" pitchFamily="34" charset="0"/>
              </a:rPr>
              <a:t>i</a:t>
            </a:r>
            <a:r>
              <a:rPr lang="en-US" sz="2800" b="1" dirty="0">
                <a:latin typeface="Arial Black" panose="020B0A04020102020204" pitchFamily="34" charset="0"/>
              </a:rPr>
              <a:t>] = new Employee();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  </a:t>
            </a:r>
            <a:endParaRPr lang="en-US" sz="2800" b="1" dirty="0" smtClean="0">
              <a:latin typeface="Arial Black" panose="020B0A04020102020204" pitchFamily="34" charset="0"/>
            </a:endParaRPr>
          </a:p>
          <a:p>
            <a:r>
              <a:rPr lang="en-US" sz="2800" b="1" dirty="0" err="1" smtClean="0">
                <a:latin typeface="Arial Black" panose="020B0A04020102020204" pitchFamily="34" charset="0"/>
              </a:rPr>
              <a:t>objEmp</a:t>
            </a:r>
            <a:r>
              <a:rPr lang="en-US" sz="2800" b="1" dirty="0" smtClean="0">
                <a:latin typeface="Arial Black" panose="020B0A04020102020204" pitchFamily="34" charset="0"/>
              </a:rPr>
              <a:t> </a:t>
            </a:r>
            <a:r>
              <a:rPr lang="en-US" sz="2800" b="1" dirty="0">
                <a:latin typeface="Arial Black" panose="020B0A04020102020204" pitchFamily="34" charset="0"/>
              </a:rPr>
              <a:t>= </a:t>
            </a:r>
            <a:r>
              <a:rPr lang="en-US" sz="2800" b="1" dirty="0" err="1">
                <a:latin typeface="Arial Black" panose="020B0A04020102020204" pitchFamily="34" charset="0"/>
              </a:rPr>
              <a:t>registerEmployee</a:t>
            </a:r>
            <a:r>
              <a:rPr lang="en-US" sz="2800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800" b="1" smtClean="0">
                <a:latin typeface="Arial Black" panose="020B0A04020102020204" pitchFamily="34" charset="0"/>
              </a:rPr>
              <a:t>showEmployee</a:t>
            </a:r>
            <a:r>
              <a:rPr lang="en-US" sz="2800" b="1" dirty="0" smtClean="0">
                <a:latin typeface="Arial Black" panose="020B0A04020102020204" pitchFamily="34" charset="0"/>
              </a:rPr>
              <a:t>(</a:t>
            </a:r>
            <a:r>
              <a:rPr lang="en-US" sz="2800" b="1" dirty="0" err="1" smtClean="0">
                <a:latin typeface="Arial Black" panose="020B0A04020102020204" pitchFamily="34" charset="0"/>
              </a:rPr>
              <a:t>objEmp</a:t>
            </a:r>
            <a:r>
              <a:rPr lang="en-US" sz="2800" b="1" dirty="0">
                <a:latin typeface="Arial Black" panose="020B0A04020102020204" pitchFamily="34" charset="0"/>
              </a:rPr>
              <a:t>);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  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60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125" y="-12700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2800" u="sng" dirty="0">
                <a:solidFill>
                  <a:schemeClr val="tx2"/>
                </a:solidFill>
                <a:latin typeface="Arial Black" pitchFamily="34" charset="0"/>
              </a:rPr>
              <a:t>The char data </a:t>
            </a:r>
            <a:r>
              <a:rPr lang="en-GB" sz="2800" u="sng" dirty="0" smtClean="0">
                <a:solidFill>
                  <a:schemeClr val="tx2"/>
                </a:solidFill>
                <a:latin typeface="Arial Black" pitchFamily="34" charset="0"/>
              </a:rPr>
              <a:t>type, More String, Buffered</a:t>
            </a:r>
            <a:endParaRPr lang="en-GB" sz="2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8113" y="481013"/>
            <a:ext cx="9005887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If we want to represent individual characters, then we can use the </a:t>
            </a:r>
            <a:r>
              <a:rPr lang="en-GB" sz="3200" b="1">
                <a:solidFill>
                  <a:srgbClr val="800000"/>
                </a:solidFill>
              </a:rPr>
              <a:t>char</a:t>
            </a:r>
            <a:r>
              <a:rPr lang="en-GB" sz="3200" b="1"/>
              <a:t> data type.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A char variable takes numerical values, which Java then interprets as characters. We can assign values using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 b="1"/>
              <a:t>numbers, or by placing the character we want to represent between single quotes: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3" y="5480050"/>
            <a:ext cx="7194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latin typeface="Courier New" pitchFamily="49" charset="0"/>
              </a:rPr>
              <a:t>char c1 = 'a';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char c2 = 98;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ud.showMessage("c1 = " + c1 + "; c2 = " + c2);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679950"/>
            <a:ext cx="3200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7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54471" y="-96838"/>
            <a:ext cx="8858409" cy="64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 b="1">
                <a:solidFill>
                  <a:schemeClr val="tx2"/>
                </a:solidFill>
                <a:latin typeface="Arial Black" pitchFamily="34" charset="0"/>
              </a:rPr>
              <a:t>char arrays and Strings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47178" y="609600"/>
            <a:ext cx="9372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Arial Black" pitchFamily="34" charset="0"/>
              </a:rPr>
              <a:t>We can create arrays of chars just like any other data type.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b="1">
                <a:latin typeface="Arial Black" pitchFamily="34" charset="0"/>
              </a:rPr>
              <a:t>char list[] = {'h', 'e', 'l', 'l', 'o'};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Arial Black" pitchFamily="34" charset="0"/>
              </a:rPr>
              <a:t>In fact, the internal representation of a String is very like an array of characters.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Arial Black" pitchFamily="34" charset="0"/>
              </a:rPr>
              <a:t>Java provides three methods for getting more information on the characters that make up a String: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Arial Black" pitchFamily="34" charset="0"/>
              </a:rPr>
              <a:t>length(): returns the number of characters, as an int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Arial Black" pitchFamily="34" charset="0"/>
              </a:rPr>
              <a:t>charAt(i): returns the char at pos i (Strings start at pos 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>
                <a:latin typeface="Arial Black" pitchFamily="34" charset="0"/>
              </a:rPr>
              <a:t>getChars(i, j, x, k): get all the chars from position i up to j (not including j), and put them in array x, starting at pos k</a:t>
            </a:r>
          </a:p>
        </p:txBody>
      </p:sp>
    </p:spTree>
    <p:extLst>
      <p:ext uri="{BB962C8B-B14F-4D97-AF65-F5344CB8AC3E}">
        <p14:creationId xmlns:p14="http://schemas.microsoft.com/office/powerpoint/2010/main" val="4294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2250" y="434975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Examples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524000"/>
            <a:ext cx="47933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>
                <a:latin typeface="Arial Black" pitchFamily="34" charset="0"/>
              </a:rPr>
              <a:t>String output;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String s1 = "Hello world!";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char array[] = new char[5];</a:t>
            </a:r>
          </a:p>
          <a:p>
            <a:pPr eaLnBrk="0" hangingPunct="0"/>
            <a:r>
              <a:rPr lang="en-GB" sz="2400" b="1" dirty="0" err="1">
                <a:latin typeface="Arial Black" pitchFamily="34" charset="0"/>
              </a:rPr>
              <a:t>int</a:t>
            </a:r>
            <a:r>
              <a:rPr lang="en-GB" sz="2400" b="1" dirty="0">
                <a:latin typeface="Arial Black" pitchFamily="34" charset="0"/>
              </a:rPr>
              <a:t> </a:t>
            </a:r>
            <a:r>
              <a:rPr lang="en-GB" sz="2400" b="1" dirty="0" err="1">
                <a:latin typeface="Arial Black" pitchFamily="34" charset="0"/>
              </a:rPr>
              <a:t>len</a:t>
            </a:r>
            <a:r>
              <a:rPr lang="en-GB" sz="2400" b="1" dirty="0">
                <a:latin typeface="Arial Black" pitchFamily="34" charset="0"/>
              </a:rPr>
              <a:t> = s1.length();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char fifth = s1.charAt(4);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s1.getChars(3,8,array,0);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output = "length = " + </a:t>
            </a:r>
            <a:r>
              <a:rPr lang="en-GB" sz="2400" b="1" dirty="0" err="1">
                <a:latin typeface="Arial Black" pitchFamily="34" charset="0"/>
              </a:rPr>
              <a:t>len</a:t>
            </a:r>
            <a:r>
              <a:rPr lang="en-GB" sz="2400" b="1" dirty="0">
                <a:latin typeface="Arial Black" pitchFamily="34" charset="0"/>
              </a:rPr>
              <a:t> + 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     "; 5th char = " + fifth +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     "\</a:t>
            </a:r>
            <a:r>
              <a:rPr lang="en-GB" sz="2400" b="1" dirty="0" err="1">
                <a:latin typeface="Arial Black" pitchFamily="34" charset="0"/>
              </a:rPr>
              <a:t>narray</a:t>
            </a:r>
            <a:r>
              <a:rPr lang="en-GB" sz="2400" b="1" dirty="0">
                <a:latin typeface="Arial Black" pitchFamily="34" charset="0"/>
              </a:rPr>
              <a:t> = ";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for (</a:t>
            </a:r>
            <a:r>
              <a:rPr lang="en-GB" sz="2400" b="1" dirty="0" err="1">
                <a:latin typeface="Arial Black" pitchFamily="34" charset="0"/>
              </a:rPr>
              <a:t>int</a:t>
            </a:r>
            <a:r>
              <a:rPr lang="en-GB" sz="2400" b="1" dirty="0">
                <a:latin typeface="Arial Black" pitchFamily="34" charset="0"/>
              </a:rPr>
              <a:t> i=0; i&lt;5; i++)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   output += array[i];</a:t>
            </a:r>
          </a:p>
          <a:p>
            <a:pPr eaLnBrk="0" hangingPunct="0"/>
            <a:r>
              <a:rPr lang="en-GB" sz="2400" b="1" dirty="0">
                <a:latin typeface="Arial Black" pitchFamily="34" charset="0"/>
              </a:rPr>
              <a:t>output += "\n";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191000" y="2438400"/>
            <a:ext cx="4953000" cy="822325"/>
            <a:chOff x="2640" y="1536"/>
            <a:chExt cx="2928" cy="51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504" y="1536"/>
              <a:ext cx="2064" cy="51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What char is at pos 4?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(Strings start at pos 0)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2640" y="1872"/>
              <a:ext cx="864" cy="14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810000" y="1295400"/>
            <a:ext cx="5334000" cy="1676400"/>
            <a:chOff x="2400" y="816"/>
            <a:chExt cx="3072" cy="1056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504" y="816"/>
              <a:ext cx="1968" cy="51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how many characters are in the string?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024" y="1344"/>
              <a:ext cx="480" cy="48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400" y="1824"/>
              <a:ext cx="624" cy="4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054475" y="3709988"/>
            <a:ext cx="5257800" cy="1633537"/>
            <a:chOff x="2640" y="2304"/>
            <a:chExt cx="3024" cy="962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360" y="2352"/>
              <a:ext cx="2304" cy="91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What chars are between pos 3 and pos 8 (not including 8)? Put in array, starting at array[0].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 flipV="1">
              <a:off x="2640" y="2304"/>
              <a:ext cx="720" cy="28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2250" y="434975"/>
            <a:ext cx="8642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running the program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3222625"/>
            <a:ext cx="2206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>
                <a:latin typeface="Arial Black" pitchFamily="34" charset="0"/>
              </a:rPr>
              <a:t>Hello world!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14400" y="2133600"/>
            <a:ext cx="2829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>
                <a:latin typeface="Arial Black" pitchFamily="34" charset="0"/>
              </a:rPr>
              <a:t>5th char (</a:t>
            </a:r>
            <a:r>
              <a:rPr lang="en-GB" sz="2400" b="1" dirty="0" err="1">
                <a:latin typeface="Arial Black" pitchFamily="34" charset="0"/>
              </a:rPr>
              <a:t>pos</a:t>
            </a:r>
            <a:r>
              <a:rPr lang="en-GB" sz="2400" b="1" dirty="0">
                <a:latin typeface="Arial Black" pitchFamily="34" charset="0"/>
              </a:rPr>
              <a:t> 4)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52600" y="2514600"/>
            <a:ext cx="152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Black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5800" y="4572000"/>
            <a:ext cx="37762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>
                <a:latin typeface="Arial Black" pitchFamily="34" charset="0"/>
              </a:rPr>
              <a:t>chars in pos 3,4,5,6,7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524000" y="35814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Black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1905000" y="3581400"/>
            <a:ext cx="1524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Black" pitchFamily="34" charset="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5000"/>
            <a:ext cx="45720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79925" y="4611688"/>
            <a:ext cx="4589463" cy="8223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/>
              <a:t>Note: the space is a character,</a:t>
            </a:r>
          </a:p>
          <a:p>
            <a:pPr eaLnBrk="0" hangingPunct="0"/>
            <a:r>
              <a:rPr lang="en-GB" sz="2400" b="1"/>
              <a:t>so the length is 12.</a:t>
            </a:r>
          </a:p>
        </p:txBody>
      </p:sp>
    </p:spTree>
    <p:extLst>
      <p:ext uri="{BB962C8B-B14F-4D97-AF65-F5344CB8AC3E}">
        <p14:creationId xmlns:p14="http://schemas.microsoft.com/office/powerpoint/2010/main" val="19436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2360</Words>
  <Application>Microsoft Office PowerPoint</Application>
  <PresentationFormat>On-screen Show (4:3)</PresentationFormat>
  <Paragraphs>357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Zulfiqar Khan</cp:lastModifiedBy>
  <cp:revision>90</cp:revision>
  <dcterms:created xsi:type="dcterms:W3CDTF">2015-08-01T18:25:14Z</dcterms:created>
  <dcterms:modified xsi:type="dcterms:W3CDTF">2019-02-15T15:24:27Z</dcterms:modified>
</cp:coreProperties>
</file>