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70" r:id="rId10"/>
    <p:sldId id="262" r:id="rId11"/>
    <p:sldId id="263" r:id="rId12"/>
    <p:sldId id="268" r:id="rId13"/>
    <p:sldId id="269" r:id="rId14"/>
    <p:sldId id="265" r:id="rId15"/>
    <p:sldId id="264"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84" d="100"/>
          <a:sy n="84" d="100"/>
        </p:scale>
        <p:origin x="5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09F768-85F1-41C3-96C1-4B3C33F5C618}"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211857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9F768-85F1-41C3-96C1-4B3C33F5C618}"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379091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9F768-85F1-41C3-96C1-4B3C33F5C618}"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308666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9F768-85F1-41C3-96C1-4B3C33F5C618}"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384508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09F768-85F1-41C3-96C1-4B3C33F5C618}"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265102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09F768-85F1-41C3-96C1-4B3C33F5C618}"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209711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09F768-85F1-41C3-96C1-4B3C33F5C618}"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1587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9F768-85F1-41C3-96C1-4B3C33F5C618}"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349085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9F768-85F1-41C3-96C1-4B3C33F5C618}"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308706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09F768-85F1-41C3-96C1-4B3C33F5C618}"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107346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09F768-85F1-41C3-96C1-4B3C33F5C618}"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98ED-0FA2-4F76-B6E2-25D541BD0649}" type="slidenum">
              <a:rPr lang="en-US" smtClean="0"/>
              <a:t>‹#›</a:t>
            </a:fld>
            <a:endParaRPr lang="en-US"/>
          </a:p>
        </p:txBody>
      </p:sp>
    </p:spTree>
    <p:extLst>
      <p:ext uri="{BB962C8B-B14F-4D97-AF65-F5344CB8AC3E}">
        <p14:creationId xmlns:p14="http://schemas.microsoft.com/office/powerpoint/2010/main" val="191650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9F768-85F1-41C3-96C1-4B3C33F5C618}" type="datetimeFigureOut">
              <a:rPr lang="en-US" smtClean="0"/>
              <a:t>4/14/2019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898ED-0FA2-4F76-B6E2-25D541BD0649}" type="slidenum">
              <a:rPr lang="en-US" smtClean="0"/>
              <a:t>‹#›</a:t>
            </a:fld>
            <a:endParaRPr lang="en-US"/>
          </a:p>
        </p:txBody>
      </p:sp>
    </p:spTree>
    <p:extLst>
      <p:ext uri="{BB962C8B-B14F-4D97-AF65-F5344CB8AC3E}">
        <p14:creationId xmlns:p14="http://schemas.microsoft.com/office/powerpoint/2010/main" val="2535091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oracle.com/javase/8/docs/api/javax/swing/JList.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5376" y="0"/>
            <a:ext cx="4458144" cy="461665"/>
          </a:xfrm>
          <a:prstGeom prst="rect">
            <a:avLst/>
          </a:prstGeom>
          <a:noFill/>
        </p:spPr>
        <p:txBody>
          <a:bodyPr wrap="none" rtlCol="0">
            <a:spAutoFit/>
          </a:bodyPr>
          <a:lstStyle/>
          <a:p>
            <a:r>
              <a:rPr lang="en-US" sz="2400" b="1" u="sng" dirty="0" smtClean="0">
                <a:latin typeface="Arial Black" panose="020B0A04020102020204" pitchFamily="34" charset="0"/>
              </a:rPr>
              <a:t>Java List Box, </a:t>
            </a:r>
            <a:r>
              <a:rPr lang="en-US" sz="2400" b="1" u="sng" dirty="0" err="1" smtClean="0">
                <a:latin typeface="Arial Black" panose="020B0A04020102020204" pitchFamily="34" charset="0"/>
              </a:rPr>
              <a:t>ComboBox</a:t>
            </a:r>
            <a:endParaRPr lang="en-US" sz="2400" b="1" u="sng" dirty="0">
              <a:latin typeface="Arial Black" panose="020B0A04020102020204" pitchFamily="34" charset="0"/>
            </a:endParaRPr>
          </a:p>
        </p:txBody>
      </p:sp>
      <p:sp>
        <p:nvSpPr>
          <p:cNvPr id="5" name="Rectangle 4"/>
          <p:cNvSpPr/>
          <p:nvPr/>
        </p:nvSpPr>
        <p:spPr>
          <a:xfrm>
            <a:off x="0" y="434668"/>
            <a:ext cx="12326112" cy="4031873"/>
          </a:xfrm>
          <a:prstGeom prst="rect">
            <a:avLst/>
          </a:prstGeom>
        </p:spPr>
        <p:txBody>
          <a:bodyPr wrap="square">
            <a:spAutoFit/>
          </a:bodyPr>
          <a:lstStyle/>
          <a:p>
            <a:r>
              <a:rPr lang="en-US" sz="3200" b="1" u="sng" dirty="0" err="1" smtClean="0">
                <a:solidFill>
                  <a:srgbClr val="000000"/>
                </a:solidFill>
                <a:effectLst/>
                <a:latin typeface="Arial Black" panose="020B0A04020102020204" pitchFamily="34" charset="0"/>
                <a:ea typeface="Times New Roman" panose="02020603050405020304" pitchFamily="18" charset="0"/>
              </a:rPr>
              <a:t>JList</a:t>
            </a:r>
            <a:r>
              <a:rPr lang="en-US" sz="3200" b="1" u="sng" dirty="0" smtClean="0">
                <a:solidFill>
                  <a:srgbClr val="000000"/>
                </a:solidFill>
                <a:effectLst/>
                <a:latin typeface="Arial Black" panose="020B0A04020102020204" pitchFamily="34" charset="0"/>
                <a:ea typeface="Times New Roman" panose="02020603050405020304" pitchFamily="18" charset="0"/>
              </a:rPr>
              <a:t>:</a:t>
            </a:r>
            <a:endParaRPr lang="en-US" sz="3200" u="sng" dirty="0" smtClean="0">
              <a:effectLst/>
              <a:latin typeface="Arial Black" panose="020B0A04020102020204" pitchFamily="34" charset="0"/>
              <a:ea typeface="Times New Roman" panose="02020603050405020304" pitchFamily="18" charset="0"/>
            </a:endParaRPr>
          </a:p>
          <a:p>
            <a:r>
              <a:rPr lang="en-US" sz="3200" dirty="0">
                <a:latin typeface="Arial Black" panose="020B0A04020102020204" pitchFamily="34" charset="0"/>
                <a:ea typeface="Calibri" panose="020F0502020204030204" pitchFamily="34" charset="0"/>
                <a:cs typeface="Times New Roman" panose="02020603050405020304" pitchFamily="18" charset="0"/>
              </a:rPr>
              <a:t> A </a:t>
            </a:r>
            <a:r>
              <a:rPr lang="en-US" sz="3200" dirty="0" err="1">
                <a:solidFill>
                  <a:srgbClr val="0000FF"/>
                </a:solidFill>
                <a:latin typeface="Arial Black" panose="020B0A04020102020204" pitchFamily="34" charset="0"/>
                <a:ea typeface="Calibri" panose="020F0502020204030204" pitchFamily="34" charset="0"/>
                <a:cs typeface="Times New Roman" panose="02020603050405020304" pitchFamily="18" charset="0"/>
                <a:hlinkClick r:id="rId2"/>
              </a:rPr>
              <a:t>JList</a:t>
            </a:r>
            <a:r>
              <a:rPr lang="en-US" sz="3200" dirty="0">
                <a:latin typeface="Arial Black" panose="020B0A04020102020204" pitchFamily="34" charset="0"/>
                <a:ea typeface="Calibri" panose="020F0502020204030204" pitchFamily="34" charset="0"/>
                <a:cs typeface="Times New Roman" panose="02020603050405020304" pitchFamily="18" charset="0"/>
              </a:rPr>
              <a:t> presents the user with a group of items, displayed in one  or more columns, to choose from. The actual list of elements to display is managed by a </a:t>
            </a:r>
            <a:r>
              <a:rPr lang="en-US" sz="3200" dirty="0" err="1">
                <a:solidFill>
                  <a:srgbClr val="00B050"/>
                </a:solidFill>
                <a:latin typeface="Arial Black" panose="020B0A04020102020204" pitchFamily="34" charset="0"/>
                <a:ea typeface="Calibri" panose="020F0502020204030204" pitchFamily="34" charset="0"/>
                <a:cs typeface="Times New Roman" panose="02020603050405020304" pitchFamily="18" charset="0"/>
              </a:rPr>
              <a:t>DefaultListModel</a:t>
            </a:r>
            <a:r>
              <a:rPr lang="en-US" sz="3200" dirty="0">
                <a:latin typeface="Arial Black" panose="020B0A04020102020204" pitchFamily="34" charset="0"/>
                <a:ea typeface="Calibri" panose="020F0502020204030204" pitchFamily="34" charset="0"/>
                <a:cs typeface="Times New Roman" panose="02020603050405020304" pitchFamily="18" charset="0"/>
              </a:rPr>
              <a:t> object. </a:t>
            </a:r>
            <a:endParaRPr lang="en-US" sz="3200" dirty="0" smtClean="0">
              <a:latin typeface="Arial Black" panose="020B0A04020102020204" pitchFamily="34" charset="0"/>
              <a:ea typeface="Calibri" panose="020F0502020204030204" pitchFamily="34" charset="0"/>
              <a:cs typeface="Times New Roman" panose="02020603050405020304" pitchFamily="18" charset="0"/>
            </a:endParaRPr>
          </a:p>
          <a:p>
            <a:endParaRPr lang="en-US" sz="3200" dirty="0">
              <a:latin typeface="Arial Black" panose="020B0A04020102020204" pitchFamily="34" charset="0"/>
              <a:ea typeface="Calibri" panose="020F0502020204030204" pitchFamily="34" charset="0"/>
              <a:cs typeface="Times New Roman" panose="02020603050405020304" pitchFamily="18" charset="0"/>
            </a:endParaRPr>
          </a:p>
          <a:p>
            <a:r>
              <a:rPr lang="en-US" sz="3200" dirty="0" smtClean="0">
                <a:latin typeface="Arial Black" panose="020B0A04020102020204" pitchFamily="34" charset="0"/>
                <a:ea typeface="Calibri" panose="020F0502020204030204" pitchFamily="34" charset="0"/>
                <a:cs typeface="Times New Roman" panose="02020603050405020304" pitchFamily="18" charset="0"/>
              </a:rPr>
              <a:t>A</a:t>
            </a:r>
            <a:r>
              <a:rPr lang="en-US" sz="3200" dirty="0">
                <a:latin typeface="Arial Black" panose="020B0A04020102020204" pitchFamily="34" charset="0"/>
                <a:ea typeface="Calibri" panose="020F0502020204030204" pitchFamily="34" charset="0"/>
                <a:cs typeface="Times New Roman" panose="02020603050405020304" pitchFamily="18" charset="0"/>
              </a:rPr>
              <a:t> </a:t>
            </a:r>
            <a:r>
              <a:rPr lang="en-US" sz="3200" dirty="0" err="1">
                <a:latin typeface="Arial Black" panose="020B0A04020102020204" pitchFamily="34" charset="0"/>
                <a:ea typeface="Calibri" panose="020F0502020204030204" pitchFamily="34" charset="0"/>
                <a:cs typeface="Times New Roman" panose="02020603050405020304" pitchFamily="18" charset="0"/>
              </a:rPr>
              <a:t>JList</a:t>
            </a:r>
            <a:r>
              <a:rPr lang="en-US" sz="3200" dirty="0">
                <a:latin typeface="Arial Black" panose="020B0A04020102020204" pitchFamily="34" charset="0"/>
                <a:ea typeface="Calibri" panose="020F0502020204030204" pitchFamily="34" charset="0"/>
                <a:cs typeface="Times New Roman" panose="02020603050405020304" pitchFamily="18" charset="0"/>
              </a:rPr>
              <a:t> object displays the contents of a </a:t>
            </a:r>
            <a:r>
              <a:rPr lang="en-US" sz="3200" b="1" dirty="0" err="1">
                <a:solidFill>
                  <a:srgbClr val="00B050"/>
                </a:solidFill>
                <a:latin typeface="Arial Black" panose="020B0A04020102020204" pitchFamily="34" charset="0"/>
                <a:ea typeface="Calibri" panose="020F0502020204030204" pitchFamily="34" charset="0"/>
                <a:cs typeface="Times New Roman" panose="02020603050405020304" pitchFamily="18" charset="0"/>
              </a:rPr>
              <a:t>DefaultListModel</a:t>
            </a:r>
            <a:r>
              <a:rPr lang="en-US" sz="3200" dirty="0">
                <a:latin typeface="Arial Black" panose="020B0A04020102020204" pitchFamily="34" charset="0"/>
                <a:ea typeface="Calibri" panose="020F0502020204030204" pitchFamily="34" charset="0"/>
                <a:cs typeface="Times New Roman" panose="02020603050405020304" pitchFamily="18" charset="0"/>
              </a:rPr>
              <a:t> object</a:t>
            </a:r>
            <a:endParaRPr lang="en-US" sz="3200" dirty="0">
              <a:latin typeface="Arial Black" panose="020B0A04020102020204" pitchFamily="34" charset="0"/>
            </a:endParaRPr>
          </a:p>
        </p:txBody>
      </p:sp>
      <p:grpSp>
        <p:nvGrpSpPr>
          <p:cNvPr id="7" name="Group 6"/>
          <p:cNvGrpSpPr/>
          <p:nvPr/>
        </p:nvGrpSpPr>
        <p:grpSpPr>
          <a:xfrm>
            <a:off x="7105135" y="3890962"/>
            <a:ext cx="3391415" cy="2664228"/>
            <a:chOff x="7105135" y="3890962"/>
            <a:chExt cx="3391415" cy="2664228"/>
          </a:xfrm>
        </p:grpSpPr>
        <p:pic>
          <p:nvPicPr>
            <p:cNvPr id="2" name="Picture 1"/>
            <p:cNvPicPr>
              <a:picLocks noChangeAspect="1"/>
            </p:cNvPicPr>
            <p:nvPr/>
          </p:nvPicPr>
          <p:blipFill>
            <a:blip r:embed="rId3"/>
            <a:stretch>
              <a:fillRect/>
            </a:stretch>
          </p:blipFill>
          <p:spPr>
            <a:xfrm>
              <a:off x="7481887" y="3890962"/>
              <a:ext cx="2619375" cy="2276475"/>
            </a:xfrm>
            <a:prstGeom prst="rect">
              <a:avLst/>
            </a:prstGeom>
          </p:spPr>
        </p:pic>
        <p:sp>
          <p:nvSpPr>
            <p:cNvPr id="6" name="TextBox 5"/>
            <p:cNvSpPr txBox="1"/>
            <p:nvPr/>
          </p:nvSpPr>
          <p:spPr>
            <a:xfrm>
              <a:off x="7105135" y="6155080"/>
              <a:ext cx="3391415" cy="400110"/>
            </a:xfrm>
            <a:prstGeom prst="rect">
              <a:avLst/>
            </a:prstGeom>
            <a:solidFill>
              <a:schemeClr val="accent1"/>
            </a:solidFill>
          </p:spPr>
          <p:txBody>
            <a:bodyPr wrap="square" rtlCol="0">
              <a:spAutoFit/>
            </a:bodyPr>
            <a:lstStyle/>
            <a:p>
              <a:r>
                <a:rPr lang="en-US" sz="2000" b="1" dirty="0" smtClean="0"/>
                <a:t>Figure 1a, </a:t>
              </a:r>
              <a:r>
                <a:rPr lang="en-US" sz="2000" b="1" dirty="0" err="1" smtClean="0"/>
                <a:t>JList</a:t>
              </a:r>
              <a:r>
                <a:rPr lang="en-US" sz="2000" b="1" dirty="0" smtClean="0"/>
                <a:t> with Elements</a:t>
              </a:r>
              <a:endParaRPr lang="en-US" sz="2000" b="1" dirty="0"/>
            </a:p>
          </p:txBody>
        </p:sp>
      </p:grpSp>
    </p:spTree>
    <p:extLst>
      <p:ext uri="{BB962C8B-B14F-4D97-AF65-F5344CB8AC3E}">
        <p14:creationId xmlns:p14="http://schemas.microsoft.com/office/powerpoint/2010/main" val="123876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8675" y="0"/>
            <a:ext cx="2406428" cy="461665"/>
          </a:xfrm>
          <a:prstGeom prst="rect">
            <a:avLst/>
          </a:prstGeom>
          <a:noFill/>
        </p:spPr>
        <p:txBody>
          <a:bodyPr wrap="none" rtlCol="0">
            <a:spAutoFit/>
          </a:bodyPr>
          <a:lstStyle/>
          <a:p>
            <a:r>
              <a:rPr lang="en-US" sz="2400" u="sng" dirty="0" smtClean="0">
                <a:latin typeface="Arial Black" panose="020B0A04020102020204" pitchFamily="34" charset="0"/>
              </a:rPr>
              <a:t>Coding Steps</a:t>
            </a:r>
            <a:endParaRPr lang="en-US" sz="2400" u="sng" dirty="0">
              <a:latin typeface="Arial Black" panose="020B0A04020102020204" pitchFamily="34" charset="0"/>
            </a:endParaRPr>
          </a:p>
        </p:txBody>
      </p:sp>
      <p:sp>
        <p:nvSpPr>
          <p:cNvPr id="5" name="TextBox 4"/>
          <p:cNvSpPr txBox="1"/>
          <p:nvPr/>
        </p:nvSpPr>
        <p:spPr>
          <a:xfrm flipH="1">
            <a:off x="118867" y="369332"/>
            <a:ext cx="11878060" cy="5632311"/>
          </a:xfrm>
          <a:prstGeom prst="rect">
            <a:avLst/>
          </a:prstGeom>
          <a:noFill/>
        </p:spPr>
        <p:txBody>
          <a:bodyPr wrap="square" rtlCol="0">
            <a:spAutoFit/>
          </a:bodyPr>
          <a:lstStyle/>
          <a:p>
            <a:pPr marL="342900" indent="-342900">
              <a:buAutoNum type="arabicPeriod"/>
            </a:pPr>
            <a:r>
              <a:rPr lang="en-US" sz="2400" dirty="0" smtClean="0">
                <a:solidFill>
                  <a:srgbClr val="00B050"/>
                </a:solidFill>
                <a:latin typeface="Arial Black" panose="020B0A04020102020204" pitchFamily="34" charset="0"/>
              </a:rPr>
              <a:t>Initializing Code (i.e. Coding the Constructor of GUI Application)</a:t>
            </a:r>
          </a:p>
          <a:p>
            <a:pPr marL="285750" indent="-285750">
              <a:buFont typeface="Arial" panose="020B0604020202020204" pitchFamily="34" charset="0"/>
              <a:buChar char="•"/>
            </a:pPr>
            <a:r>
              <a:rPr lang="en-US" sz="2400" dirty="0" smtClean="0">
                <a:latin typeface="Arial Black" panose="020B0A04020102020204" pitchFamily="34" charset="0"/>
              </a:rPr>
              <a:t>Setting the group property for Radio Buttons</a:t>
            </a:r>
          </a:p>
          <a:p>
            <a:pPr marL="285750" indent="-285750">
              <a:buFont typeface="Arial" panose="020B0604020202020204" pitchFamily="34" charset="0"/>
              <a:buChar char="•"/>
            </a:pPr>
            <a:r>
              <a:rPr lang="en-US" sz="2400" dirty="0" smtClean="0">
                <a:latin typeface="Arial Black" panose="020B0A04020102020204" pitchFamily="34" charset="0"/>
              </a:rPr>
              <a:t>Initializing the Radio Buttons to False</a:t>
            </a:r>
          </a:p>
          <a:p>
            <a:pPr marL="285750" indent="-285750">
              <a:buFont typeface="Arial" panose="020B0604020202020204" pitchFamily="34" charset="0"/>
              <a:buChar char="•"/>
            </a:pPr>
            <a:r>
              <a:rPr lang="en-US" sz="2400" dirty="0" smtClean="0">
                <a:latin typeface="Arial Black" panose="020B0A04020102020204" pitchFamily="34" charset="0"/>
              </a:rPr>
              <a:t>Declare the Boolean variables to indicate whether the radio buttons are clicked or not (instance variables)</a:t>
            </a:r>
          </a:p>
          <a:p>
            <a:pPr marL="285750" indent="-285750">
              <a:buFont typeface="Arial" panose="020B0604020202020204" pitchFamily="34" charset="0"/>
              <a:buChar char="•"/>
            </a:pPr>
            <a:endParaRPr lang="en-US" sz="2400" dirty="0">
              <a:latin typeface="Arial Black" panose="020B0A04020102020204" pitchFamily="34" charset="0"/>
            </a:endParaRPr>
          </a:p>
          <a:p>
            <a:r>
              <a:rPr lang="en-US" sz="2400" dirty="0" smtClean="0">
                <a:latin typeface="Arial Black" panose="020B0A04020102020204" pitchFamily="34" charset="0"/>
              </a:rPr>
              <a:t>2. </a:t>
            </a:r>
            <a:r>
              <a:rPr lang="en-US" sz="2400" dirty="0" smtClean="0">
                <a:solidFill>
                  <a:srgbClr val="00B050"/>
                </a:solidFill>
                <a:latin typeface="Arial Black" panose="020B0A04020102020204" pitchFamily="34" charset="0"/>
              </a:rPr>
              <a:t>Writing the code for </a:t>
            </a:r>
            <a:r>
              <a:rPr lang="en-US" sz="2400" dirty="0" err="1" smtClean="0">
                <a:solidFill>
                  <a:srgbClr val="00B050"/>
                </a:solidFill>
                <a:latin typeface="Arial Black" panose="020B0A04020102020204" pitchFamily="34" charset="0"/>
              </a:rPr>
              <a:t>RadioButton</a:t>
            </a:r>
            <a:r>
              <a:rPr lang="en-US" sz="2400" dirty="0" smtClean="0">
                <a:solidFill>
                  <a:srgbClr val="00B050"/>
                </a:solidFill>
                <a:latin typeface="Arial Black" panose="020B0A04020102020204" pitchFamily="34" charset="0"/>
              </a:rPr>
              <a:t> handlers</a:t>
            </a:r>
          </a:p>
          <a:p>
            <a:pPr marL="285750" indent="-285750">
              <a:buFont typeface="Arial" panose="020B0604020202020204" pitchFamily="34" charset="0"/>
              <a:buChar char="•"/>
            </a:pPr>
            <a:r>
              <a:rPr lang="en-US" sz="2400" dirty="0" smtClean="0">
                <a:latin typeface="Arial Black" panose="020B0A04020102020204" pitchFamily="34" charset="0"/>
              </a:rPr>
              <a:t>Enable the radio Buttons</a:t>
            </a:r>
          </a:p>
          <a:p>
            <a:endParaRPr lang="en-US" sz="2400" dirty="0" smtClean="0">
              <a:latin typeface="Arial Black" panose="020B0A04020102020204" pitchFamily="34" charset="0"/>
            </a:endParaRPr>
          </a:p>
          <a:p>
            <a:r>
              <a:rPr lang="en-US" sz="2400" dirty="0" smtClean="0">
                <a:latin typeface="Arial Black" panose="020B0A04020102020204" pitchFamily="34" charset="0"/>
              </a:rPr>
              <a:t>3. </a:t>
            </a:r>
            <a:r>
              <a:rPr lang="en-US" sz="2400" dirty="0" smtClean="0">
                <a:solidFill>
                  <a:srgbClr val="00B050"/>
                </a:solidFill>
                <a:latin typeface="Arial Black" panose="020B0A04020102020204" pitchFamily="34" charset="0"/>
              </a:rPr>
              <a:t>Writing the Code for Submit Button</a:t>
            </a:r>
          </a:p>
          <a:p>
            <a:pPr marL="342900" indent="-342900">
              <a:buFont typeface="Arial" panose="020B0604020202020204" pitchFamily="34" charset="0"/>
              <a:buChar char="•"/>
            </a:pPr>
            <a:r>
              <a:rPr lang="en-US" sz="2400" dirty="0" smtClean="0">
                <a:latin typeface="Arial Black" panose="020B0A04020102020204" pitchFamily="34" charset="0"/>
              </a:rPr>
              <a:t>Detects which </a:t>
            </a:r>
            <a:r>
              <a:rPr lang="en-US" sz="2400" dirty="0" err="1" smtClean="0">
                <a:latin typeface="Arial Black" panose="020B0A04020102020204" pitchFamily="34" charset="0"/>
              </a:rPr>
              <a:t>RadioButton</a:t>
            </a:r>
            <a:r>
              <a:rPr lang="en-US" sz="2400" dirty="0" smtClean="0">
                <a:latin typeface="Arial Black" panose="020B0A04020102020204" pitchFamily="34" charset="0"/>
              </a:rPr>
              <a:t> is enabled</a:t>
            </a:r>
          </a:p>
          <a:p>
            <a:pPr marL="342900" indent="-342900">
              <a:buFont typeface="Arial" panose="020B0604020202020204" pitchFamily="34" charset="0"/>
              <a:buChar char="•"/>
            </a:pPr>
            <a:r>
              <a:rPr lang="en-US" sz="2400" dirty="0" smtClean="0">
                <a:latin typeface="Arial Black" panose="020B0A04020102020204" pitchFamily="34" charset="0"/>
              </a:rPr>
              <a:t>Retrieve the String from </a:t>
            </a:r>
            <a:r>
              <a:rPr lang="en-US" sz="2400" dirty="0" err="1" smtClean="0">
                <a:latin typeface="Arial Black" panose="020B0A04020102020204" pitchFamily="34" charset="0"/>
              </a:rPr>
              <a:t>TextField</a:t>
            </a:r>
            <a:endParaRPr lang="en-US" sz="2400" dirty="0" smtClean="0">
              <a:latin typeface="Arial Black" panose="020B0A04020102020204" pitchFamily="34" charset="0"/>
            </a:endParaRPr>
          </a:p>
          <a:p>
            <a:pPr marL="342900" indent="-342900">
              <a:buFont typeface="Arial" panose="020B0604020202020204" pitchFamily="34" charset="0"/>
              <a:buChar char="•"/>
            </a:pPr>
            <a:r>
              <a:rPr lang="en-US" sz="2400" dirty="0" smtClean="0">
                <a:latin typeface="Arial Black" panose="020B0A04020102020204" pitchFamily="34" charset="0"/>
              </a:rPr>
              <a:t>Depending upon which Radio Button is selected, store the retrieved text either in the </a:t>
            </a:r>
            <a:r>
              <a:rPr lang="en-US" sz="2400" dirty="0" err="1" smtClean="0">
                <a:latin typeface="Arial Black" panose="020B0A04020102020204" pitchFamily="34" charset="0"/>
              </a:rPr>
              <a:t>ListBox</a:t>
            </a:r>
            <a:r>
              <a:rPr lang="en-US" sz="2400" dirty="0" smtClean="0">
                <a:latin typeface="Arial Black" panose="020B0A04020102020204" pitchFamily="34" charset="0"/>
              </a:rPr>
              <a:t> or in the </a:t>
            </a:r>
            <a:r>
              <a:rPr lang="en-US" sz="2400" dirty="0" err="1" smtClean="0">
                <a:latin typeface="Arial Black" panose="020B0A04020102020204" pitchFamily="34" charset="0"/>
              </a:rPr>
              <a:t>ComboBox</a:t>
            </a:r>
            <a:endParaRPr lang="en-US" sz="2400" dirty="0">
              <a:latin typeface="Arial Black" panose="020B0A04020102020204" pitchFamily="34" charset="0"/>
            </a:endParaRPr>
          </a:p>
          <a:p>
            <a:endParaRPr lang="en-US" sz="2400" dirty="0">
              <a:latin typeface="Arial Black" panose="020B0A04020102020204" pitchFamily="34" charset="0"/>
            </a:endParaRPr>
          </a:p>
        </p:txBody>
      </p:sp>
    </p:spTree>
    <p:extLst>
      <p:ext uri="{BB962C8B-B14F-4D97-AF65-F5344CB8AC3E}">
        <p14:creationId xmlns:p14="http://schemas.microsoft.com/office/powerpoint/2010/main" val="401316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008" y="822960"/>
            <a:ext cx="12192000" cy="5909310"/>
          </a:xfrm>
          <a:prstGeom prst="rect">
            <a:avLst/>
          </a:prstGeom>
        </p:spPr>
        <p:txBody>
          <a:bodyPr wrap="square">
            <a:spAutoFit/>
          </a:bodyPr>
          <a:lstStyle/>
          <a:p>
            <a:pPr marL="342900" indent="-342900">
              <a:buAutoNum type="arabicPeriod"/>
            </a:pPr>
            <a:r>
              <a:rPr lang="en-US" sz="2400" dirty="0">
                <a:latin typeface="Arial Black" panose="020B0A04020102020204" pitchFamily="34" charset="0"/>
              </a:rPr>
              <a:t>Initializing Code (i.e. Coding the Constructor of GUI Application</a:t>
            </a:r>
            <a:r>
              <a:rPr lang="en-US" sz="2400" dirty="0" smtClean="0">
                <a:latin typeface="Arial Black" panose="020B0A04020102020204" pitchFamily="34" charset="0"/>
              </a:rPr>
              <a:t>)</a:t>
            </a:r>
          </a:p>
          <a:p>
            <a:pPr marL="342900" indent="-342900">
              <a:buAutoNum type="arabicPeriod"/>
            </a:pPr>
            <a:endParaRPr lang="en-US" dirty="0">
              <a:latin typeface="Arial Black" panose="020B0A04020102020204" pitchFamily="34" charset="0"/>
            </a:endParaRPr>
          </a:p>
          <a:p>
            <a:r>
              <a:rPr lang="en-US" sz="2400" dirty="0">
                <a:solidFill>
                  <a:srgbClr val="00B050"/>
                </a:solidFill>
                <a:latin typeface="Arial Black" panose="020B0A04020102020204" pitchFamily="34" charset="0"/>
              </a:rPr>
              <a:t>public </a:t>
            </a:r>
            <a:r>
              <a:rPr lang="en-US" sz="2400" dirty="0" err="1">
                <a:solidFill>
                  <a:srgbClr val="00B050"/>
                </a:solidFill>
                <a:latin typeface="Arial Black" panose="020B0A04020102020204" pitchFamily="34" charset="0"/>
              </a:rPr>
              <a:t>CBDemoLBDemoJFrame</a:t>
            </a:r>
            <a:r>
              <a:rPr lang="en-US" sz="2400" dirty="0">
                <a:solidFill>
                  <a:srgbClr val="00B050"/>
                </a:solidFill>
                <a:latin typeface="Arial Black" panose="020B0A04020102020204" pitchFamily="34" charset="0"/>
              </a:rPr>
              <a:t>() {</a:t>
            </a:r>
          </a:p>
          <a:p>
            <a:r>
              <a:rPr lang="en-US" sz="2400" dirty="0">
                <a:latin typeface="Arial Black" panose="020B0A04020102020204" pitchFamily="34" charset="0"/>
              </a:rPr>
              <a:t>        </a:t>
            </a:r>
            <a:r>
              <a:rPr lang="en-US" sz="2400" dirty="0" err="1">
                <a:latin typeface="Arial Black" panose="020B0A04020102020204" pitchFamily="34" charset="0"/>
              </a:rPr>
              <a:t>initComponents</a:t>
            </a:r>
            <a:r>
              <a:rPr lang="en-US" sz="2400" dirty="0" smtClean="0">
                <a:latin typeface="Arial Black" panose="020B0A04020102020204" pitchFamily="34" charset="0"/>
              </a:rPr>
              <a:t>();</a:t>
            </a:r>
          </a:p>
          <a:p>
            <a:endParaRPr lang="en-US" sz="2400" dirty="0">
              <a:latin typeface="Arial Black" panose="020B0A04020102020204" pitchFamily="34" charset="0"/>
            </a:endParaRPr>
          </a:p>
          <a:p>
            <a:r>
              <a:rPr lang="en-US" sz="2400" dirty="0">
                <a:latin typeface="Arial Black" panose="020B0A04020102020204" pitchFamily="34" charset="0"/>
              </a:rPr>
              <a:t>        </a:t>
            </a:r>
            <a:r>
              <a:rPr lang="en-US" sz="2400" dirty="0" err="1">
                <a:latin typeface="Arial Black" panose="020B0A04020102020204" pitchFamily="34" charset="0"/>
              </a:rPr>
              <a:t>ButtonGroup</a:t>
            </a:r>
            <a:r>
              <a:rPr lang="en-US" sz="2400" dirty="0">
                <a:latin typeface="Arial Black" panose="020B0A04020102020204" pitchFamily="34" charset="0"/>
              </a:rPr>
              <a:t> group = new </a:t>
            </a:r>
            <a:r>
              <a:rPr lang="en-US" sz="2400" dirty="0" err="1">
                <a:latin typeface="Arial Black" panose="020B0A04020102020204" pitchFamily="34" charset="0"/>
              </a:rPr>
              <a:t>ButtonGroup</a:t>
            </a:r>
            <a:r>
              <a:rPr lang="en-US" sz="2400" dirty="0">
                <a:latin typeface="Arial Black" panose="020B0A04020102020204" pitchFamily="34" charset="0"/>
              </a:rPr>
              <a:t>();</a:t>
            </a:r>
          </a:p>
          <a:p>
            <a:r>
              <a:rPr lang="en-US" sz="2400" dirty="0">
                <a:latin typeface="Arial Black" panose="020B0A04020102020204" pitchFamily="34" charset="0"/>
              </a:rPr>
              <a:t>        </a:t>
            </a:r>
            <a:r>
              <a:rPr lang="en-US" sz="2400" dirty="0" err="1">
                <a:latin typeface="Arial Black" panose="020B0A04020102020204" pitchFamily="34" charset="0"/>
              </a:rPr>
              <a:t>group.add</a:t>
            </a:r>
            <a:r>
              <a:rPr lang="en-US" sz="2400" dirty="0">
                <a:latin typeface="Arial Black" panose="020B0A04020102020204" pitchFamily="34" charset="0"/>
              </a:rPr>
              <a:t>(</a:t>
            </a:r>
            <a:r>
              <a:rPr lang="en-US" sz="2400" dirty="0" err="1">
                <a:latin typeface="Arial Black" panose="020B0A04020102020204" pitchFamily="34" charset="0"/>
              </a:rPr>
              <a:t>mRB_CB</a:t>
            </a:r>
            <a:r>
              <a:rPr lang="en-US" sz="2400" dirty="0">
                <a:latin typeface="Arial Black" panose="020B0A04020102020204" pitchFamily="34" charset="0"/>
              </a:rPr>
              <a:t>);</a:t>
            </a:r>
          </a:p>
          <a:p>
            <a:r>
              <a:rPr lang="en-US" sz="2400" dirty="0">
                <a:latin typeface="Arial Black" panose="020B0A04020102020204" pitchFamily="34" charset="0"/>
              </a:rPr>
              <a:t>        </a:t>
            </a:r>
            <a:r>
              <a:rPr lang="en-US" sz="2400" dirty="0" err="1">
                <a:latin typeface="Arial Black" panose="020B0A04020102020204" pitchFamily="34" charset="0"/>
              </a:rPr>
              <a:t>group.add</a:t>
            </a:r>
            <a:r>
              <a:rPr lang="en-US" sz="2400" dirty="0">
                <a:latin typeface="Arial Black" panose="020B0A04020102020204" pitchFamily="34" charset="0"/>
              </a:rPr>
              <a:t>(</a:t>
            </a:r>
            <a:r>
              <a:rPr lang="en-US" sz="2400" dirty="0" err="1">
                <a:latin typeface="Arial Black" panose="020B0A04020102020204" pitchFamily="34" charset="0"/>
              </a:rPr>
              <a:t>mRB_LB</a:t>
            </a:r>
            <a:r>
              <a:rPr lang="en-US" sz="2400" dirty="0">
                <a:latin typeface="Arial Black" panose="020B0A04020102020204" pitchFamily="34" charset="0"/>
              </a:rPr>
              <a:t>);</a:t>
            </a:r>
          </a:p>
          <a:p>
            <a:r>
              <a:rPr lang="en-US" sz="2400" dirty="0">
                <a:latin typeface="Arial Black" panose="020B0A04020102020204" pitchFamily="34" charset="0"/>
              </a:rPr>
              <a:t>        </a:t>
            </a:r>
            <a:r>
              <a:rPr lang="en-US" sz="2400" dirty="0" err="1">
                <a:latin typeface="Arial Black" panose="020B0A04020102020204" pitchFamily="34" charset="0"/>
              </a:rPr>
              <a:t>mStrTF.setEnabled</a:t>
            </a:r>
            <a:r>
              <a:rPr lang="en-US" sz="2400" dirty="0">
                <a:latin typeface="Arial Black" panose="020B0A04020102020204" pitchFamily="34" charset="0"/>
              </a:rPr>
              <a:t>(false);</a:t>
            </a:r>
          </a:p>
          <a:p>
            <a:r>
              <a:rPr lang="en-US" sz="2400" dirty="0">
                <a:latin typeface="Arial Black" panose="020B0A04020102020204" pitchFamily="34" charset="0"/>
              </a:rPr>
              <a:t>        </a:t>
            </a:r>
          </a:p>
          <a:p>
            <a:r>
              <a:rPr lang="en-US" sz="2400" dirty="0">
                <a:latin typeface="Arial Black" panose="020B0A04020102020204" pitchFamily="34" charset="0"/>
              </a:rPr>
              <a:t>    </a:t>
            </a:r>
            <a:r>
              <a:rPr lang="en-US" sz="2400" dirty="0" smtClean="0">
                <a:latin typeface="Arial Black" panose="020B0A04020102020204" pitchFamily="34" charset="0"/>
              </a:rPr>
              <a:t>}</a:t>
            </a:r>
          </a:p>
          <a:p>
            <a:endParaRPr lang="en-US" sz="2400" dirty="0">
              <a:latin typeface="Arial Black" panose="020B0A04020102020204" pitchFamily="34" charset="0"/>
            </a:endParaRPr>
          </a:p>
          <a:p>
            <a:r>
              <a:rPr lang="en-US" sz="2400" dirty="0" smtClean="0">
                <a:latin typeface="Arial Black" panose="020B0A04020102020204" pitchFamily="34" charset="0"/>
              </a:rPr>
              <a:t>//Declaring the </a:t>
            </a:r>
            <a:r>
              <a:rPr lang="en-US" sz="2400" dirty="0" smtClean="0">
                <a:solidFill>
                  <a:srgbClr val="00B050"/>
                </a:solidFill>
                <a:latin typeface="Arial Black" panose="020B0A04020102020204" pitchFamily="34" charset="0"/>
              </a:rPr>
              <a:t>instance variables </a:t>
            </a:r>
            <a:r>
              <a:rPr lang="en-US" sz="2400" dirty="0" smtClean="0">
                <a:latin typeface="Arial Black" panose="020B0A04020102020204" pitchFamily="34" charset="0"/>
              </a:rPr>
              <a:t>to indicate if </a:t>
            </a:r>
            <a:r>
              <a:rPr lang="en-US" sz="2400" dirty="0" smtClean="0">
                <a:solidFill>
                  <a:srgbClr val="00B050"/>
                </a:solidFill>
                <a:latin typeface="Arial Black" panose="020B0A04020102020204" pitchFamily="34" charset="0"/>
              </a:rPr>
              <a:t>radio button </a:t>
            </a:r>
            <a:r>
              <a:rPr lang="en-US" sz="2400" dirty="0" smtClean="0">
                <a:latin typeface="Arial Black" panose="020B0A04020102020204" pitchFamily="34" charset="0"/>
              </a:rPr>
              <a:t>clicked or //not</a:t>
            </a:r>
          </a:p>
          <a:p>
            <a:r>
              <a:rPr lang="en-US" sz="2400" dirty="0">
                <a:latin typeface="Arial Black" panose="020B0A04020102020204" pitchFamily="34" charset="0"/>
              </a:rPr>
              <a:t> </a:t>
            </a:r>
            <a:r>
              <a:rPr lang="en-US" sz="2400" dirty="0" err="1">
                <a:latin typeface="Arial Black" panose="020B0A04020102020204" pitchFamily="34" charset="0"/>
              </a:rPr>
              <a:t>boolean</a:t>
            </a:r>
            <a:r>
              <a:rPr lang="en-US" sz="2400" dirty="0">
                <a:latin typeface="Arial Black" panose="020B0A04020102020204" pitchFamily="34" charset="0"/>
              </a:rPr>
              <a:t> </a:t>
            </a:r>
            <a:r>
              <a:rPr lang="en-US" sz="2400" dirty="0" err="1">
                <a:latin typeface="Arial Black" panose="020B0A04020102020204" pitchFamily="34" charset="0"/>
              </a:rPr>
              <a:t>bmRB_CB</a:t>
            </a:r>
            <a:r>
              <a:rPr lang="en-US" sz="2400" dirty="0">
                <a:latin typeface="Arial Black" panose="020B0A04020102020204" pitchFamily="34" charset="0"/>
              </a:rPr>
              <a:t> = false;  </a:t>
            </a:r>
          </a:p>
          <a:p>
            <a:r>
              <a:rPr lang="en-US" sz="2400" dirty="0">
                <a:latin typeface="Arial Black" panose="020B0A04020102020204" pitchFamily="34" charset="0"/>
              </a:rPr>
              <a:t> </a:t>
            </a:r>
            <a:r>
              <a:rPr lang="en-US" sz="2400" dirty="0" err="1">
                <a:latin typeface="Arial Black" panose="020B0A04020102020204" pitchFamily="34" charset="0"/>
              </a:rPr>
              <a:t>boolean</a:t>
            </a:r>
            <a:r>
              <a:rPr lang="en-US" sz="2400" dirty="0">
                <a:latin typeface="Arial Black" panose="020B0A04020102020204" pitchFamily="34" charset="0"/>
              </a:rPr>
              <a:t> </a:t>
            </a:r>
            <a:r>
              <a:rPr lang="en-US" sz="2400" dirty="0" err="1">
                <a:latin typeface="Arial Black" panose="020B0A04020102020204" pitchFamily="34" charset="0"/>
              </a:rPr>
              <a:t>bmRB_LB</a:t>
            </a:r>
            <a:r>
              <a:rPr lang="en-US" sz="2400" dirty="0">
                <a:latin typeface="Arial Black" panose="020B0A04020102020204" pitchFamily="34" charset="0"/>
              </a:rPr>
              <a:t> = false; </a:t>
            </a:r>
          </a:p>
        </p:txBody>
      </p:sp>
      <p:sp>
        <p:nvSpPr>
          <p:cNvPr id="2" name="TextBox 1"/>
          <p:cNvSpPr txBox="1"/>
          <p:nvPr/>
        </p:nvSpPr>
        <p:spPr>
          <a:xfrm>
            <a:off x="4416552" y="0"/>
            <a:ext cx="2478024" cy="369332"/>
          </a:xfrm>
          <a:prstGeom prst="rect">
            <a:avLst/>
          </a:prstGeom>
          <a:noFill/>
        </p:spPr>
        <p:txBody>
          <a:bodyPr wrap="square" rtlCol="0">
            <a:spAutoFit/>
          </a:bodyPr>
          <a:lstStyle/>
          <a:p>
            <a:r>
              <a:rPr lang="en-US" b="1" u="sng" dirty="0" smtClean="0">
                <a:latin typeface="Arial Black" panose="020B0A04020102020204" pitchFamily="34" charset="0"/>
              </a:rPr>
              <a:t>Constructor Code </a:t>
            </a:r>
            <a:endParaRPr lang="en-US" b="1" u="sng" dirty="0">
              <a:latin typeface="Arial Black" panose="020B0A04020102020204" pitchFamily="34" charset="0"/>
            </a:endParaRPr>
          </a:p>
        </p:txBody>
      </p:sp>
    </p:spTree>
    <p:extLst>
      <p:ext uri="{BB962C8B-B14F-4D97-AF65-F5344CB8AC3E}">
        <p14:creationId xmlns:p14="http://schemas.microsoft.com/office/powerpoint/2010/main" val="124165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0352" y="369332"/>
            <a:ext cx="10780775" cy="5435346"/>
          </a:xfrm>
          <a:prstGeom prst="rect">
            <a:avLst/>
          </a:prstGeom>
        </p:spPr>
      </p:pic>
      <p:sp>
        <p:nvSpPr>
          <p:cNvPr id="5" name="TextBox 4"/>
          <p:cNvSpPr txBox="1"/>
          <p:nvPr/>
        </p:nvSpPr>
        <p:spPr>
          <a:xfrm>
            <a:off x="3383280" y="0"/>
            <a:ext cx="3907480" cy="369332"/>
          </a:xfrm>
          <a:prstGeom prst="rect">
            <a:avLst/>
          </a:prstGeom>
          <a:noFill/>
        </p:spPr>
        <p:txBody>
          <a:bodyPr wrap="none" rtlCol="0">
            <a:spAutoFit/>
          </a:bodyPr>
          <a:lstStyle/>
          <a:p>
            <a:r>
              <a:rPr lang="en-US" b="1" u="sng" dirty="0" smtClean="0">
                <a:latin typeface="Arial Black" panose="020B0A04020102020204" pitchFamily="34" charset="0"/>
              </a:rPr>
              <a:t>Removing the </a:t>
            </a:r>
            <a:r>
              <a:rPr lang="en-US" b="1" u="sng" dirty="0" err="1" smtClean="0">
                <a:latin typeface="Arial Black" panose="020B0A04020102020204" pitchFamily="34" charset="0"/>
              </a:rPr>
              <a:t>ListBox</a:t>
            </a:r>
            <a:r>
              <a:rPr lang="en-US" b="1" u="sng" dirty="0" smtClean="0">
                <a:latin typeface="Arial Black" panose="020B0A04020102020204" pitchFamily="34" charset="0"/>
              </a:rPr>
              <a:t> Entries</a:t>
            </a:r>
            <a:endParaRPr lang="en-US" b="1" u="sng" dirty="0">
              <a:latin typeface="Arial Black" panose="020B0A04020102020204" pitchFamily="34" charset="0"/>
            </a:endParaRPr>
          </a:p>
        </p:txBody>
      </p:sp>
      <p:sp>
        <p:nvSpPr>
          <p:cNvPr id="7" name="TextBox 6"/>
          <p:cNvSpPr txBox="1"/>
          <p:nvPr/>
        </p:nvSpPr>
        <p:spPr>
          <a:xfrm>
            <a:off x="3739896" y="5804678"/>
            <a:ext cx="5166351" cy="369332"/>
          </a:xfrm>
          <a:prstGeom prst="rect">
            <a:avLst/>
          </a:prstGeom>
          <a:solidFill>
            <a:schemeClr val="accent1"/>
          </a:solidFill>
        </p:spPr>
        <p:txBody>
          <a:bodyPr wrap="none" rtlCol="0">
            <a:spAutoFit/>
          </a:bodyPr>
          <a:lstStyle/>
          <a:p>
            <a:r>
              <a:rPr lang="en-US" b="1" u="sng" dirty="0" smtClean="0">
                <a:latin typeface="Arial Black" panose="020B0A04020102020204" pitchFamily="34" charset="0"/>
              </a:rPr>
              <a:t>Figure#5, Removing the </a:t>
            </a:r>
            <a:r>
              <a:rPr lang="en-US" b="1" u="sng" dirty="0" err="1" smtClean="0">
                <a:latin typeface="Arial Black" panose="020B0A04020102020204" pitchFamily="34" charset="0"/>
              </a:rPr>
              <a:t>ListBox</a:t>
            </a:r>
            <a:r>
              <a:rPr lang="en-US" b="1" u="sng" dirty="0" smtClean="0">
                <a:latin typeface="Arial Black" panose="020B0A04020102020204" pitchFamily="34" charset="0"/>
              </a:rPr>
              <a:t> Entries</a:t>
            </a:r>
            <a:endParaRPr lang="en-US" b="1" u="sng" dirty="0">
              <a:latin typeface="Arial Black" panose="020B0A04020102020204" pitchFamily="34" charset="0"/>
            </a:endParaRPr>
          </a:p>
        </p:txBody>
      </p:sp>
    </p:spTree>
    <p:extLst>
      <p:ext uri="{BB962C8B-B14F-4D97-AF65-F5344CB8AC3E}">
        <p14:creationId xmlns:p14="http://schemas.microsoft.com/office/powerpoint/2010/main" val="99487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7832" y="78658"/>
            <a:ext cx="5674759" cy="461665"/>
          </a:xfrm>
          <a:prstGeom prst="rect">
            <a:avLst/>
          </a:prstGeom>
          <a:noFill/>
        </p:spPr>
        <p:txBody>
          <a:bodyPr wrap="none" rtlCol="0">
            <a:spAutoFit/>
          </a:bodyPr>
          <a:lstStyle/>
          <a:p>
            <a:r>
              <a:rPr lang="en-US" sz="2400" u="sng" dirty="0" smtClean="0">
                <a:latin typeface="Arial Black" panose="020B0A04020102020204" pitchFamily="34" charset="0"/>
              </a:rPr>
              <a:t>Removing the </a:t>
            </a:r>
            <a:r>
              <a:rPr lang="en-US" sz="2400" u="sng" dirty="0" err="1" smtClean="0">
                <a:latin typeface="Arial Black" panose="020B0A04020102020204" pitchFamily="34" charset="0"/>
              </a:rPr>
              <a:t>ComboBox</a:t>
            </a:r>
            <a:r>
              <a:rPr lang="en-US" sz="2400" u="sng" dirty="0" smtClean="0">
                <a:latin typeface="Arial Black" panose="020B0A04020102020204" pitchFamily="34" charset="0"/>
              </a:rPr>
              <a:t> Entries</a:t>
            </a:r>
            <a:endParaRPr lang="en-US" sz="2400" u="sng" dirty="0">
              <a:latin typeface="Arial Black" panose="020B0A04020102020204" pitchFamily="34" charset="0"/>
            </a:endParaRPr>
          </a:p>
        </p:txBody>
      </p:sp>
      <p:pic>
        <p:nvPicPr>
          <p:cNvPr id="5" name="Picture 4"/>
          <p:cNvPicPr>
            <a:picLocks noChangeAspect="1"/>
          </p:cNvPicPr>
          <p:nvPr/>
        </p:nvPicPr>
        <p:blipFill>
          <a:blip r:embed="rId2"/>
          <a:stretch>
            <a:fillRect/>
          </a:stretch>
        </p:blipFill>
        <p:spPr>
          <a:xfrm>
            <a:off x="481782" y="717755"/>
            <a:ext cx="11238270" cy="5496231"/>
          </a:xfrm>
          <a:prstGeom prst="rect">
            <a:avLst/>
          </a:prstGeom>
        </p:spPr>
      </p:pic>
      <p:sp>
        <p:nvSpPr>
          <p:cNvPr id="6" name="TextBox 5"/>
          <p:cNvSpPr txBox="1"/>
          <p:nvPr/>
        </p:nvSpPr>
        <p:spPr>
          <a:xfrm>
            <a:off x="4208207" y="6213986"/>
            <a:ext cx="4174284" cy="369332"/>
          </a:xfrm>
          <a:prstGeom prst="rect">
            <a:avLst/>
          </a:prstGeom>
          <a:solidFill>
            <a:srgbClr val="00B0F0"/>
          </a:solidFill>
        </p:spPr>
        <p:txBody>
          <a:bodyPr wrap="none" rtlCol="0">
            <a:spAutoFit/>
          </a:bodyPr>
          <a:lstStyle/>
          <a:p>
            <a:r>
              <a:rPr lang="en-US" dirty="0" smtClean="0"/>
              <a:t>Figure#6, Removing the </a:t>
            </a:r>
            <a:r>
              <a:rPr lang="en-US" dirty="0" err="1" smtClean="0"/>
              <a:t>ComboBox</a:t>
            </a:r>
            <a:r>
              <a:rPr lang="en-US" dirty="0" smtClean="0"/>
              <a:t> Entries</a:t>
            </a:r>
            <a:endParaRPr lang="en-US" dirty="0"/>
          </a:p>
        </p:txBody>
      </p:sp>
    </p:spTree>
    <p:extLst>
      <p:ext uri="{BB962C8B-B14F-4D97-AF65-F5344CB8AC3E}">
        <p14:creationId xmlns:p14="http://schemas.microsoft.com/office/powerpoint/2010/main" val="369348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8523" y="-21910"/>
            <a:ext cx="6771662" cy="523220"/>
          </a:xfrm>
          <a:prstGeom prst="rect">
            <a:avLst/>
          </a:prstGeom>
          <a:noFill/>
        </p:spPr>
        <p:txBody>
          <a:bodyPr wrap="none" rtlCol="0">
            <a:spAutoFit/>
          </a:bodyPr>
          <a:lstStyle/>
          <a:p>
            <a:r>
              <a:rPr lang="en-US" sz="2800" b="1" u="sng" dirty="0" smtClean="0">
                <a:latin typeface="Arial Black" panose="020B0A04020102020204" pitchFamily="34" charset="0"/>
              </a:rPr>
              <a:t>Writing the Code for Radio Button</a:t>
            </a:r>
            <a:endParaRPr lang="en-US" sz="2800" b="1" u="sng" dirty="0">
              <a:latin typeface="Arial Black" panose="020B0A04020102020204" pitchFamily="34" charset="0"/>
            </a:endParaRPr>
          </a:p>
        </p:txBody>
      </p:sp>
      <p:sp>
        <p:nvSpPr>
          <p:cNvPr id="5" name="Rectangle 4"/>
          <p:cNvSpPr/>
          <p:nvPr/>
        </p:nvSpPr>
        <p:spPr>
          <a:xfrm>
            <a:off x="0" y="369332"/>
            <a:ext cx="12192000" cy="5693866"/>
          </a:xfrm>
          <a:prstGeom prst="rect">
            <a:avLst/>
          </a:prstGeom>
        </p:spPr>
        <p:txBody>
          <a:bodyPr wrap="square">
            <a:spAutoFit/>
          </a:bodyPr>
          <a:lstStyle/>
          <a:p>
            <a:r>
              <a:rPr lang="en-US" sz="2800" b="1" dirty="0">
                <a:latin typeface="Arial Black" panose="020B0A04020102020204" pitchFamily="34" charset="0"/>
              </a:rPr>
              <a:t>private void </a:t>
            </a:r>
            <a:r>
              <a:rPr lang="en-US" sz="2800" b="1" dirty="0" err="1">
                <a:solidFill>
                  <a:srgbClr val="00B050"/>
                </a:solidFill>
                <a:latin typeface="Arial Black" panose="020B0A04020102020204" pitchFamily="34" charset="0"/>
              </a:rPr>
              <a:t>mRB_LBActionPerformed</a:t>
            </a:r>
            <a:r>
              <a:rPr lang="en-US" sz="2800" b="1" dirty="0">
                <a:solidFill>
                  <a:srgbClr val="00B050"/>
                </a:solidFill>
                <a:latin typeface="Arial Black" panose="020B0A04020102020204" pitchFamily="34" charset="0"/>
              </a:rPr>
              <a:t>(</a:t>
            </a:r>
            <a:r>
              <a:rPr lang="en-US" sz="2800" b="1" dirty="0" err="1">
                <a:solidFill>
                  <a:srgbClr val="00B050"/>
                </a:solidFill>
                <a:latin typeface="Arial Black" panose="020B0A04020102020204" pitchFamily="34" charset="0"/>
              </a:rPr>
              <a:t>java.awt.event.ActionEvent</a:t>
            </a:r>
            <a:r>
              <a:rPr lang="en-US" sz="2800" b="1" dirty="0">
                <a:solidFill>
                  <a:srgbClr val="00B050"/>
                </a:solidFill>
                <a:latin typeface="Arial Black" panose="020B0A04020102020204" pitchFamily="34" charset="0"/>
              </a:rPr>
              <a:t> </a:t>
            </a:r>
            <a:r>
              <a:rPr lang="en-US" sz="2800" b="1" dirty="0" err="1">
                <a:solidFill>
                  <a:srgbClr val="00B050"/>
                </a:solidFill>
                <a:latin typeface="Arial Black" panose="020B0A04020102020204" pitchFamily="34" charset="0"/>
              </a:rPr>
              <a:t>evt</a:t>
            </a:r>
            <a:r>
              <a:rPr lang="en-US" sz="2800" b="1" dirty="0">
                <a:solidFill>
                  <a:srgbClr val="00B050"/>
                </a:solidFill>
                <a:latin typeface="Arial Black" panose="020B0A04020102020204" pitchFamily="34" charset="0"/>
              </a:rPr>
              <a:t>) </a:t>
            </a:r>
            <a:r>
              <a:rPr lang="en-US" sz="2800" b="1" dirty="0">
                <a:latin typeface="Arial Black" panose="020B0A04020102020204" pitchFamily="34" charset="0"/>
              </a:rPr>
              <a:t>{                                       </a:t>
            </a:r>
          </a:p>
          <a:p>
            <a:r>
              <a:rPr lang="en-US" sz="2800" b="1" dirty="0" smtClean="0">
                <a:latin typeface="Arial Black" panose="020B0A04020102020204" pitchFamily="34" charset="0"/>
              </a:rPr>
              <a:t>	</a:t>
            </a:r>
            <a:r>
              <a:rPr lang="en-US" sz="2800" b="1" dirty="0" err="1" smtClean="0">
                <a:latin typeface="Arial Black" panose="020B0A04020102020204" pitchFamily="34" charset="0"/>
              </a:rPr>
              <a:t>bmRB_LB</a:t>
            </a:r>
            <a:r>
              <a:rPr lang="en-US" sz="2800" b="1" dirty="0" smtClean="0">
                <a:latin typeface="Arial Black" panose="020B0A04020102020204" pitchFamily="34" charset="0"/>
              </a:rPr>
              <a:t> </a:t>
            </a:r>
            <a:r>
              <a:rPr lang="en-US" sz="2800" b="1" dirty="0">
                <a:latin typeface="Arial Black" panose="020B0A04020102020204" pitchFamily="34" charset="0"/>
              </a:rPr>
              <a:t>= true;</a:t>
            </a:r>
          </a:p>
          <a:p>
            <a:r>
              <a:rPr lang="en-US" sz="2800" b="1" dirty="0">
                <a:latin typeface="Arial Black" panose="020B0A04020102020204" pitchFamily="34" charset="0"/>
              </a:rPr>
              <a:t>        </a:t>
            </a:r>
            <a:r>
              <a:rPr lang="en-US" sz="2800" b="1" dirty="0" err="1">
                <a:latin typeface="Arial Black" panose="020B0A04020102020204" pitchFamily="34" charset="0"/>
              </a:rPr>
              <a:t>bmRB_CB</a:t>
            </a:r>
            <a:r>
              <a:rPr lang="en-US" sz="2800" b="1" dirty="0">
                <a:latin typeface="Arial Black" panose="020B0A04020102020204" pitchFamily="34" charset="0"/>
              </a:rPr>
              <a:t> = false;</a:t>
            </a:r>
          </a:p>
          <a:p>
            <a:r>
              <a:rPr lang="en-US" sz="2800" b="1" dirty="0">
                <a:latin typeface="Arial Black" panose="020B0A04020102020204" pitchFamily="34" charset="0"/>
              </a:rPr>
              <a:t>        </a:t>
            </a:r>
            <a:r>
              <a:rPr lang="en-US" sz="2800" b="1" dirty="0" err="1">
                <a:latin typeface="Arial Black" panose="020B0A04020102020204" pitchFamily="34" charset="0"/>
              </a:rPr>
              <a:t>mStrTF.setEnabled</a:t>
            </a:r>
            <a:r>
              <a:rPr lang="en-US" sz="2800" b="1" dirty="0">
                <a:latin typeface="Arial Black" panose="020B0A04020102020204" pitchFamily="34" charset="0"/>
              </a:rPr>
              <a:t>(true);</a:t>
            </a:r>
          </a:p>
          <a:p>
            <a:r>
              <a:rPr lang="en-US" sz="2800" b="1" dirty="0">
                <a:latin typeface="Arial Black" panose="020B0A04020102020204" pitchFamily="34" charset="0"/>
              </a:rPr>
              <a:t>    }                                      </a:t>
            </a:r>
          </a:p>
          <a:p>
            <a:endParaRPr lang="en-US" sz="2800" b="1" dirty="0">
              <a:latin typeface="Arial Black" panose="020B0A04020102020204" pitchFamily="34" charset="0"/>
            </a:endParaRPr>
          </a:p>
          <a:p>
            <a:r>
              <a:rPr lang="en-US" sz="2800" b="1" dirty="0" smtClean="0">
                <a:latin typeface="Arial Black" panose="020B0A04020102020204" pitchFamily="34" charset="0"/>
              </a:rPr>
              <a:t>private </a:t>
            </a:r>
            <a:r>
              <a:rPr lang="en-US" sz="2800" b="1" dirty="0">
                <a:latin typeface="Arial Black" panose="020B0A04020102020204" pitchFamily="34" charset="0"/>
              </a:rPr>
              <a:t>void </a:t>
            </a:r>
            <a:r>
              <a:rPr lang="en-US" sz="2800" b="1" dirty="0" err="1">
                <a:solidFill>
                  <a:srgbClr val="00B050"/>
                </a:solidFill>
                <a:latin typeface="Arial Black" panose="020B0A04020102020204" pitchFamily="34" charset="0"/>
              </a:rPr>
              <a:t>mRB_CBActionPerformed</a:t>
            </a:r>
            <a:r>
              <a:rPr lang="en-US" sz="2800" b="1" dirty="0">
                <a:solidFill>
                  <a:srgbClr val="00B050"/>
                </a:solidFill>
                <a:latin typeface="Arial Black" panose="020B0A04020102020204" pitchFamily="34" charset="0"/>
              </a:rPr>
              <a:t>(</a:t>
            </a:r>
            <a:r>
              <a:rPr lang="en-US" sz="2800" b="1" dirty="0" err="1">
                <a:solidFill>
                  <a:srgbClr val="00B050"/>
                </a:solidFill>
                <a:latin typeface="Arial Black" panose="020B0A04020102020204" pitchFamily="34" charset="0"/>
              </a:rPr>
              <a:t>java.awt.event.ActionEvent</a:t>
            </a:r>
            <a:r>
              <a:rPr lang="en-US" sz="2800" b="1" dirty="0">
                <a:solidFill>
                  <a:srgbClr val="00B050"/>
                </a:solidFill>
                <a:latin typeface="Arial Black" panose="020B0A04020102020204" pitchFamily="34" charset="0"/>
              </a:rPr>
              <a:t> </a:t>
            </a:r>
            <a:r>
              <a:rPr lang="en-US" sz="2800" b="1" dirty="0" err="1">
                <a:solidFill>
                  <a:srgbClr val="00B050"/>
                </a:solidFill>
                <a:latin typeface="Arial Black" panose="020B0A04020102020204" pitchFamily="34" charset="0"/>
              </a:rPr>
              <a:t>evt</a:t>
            </a:r>
            <a:r>
              <a:rPr lang="en-US" sz="2800" b="1" dirty="0">
                <a:solidFill>
                  <a:srgbClr val="00B050"/>
                </a:solidFill>
                <a:latin typeface="Arial Black" panose="020B0A04020102020204" pitchFamily="34" charset="0"/>
              </a:rPr>
              <a:t>) </a:t>
            </a:r>
            <a:r>
              <a:rPr lang="en-US" sz="2800" b="1" dirty="0">
                <a:latin typeface="Arial Black" panose="020B0A04020102020204" pitchFamily="34" charset="0"/>
              </a:rPr>
              <a:t>{                                       </a:t>
            </a:r>
          </a:p>
          <a:p>
            <a:r>
              <a:rPr lang="en-US" sz="2800" b="1" dirty="0" smtClean="0">
                <a:latin typeface="Arial Black" panose="020B0A04020102020204" pitchFamily="34" charset="0"/>
              </a:rPr>
              <a:t>	 </a:t>
            </a:r>
            <a:r>
              <a:rPr lang="en-US" sz="2800" b="1" dirty="0" err="1" smtClean="0">
                <a:latin typeface="Arial Black" panose="020B0A04020102020204" pitchFamily="34" charset="0"/>
              </a:rPr>
              <a:t>bmRB_LB</a:t>
            </a:r>
            <a:r>
              <a:rPr lang="en-US" sz="2800" b="1" dirty="0" smtClean="0">
                <a:latin typeface="Arial Black" panose="020B0A04020102020204" pitchFamily="34" charset="0"/>
              </a:rPr>
              <a:t> </a:t>
            </a:r>
            <a:r>
              <a:rPr lang="en-US" sz="2800" b="1" dirty="0">
                <a:latin typeface="Arial Black" panose="020B0A04020102020204" pitchFamily="34" charset="0"/>
              </a:rPr>
              <a:t>= false;</a:t>
            </a:r>
          </a:p>
          <a:p>
            <a:r>
              <a:rPr lang="en-US" sz="2800" b="1" dirty="0">
                <a:latin typeface="Arial Black" panose="020B0A04020102020204" pitchFamily="34" charset="0"/>
              </a:rPr>
              <a:t>         </a:t>
            </a:r>
            <a:r>
              <a:rPr lang="en-US" sz="2800" b="1" dirty="0" err="1">
                <a:latin typeface="Arial Black" panose="020B0A04020102020204" pitchFamily="34" charset="0"/>
              </a:rPr>
              <a:t>bmRB_CB</a:t>
            </a:r>
            <a:r>
              <a:rPr lang="en-US" sz="2800" b="1" dirty="0">
                <a:latin typeface="Arial Black" panose="020B0A04020102020204" pitchFamily="34" charset="0"/>
              </a:rPr>
              <a:t> = true;</a:t>
            </a:r>
          </a:p>
          <a:p>
            <a:r>
              <a:rPr lang="en-US" sz="2800" b="1" dirty="0">
                <a:latin typeface="Arial Black" panose="020B0A04020102020204" pitchFamily="34" charset="0"/>
              </a:rPr>
              <a:t>         </a:t>
            </a:r>
            <a:r>
              <a:rPr lang="en-US" sz="2800" b="1" dirty="0" err="1" smtClean="0">
                <a:latin typeface="Arial Black" panose="020B0A04020102020204" pitchFamily="34" charset="0"/>
              </a:rPr>
              <a:t>mStrTF.setEnabled</a:t>
            </a:r>
            <a:r>
              <a:rPr lang="en-US" sz="2800" b="1" dirty="0" smtClean="0">
                <a:latin typeface="Arial Black" panose="020B0A04020102020204" pitchFamily="34" charset="0"/>
              </a:rPr>
              <a:t>(true</a:t>
            </a:r>
            <a:r>
              <a:rPr lang="en-US" sz="2800" b="1" dirty="0">
                <a:latin typeface="Arial Black" panose="020B0A04020102020204" pitchFamily="34" charset="0"/>
              </a:rPr>
              <a:t>);</a:t>
            </a:r>
          </a:p>
          <a:p>
            <a:r>
              <a:rPr lang="en-US" sz="2800" b="1" dirty="0">
                <a:latin typeface="Arial Black" panose="020B0A04020102020204" pitchFamily="34" charset="0"/>
              </a:rPr>
              <a:t>    } </a:t>
            </a:r>
          </a:p>
        </p:txBody>
      </p:sp>
    </p:spTree>
    <p:extLst>
      <p:ext uri="{BB962C8B-B14F-4D97-AF65-F5344CB8AC3E}">
        <p14:creationId xmlns:p14="http://schemas.microsoft.com/office/powerpoint/2010/main" val="295888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5714" y="0"/>
            <a:ext cx="7073155" cy="523220"/>
          </a:xfrm>
          <a:prstGeom prst="rect">
            <a:avLst/>
          </a:prstGeom>
          <a:noFill/>
        </p:spPr>
        <p:txBody>
          <a:bodyPr wrap="none" rtlCol="0">
            <a:spAutoFit/>
          </a:bodyPr>
          <a:lstStyle/>
          <a:p>
            <a:r>
              <a:rPr lang="en-US" sz="2800" b="1" u="sng" dirty="0" smtClean="0">
                <a:latin typeface="Arial Black" panose="020B0A04020102020204" pitchFamily="34" charset="0"/>
              </a:rPr>
              <a:t>Storing</a:t>
            </a:r>
            <a:r>
              <a:rPr lang="en-US" sz="2400" u="sng" dirty="0" smtClean="0">
                <a:latin typeface="Arial Black" panose="020B0A04020102020204" pitchFamily="34" charset="0"/>
              </a:rPr>
              <a:t> Strings in </a:t>
            </a:r>
            <a:r>
              <a:rPr lang="en-US" sz="2400" u="sng" dirty="0" err="1" smtClean="0">
                <a:latin typeface="Arial Black" panose="020B0A04020102020204" pitchFamily="34" charset="0"/>
              </a:rPr>
              <a:t>JList</a:t>
            </a:r>
            <a:r>
              <a:rPr lang="en-US" sz="2400" u="sng" dirty="0" smtClean="0">
                <a:latin typeface="Arial Black" panose="020B0A04020102020204" pitchFamily="34" charset="0"/>
              </a:rPr>
              <a:t> and </a:t>
            </a:r>
            <a:r>
              <a:rPr lang="en-US" sz="2400" u="sng" dirty="0" err="1" smtClean="0">
                <a:latin typeface="Arial Black" panose="020B0A04020102020204" pitchFamily="34" charset="0"/>
              </a:rPr>
              <a:t>JComboBox</a:t>
            </a:r>
            <a:endParaRPr lang="en-US" sz="2400" u="sng" dirty="0">
              <a:latin typeface="Arial Black" panose="020B0A04020102020204" pitchFamily="34" charset="0"/>
            </a:endParaRPr>
          </a:p>
        </p:txBody>
      </p:sp>
      <p:sp>
        <p:nvSpPr>
          <p:cNvPr id="6" name="Rectangle 5"/>
          <p:cNvSpPr/>
          <p:nvPr/>
        </p:nvSpPr>
        <p:spPr>
          <a:xfrm>
            <a:off x="64008" y="817156"/>
            <a:ext cx="11978640" cy="2308324"/>
          </a:xfrm>
          <a:prstGeom prst="rect">
            <a:avLst/>
          </a:prstGeom>
        </p:spPr>
        <p:txBody>
          <a:bodyPr wrap="square">
            <a:spAutoFit/>
          </a:bodyPr>
          <a:lstStyle/>
          <a:p>
            <a:r>
              <a:rPr lang="en-US" sz="2400" b="1" dirty="0" smtClean="0">
                <a:latin typeface="Arial Black" panose="020B0A04020102020204" pitchFamily="34" charset="0"/>
              </a:rPr>
              <a:t>Declare them as instance Variables </a:t>
            </a:r>
          </a:p>
          <a:p>
            <a:endParaRPr lang="en-US" sz="2400" b="1" dirty="0">
              <a:latin typeface="Arial Black" panose="020B0A04020102020204" pitchFamily="34" charset="0"/>
            </a:endParaRPr>
          </a:p>
          <a:p>
            <a:r>
              <a:rPr lang="en-US" sz="2400" b="1" dirty="0" err="1" smtClean="0">
                <a:latin typeface="Arial Black" panose="020B0A04020102020204" pitchFamily="34" charset="0"/>
              </a:rPr>
              <a:t>DefaultListModel</a:t>
            </a:r>
            <a:r>
              <a:rPr lang="en-US" sz="2400" b="1" dirty="0" smtClean="0">
                <a:latin typeface="Arial Black" panose="020B0A04020102020204" pitchFamily="34" charset="0"/>
              </a:rPr>
              <a:t>&lt;String</a:t>
            </a:r>
            <a:r>
              <a:rPr lang="en-US" sz="2400" b="1" dirty="0">
                <a:latin typeface="Arial Black" panose="020B0A04020102020204" pitchFamily="34" charset="0"/>
              </a:rPr>
              <a:t>&gt; </a:t>
            </a:r>
            <a:r>
              <a:rPr lang="en-US" sz="2400" b="1" dirty="0" err="1">
                <a:solidFill>
                  <a:srgbClr val="00B050"/>
                </a:solidFill>
                <a:latin typeface="Arial Black" panose="020B0A04020102020204" pitchFamily="34" charset="0"/>
              </a:rPr>
              <a:t>modelL</a:t>
            </a:r>
            <a:r>
              <a:rPr lang="en-US" sz="2400" b="1" dirty="0">
                <a:latin typeface="Arial Black" panose="020B0A04020102020204" pitchFamily="34" charset="0"/>
              </a:rPr>
              <a:t> = new </a:t>
            </a:r>
            <a:r>
              <a:rPr lang="en-US" sz="2400" b="1" dirty="0" err="1">
                <a:latin typeface="Arial Black" panose="020B0A04020102020204" pitchFamily="34" charset="0"/>
              </a:rPr>
              <a:t>DefaultListModel</a:t>
            </a:r>
            <a:r>
              <a:rPr lang="en-US" sz="2400" b="1" dirty="0">
                <a:latin typeface="Arial Black" panose="020B0A04020102020204" pitchFamily="34" charset="0"/>
              </a:rPr>
              <a:t>&lt;String</a:t>
            </a:r>
            <a:r>
              <a:rPr lang="en-US" sz="2400" b="1" dirty="0" smtClean="0">
                <a:latin typeface="Arial Black" panose="020B0A04020102020204" pitchFamily="34" charset="0"/>
              </a:rPr>
              <a:t>&gt;();</a:t>
            </a:r>
          </a:p>
          <a:p>
            <a:endParaRPr lang="en-US" sz="2400" b="1" dirty="0">
              <a:latin typeface="Arial Black" panose="020B0A04020102020204" pitchFamily="34" charset="0"/>
            </a:endParaRPr>
          </a:p>
          <a:p>
            <a:r>
              <a:rPr lang="en-US" sz="2400" b="1" dirty="0" err="1" smtClean="0">
                <a:latin typeface="Arial Black" panose="020B0A04020102020204" pitchFamily="34" charset="0"/>
              </a:rPr>
              <a:t>DefaultComboBoxModel</a:t>
            </a:r>
            <a:r>
              <a:rPr lang="en-US" sz="2400" b="1" dirty="0" smtClean="0">
                <a:latin typeface="Arial Black" panose="020B0A04020102020204" pitchFamily="34" charset="0"/>
              </a:rPr>
              <a:t>&lt;String</a:t>
            </a:r>
            <a:r>
              <a:rPr lang="en-US" sz="2400" b="1" dirty="0">
                <a:latin typeface="Arial Black" panose="020B0A04020102020204" pitchFamily="34" charset="0"/>
              </a:rPr>
              <a:t>&gt; </a:t>
            </a:r>
            <a:r>
              <a:rPr lang="en-US" sz="2400" b="1" dirty="0" err="1">
                <a:solidFill>
                  <a:srgbClr val="00B050"/>
                </a:solidFill>
                <a:latin typeface="Arial Black" panose="020B0A04020102020204" pitchFamily="34" charset="0"/>
              </a:rPr>
              <a:t>modelC</a:t>
            </a:r>
            <a:r>
              <a:rPr lang="en-US" sz="2400" b="1" dirty="0">
                <a:latin typeface="Arial Black" panose="020B0A04020102020204" pitchFamily="34" charset="0"/>
              </a:rPr>
              <a:t> = new </a:t>
            </a:r>
            <a:r>
              <a:rPr lang="en-US" sz="2400" b="1" dirty="0" err="1">
                <a:latin typeface="Arial Black" panose="020B0A04020102020204" pitchFamily="34" charset="0"/>
              </a:rPr>
              <a:t>DefaultComboBoxModel</a:t>
            </a:r>
            <a:r>
              <a:rPr lang="en-US" sz="2400" b="1" dirty="0">
                <a:latin typeface="Arial Black" panose="020B0A04020102020204" pitchFamily="34" charset="0"/>
              </a:rPr>
              <a:t>&lt;String&gt;();</a:t>
            </a:r>
          </a:p>
        </p:txBody>
      </p:sp>
    </p:spTree>
    <p:extLst>
      <p:ext uri="{BB962C8B-B14F-4D97-AF65-F5344CB8AC3E}">
        <p14:creationId xmlns:p14="http://schemas.microsoft.com/office/powerpoint/2010/main" val="4258610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0"/>
            <a:ext cx="8685647" cy="523220"/>
          </a:xfrm>
          <a:prstGeom prst="rect">
            <a:avLst/>
          </a:prstGeom>
          <a:noFill/>
        </p:spPr>
        <p:txBody>
          <a:bodyPr wrap="none" rtlCol="0">
            <a:spAutoFit/>
          </a:bodyPr>
          <a:lstStyle/>
          <a:p>
            <a:r>
              <a:rPr lang="en-US" sz="2800" b="1" u="sng" dirty="0" smtClean="0">
                <a:latin typeface="Arial Black" panose="020B0A04020102020204" pitchFamily="34" charset="0"/>
              </a:rPr>
              <a:t>Writing the Code for Submit Button Handler</a:t>
            </a:r>
            <a:endParaRPr lang="en-US" sz="2800" b="1" u="sng" dirty="0">
              <a:latin typeface="Arial Black" panose="020B0A04020102020204" pitchFamily="34" charset="0"/>
            </a:endParaRPr>
          </a:p>
        </p:txBody>
      </p:sp>
      <p:sp>
        <p:nvSpPr>
          <p:cNvPr id="5" name="Rectangle 4"/>
          <p:cNvSpPr/>
          <p:nvPr/>
        </p:nvSpPr>
        <p:spPr>
          <a:xfrm>
            <a:off x="100584" y="889844"/>
            <a:ext cx="12091416" cy="4524315"/>
          </a:xfrm>
          <a:prstGeom prst="rect">
            <a:avLst/>
          </a:prstGeom>
        </p:spPr>
        <p:txBody>
          <a:bodyPr wrap="square">
            <a:spAutoFit/>
          </a:bodyPr>
          <a:lstStyle/>
          <a:p>
            <a:r>
              <a:rPr lang="en-US" sz="2400" dirty="0">
                <a:latin typeface="Arial Black" panose="020B0A04020102020204" pitchFamily="34" charset="0"/>
              </a:rPr>
              <a:t>private void </a:t>
            </a:r>
            <a:r>
              <a:rPr lang="en-US" sz="2400" dirty="0" err="1">
                <a:latin typeface="Arial Black" panose="020B0A04020102020204" pitchFamily="34" charset="0"/>
              </a:rPr>
              <a:t>btnStoreActionPerformed</a:t>
            </a:r>
            <a:r>
              <a:rPr lang="en-US" sz="2400" dirty="0">
                <a:latin typeface="Arial Black" panose="020B0A04020102020204" pitchFamily="34" charset="0"/>
              </a:rPr>
              <a:t>(</a:t>
            </a:r>
            <a:r>
              <a:rPr lang="en-US" sz="2400" dirty="0" err="1">
                <a:latin typeface="Arial Black" panose="020B0A04020102020204" pitchFamily="34" charset="0"/>
              </a:rPr>
              <a:t>java.awt.event.ActionEvent</a:t>
            </a:r>
            <a:r>
              <a:rPr lang="en-US" sz="2400" dirty="0">
                <a:latin typeface="Arial Black" panose="020B0A04020102020204" pitchFamily="34" charset="0"/>
              </a:rPr>
              <a:t> </a:t>
            </a:r>
            <a:r>
              <a:rPr lang="en-US" sz="2400" dirty="0" err="1">
                <a:latin typeface="Arial Black" panose="020B0A04020102020204" pitchFamily="34" charset="0"/>
              </a:rPr>
              <a:t>evt</a:t>
            </a:r>
            <a:r>
              <a:rPr lang="en-US" sz="2400" dirty="0">
                <a:latin typeface="Arial Black" panose="020B0A04020102020204" pitchFamily="34" charset="0"/>
              </a:rPr>
              <a:t>) {        </a:t>
            </a:r>
            <a:r>
              <a:rPr lang="en-US" sz="2400" dirty="0" smtClean="0">
                <a:solidFill>
                  <a:srgbClr val="00B050"/>
                </a:solidFill>
                <a:latin typeface="Arial Black" panose="020B0A04020102020204" pitchFamily="34" charset="0"/>
              </a:rPr>
              <a:t>if(</a:t>
            </a:r>
            <a:r>
              <a:rPr lang="en-US" sz="2400" dirty="0" err="1" smtClean="0">
                <a:solidFill>
                  <a:srgbClr val="00B050"/>
                </a:solidFill>
                <a:latin typeface="Arial Black" panose="020B0A04020102020204" pitchFamily="34" charset="0"/>
              </a:rPr>
              <a:t>bmRB_CB</a:t>
            </a:r>
            <a:r>
              <a:rPr lang="en-US" sz="2400" dirty="0" smtClean="0">
                <a:solidFill>
                  <a:srgbClr val="00B050"/>
                </a:solidFill>
                <a:latin typeface="Arial Black" panose="020B0A04020102020204" pitchFamily="34" charset="0"/>
              </a:rPr>
              <a:t> </a:t>
            </a:r>
            <a:r>
              <a:rPr lang="en-US" sz="2400" dirty="0">
                <a:solidFill>
                  <a:srgbClr val="00B050"/>
                </a:solidFill>
                <a:latin typeface="Arial Black" panose="020B0A04020102020204" pitchFamily="34" charset="0"/>
              </a:rPr>
              <a:t>== true</a:t>
            </a:r>
            <a:r>
              <a:rPr lang="en-US" sz="2400" dirty="0" smtClean="0">
                <a:solidFill>
                  <a:srgbClr val="00B050"/>
                </a:solidFill>
                <a:latin typeface="Arial Black" panose="020B0A04020102020204" pitchFamily="34" charset="0"/>
              </a:rPr>
              <a:t>)</a:t>
            </a:r>
            <a:r>
              <a:rPr lang="en-US" sz="2400" dirty="0" smtClean="0">
                <a:latin typeface="Arial Black" panose="020B0A04020102020204" pitchFamily="34" charset="0"/>
              </a:rPr>
              <a:t>{		</a:t>
            </a:r>
            <a:r>
              <a:rPr lang="en-US" sz="2400" dirty="0" smtClean="0">
                <a:solidFill>
                  <a:srgbClr val="00B050"/>
                </a:solidFill>
                <a:latin typeface="Arial Black" panose="020B0A04020102020204" pitchFamily="34" charset="0"/>
              </a:rPr>
              <a:t>//Purpose?</a:t>
            </a:r>
            <a:endParaRPr lang="en-US" sz="2400" dirty="0">
              <a:solidFill>
                <a:srgbClr val="00B050"/>
              </a:solidFill>
              <a:latin typeface="Arial Black" panose="020B0A04020102020204" pitchFamily="34" charset="0"/>
            </a:endParaRPr>
          </a:p>
          <a:p>
            <a:r>
              <a:rPr lang="en-US" sz="2400" dirty="0" smtClean="0">
                <a:latin typeface="Arial Black" panose="020B0A04020102020204" pitchFamily="34" charset="0"/>
              </a:rPr>
              <a:t>	   String </a:t>
            </a:r>
            <a:r>
              <a:rPr lang="en-US" sz="2400" dirty="0" err="1">
                <a:latin typeface="Arial Black" panose="020B0A04020102020204" pitchFamily="34" charset="0"/>
              </a:rPr>
              <a:t>str</a:t>
            </a:r>
            <a:r>
              <a:rPr lang="en-US" sz="2400" dirty="0">
                <a:latin typeface="Arial Black" panose="020B0A04020102020204" pitchFamily="34" charset="0"/>
              </a:rPr>
              <a:t> = </a:t>
            </a:r>
            <a:r>
              <a:rPr lang="en-US" sz="2400" dirty="0" err="1">
                <a:latin typeface="Arial Black" panose="020B0A04020102020204" pitchFamily="34" charset="0"/>
              </a:rPr>
              <a:t>mStrTF.getText</a:t>
            </a:r>
            <a:r>
              <a:rPr lang="en-US" sz="2400" dirty="0">
                <a:latin typeface="Arial Black" panose="020B0A04020102020204" pitchFamily="34" charset="0"/>
              </a:rPr>
              <a:t>();</a:t>
            </a:r>
          </a:p>
          <a:p>
            <a:r>
              <a:rPr lang="en-US" sz="2400" dirty="0">
                <a:latin typeface="Arial Black" panose="020B0A04020102020204" pitchFamily="34" charset="0"/>
              </a:rPr>
              <a:t>         </a:t>
            </a:r>
            <a:r>
              <a:rPr lang="en-US" sz="2400" dirty="0" smtClean="0">
                <a:latin typeface="Arial Black" panose="020B0A04020102020204" pitchFamily="34" charset="0"/>
              </a:rPr>
              <a:t>   </a:t>
            </a:r>
            <a:r>
              <a:rPr lang="en-US" sz="2400" dirty="0" err="1">
                <a:latin typeface="Arial Black" panose="020B0A04020102020204" pitchFamily="34" charset="0"/>
              </a:rPr>
              <a:t>modelC.addElement</a:t>
            </a:r>
            <a:r>
              <a:rPr lang="en-US" sz="2400" dirty="0">
                <a:latin typeface="Arial Black" panose="020B0A04020102020204" pitchFamily="34" charset="0"/>
              </a:rPr>
              <a:t>(</a:t>
            </a:r>
            <a:r>
              <a:rPr lang="en-US" sz="2400" dirty="0" err="1">
                <a:latin typeface="Arial Black" panose="020B0A04020102020204" pitchFamily="34" charset="0"/>
              </a:rPr>
              <a:t>str</a:t>
            </a:r>
            <a:r>
              <a:rPr lang="en-US" sz="2400" dirty="0">
                <a:latin typeface="Arial Black" panose="020B0A04020102020204" pitchFamily="34" charset="0"/>
              </a:rPr>
              <a:t>);</a:t>
            </a:r>
          </a:p>
          <a:p>
            <a:r>
              <a:rPr lang="en-US" sz="2400" dirty="0">
                <a:latin typeface="Arial Black" panose="020B0A04020102020204" pitchFamily="34" charset="0"/>
              </a:rPr>
              <a:t>            </a:t>
            </a:r>
            <a:r>
              <a:rPr lang="en-US" sz="2400" dirty="0" err="1">
                <a:latin typeface="Arial Black" panose="020B0A04020102020204" pitchFamily="34" charset="0"/>
              </a:rPr>
              <a:t>mCB.</a:t>
            </a:r>
            <a:r>
              <a:rPr lang="en-US" sz="2400" dirty="0" err="1">
                <a:solidFill>
                  <a:srgbClr val="00B050"/>
                </a:solidFill>
                <a:latin typeface="Arial Black" panose="020B0A04020102020204" pitchFamily="34" charset="0"/>
              </a:rPr>
              <a:t>setModel</a:t>
            </a:r>
            <a:r>
              <a:rPr lang="en-US" sz="2400" dirty="0">
                <a:latin typeface="Arial Black" panose="020B0A04020102020204" pitchFamily="34" charset="0"/>
              </a:rPr>
              <a:t>(</a:t>
            </a:r>
            <a:r>
              <a:rPr lang="en-US" sz="2400" dirty="0" err="1">
                <a:latin typeface="Arial Black" panose="020B0A04020102020204" pitchFamily="34" charset="0"/>
              </a:rPr>
              <a:t>modelC</a:t>
            </a:r>
            <a:r>
              <a:rPr lang="en-US" sz="2400" dirty="0">
                <a:latin typeface="Arial Black" panose="020B0A04020102020204" pitchFamily="34" charset="0"/>
              </a:rPr>
              <a:t>);</a:t>
            </a:r>
          </a:p>
          <a:p>
            <a:r>
              <a:rPr lang="en-US" sz="2400" dirty="0">
                <a:latin typeface="Arial Black" panose="020B0A04020102020204" pitchFamily="34" charset="0"/>
              </a:rPr>
              <a:t>        }</a:t>
            </a:r>
          </a:p>
          <a:p>
            <a:r>
              <a:rPr lang="en-US" sz="2400" dirty="0">
                <a:latin typeface="Arial Black" panose="020B0A04020102020204" pitchFamily="34" charset="0"/>
              </a:rPr>
              <a:t>        </a:t>
            </a:r>
            <a:r>
              <a:rPr lang="en-US" sz="2400" dirty="0">
                <a:solidFill>
                  <a:srgbClr val="00B050"/>
                </a:solidFill>
                <a:latin typeface="Arial Black" panose="020B0A04020102020204" pitchFamily="34" charset="0"/>
              </a:rPr>
              <a:t>else if(</a:t>
            </a:r>
            <a:r>
              <a:rPr lang="en-US" sz="2400" dirty="0" err="1">
                <a:solidFill>
                  <a:srgbClr val="00B050"/>
                </a:solidFill>
                <a:latin typeface="Arial Black" panose="020B0A04020102020204" pitchFamily="34" charset="0"/>
              </a:rPr>
              <a:t>bmRB_LB</a:t>
            </a:r>
            <a:r>
              <a:rPr lang="en-US" sz="2400" dirty="0">
                <a:solidFill>
                  <a:srgbClr val="00B050"/>
                </a:solidFill>
                <a:latin typeface="Arial Black" panose="020B0A04020102020204" pitchFamily="34" charset="0"/>
              </a:rPr>
              <a:t> == true</a:t>
            </a:r>
            <a:r>
              <a:rPr lang="en-US" sz="2400" dirty="0" smtClean="0">
                <a:solidFill>
                  <a:srgbClr val="00B050"/>
                </a:solidFill>
                <a:latin typeface="Arial Black" panose="020B0A04020102020204" pitchFamily="34" charset="0"/>
              </a:rPr>
              <a:t>)</a:t>
            </a:r>
            <a:r>
              <a:rPr lang="en-US" sz="2400" dirty="0" smtClean="0">
                <a:latin typeface="Arial Black" panose="020B0A04020102020204" pitchFamily="34" charset="0"/>
              </a:rPr>
              <a:t>{</a:t>
            </a:r>
            <a:r>
              <a:rPr lang="en-US" sz="2400" dirty="0" smtClean="0">
                <a:solidFill>
                  <a:srgbClr val="00B050"/>
                </a:solidFill>
                <a:latin typeface="Arial Black" panose="020B0A04020102020204" pitchFamily="34" charset="0"/>
              </a:rPr>
              <a:t>	//Purpose?</a:t>
            </a:r>
            <a:endParaRPr lang="en-US" sz="2400" dirty="0">
              <a:solidFill>
                <a:srgbClr val="00B050"/>
              </a:solidFill>
              <a:latin typeface="Arial Black" panose="020B0A04020102020204" pitchFamily="34" charset="0"/>
            </a:endParaRPr>
          </a:p>
          <a:p>
            <a:r>
              <a:rPr lang="en-US" sz="2400" dirty="0">
                <a:latin typeface="Arial Black" panose="020B0A04020102020204" pitchFamily="34" charset="0"/>
              </a:rPr>
              <a:t>            String </a:t>
            </a:r>
            <a:r>
              <a:rPr lang="en-US" sz="2400" dirty="0" err="1">
                <a:latin typeface="Arial Black" panose="020B0A04020102020204" pitchFamily="34" charset="0"/>
              </a:rPr>
              <a:t>str</a:t>
            </a:r>
            <a:r>
              <a:rPr lang="en-US" sz="2400" dirty="0">
                <a:latin typeface="Arial Black" panose="020B0A04020102020204" pitchFamily="34" charset="0"/>
              </a:rPr>
              <a:t> = </a:t>
            </a:r>
            <a:r>
              <a:rPr lang="en-US" sz="2400" dirty="0" err="1">
                <a:latin typeface="Arial Black" panose="020B0A04020102020204" pitchFamily="34" charset="0"/>
              </a:rPr>
              <a:t>mStrTF.getText</a:t>
            </a:r>
            <a:r>
              <a:rPr lang="en-US" sz="2400" smtClean="0">
                <a:latin typeface="Arial Black" panose="020B0A04020102020204" pitchFamily="34" charset="0"/>
              </a:rPr>
              <a:t>();</a:t>
            </a:r>
            <a:endParaRPr lang="en-US" sz="2400" dirty="0">
              <a:latin typeface="Arial Black" panose="020B0A04020102020204" pitchFamily="34" charset="0"/>
            </a:endParaRPr>
          </a:p>
          <a:p>
            <a:r>
              <a:rPr lang="en-US" sz="2400" dirty="0">
                <a:latin typeface="Arial Black" panose="020B0A04020102020204" pitchFamily="34" charset="0"/>
              </a:rPr>
              <a:t>            </a:t>
            </a:r>
            <a:r>
              <a:rPr lang="en-US" sz="2400" dirty="0" err="1">
                <a:latin typeface="Arial Black" panose="020B0A04020102020204" pitchFamily="34" charset="0"/>
              </a:rPr>
              <a:t>modelL.addElement</a:t>
            </a:r>
            <a:r>
              <a:rPr lang="en-US" sz="2400" dirty="0">
                <a:latin typeface="Arial Black" panose="020B0A04020102020204" pitchFamily="34" charset="0"/>
              </a:rPr>
              <a:t>(</a:t>
            </a:r>
            <a:r>
              <a:rPr lang="en-US" sz="2400" dirty="0" err="1">
                <a:latin typeface="Arial Black" panose="020B0A04020102020204" pitchFamily="34" charset="0"/>
              </a:rPr>
              <a:t>str</a:t>
            </a:r>
            <a:r>
              <a:rPr lang="en-US" sz="2400" dirty="0">
                <a:latin typeface="Arial Black" panose="020B0A04020102020204" pitchFamily="34" charset="0"/>
              </a:rPr>
              <a:t>);</a:t>
            </a:r>
          </a:p>
          <a:p>
            <a:r>
              <a:rPr lang="en-US" sz="2400" dirty="0">
                <a:latin typeface="Arial Black" panose="020B0A04020102020204" pitchFamily="34" charset="0"/>
              </a:rPr>
              <a:t>            </a:t>
            </a:r>
            <a:r>
              <a:rPr lang="en-US" sz="2400" dirty="0" err="1">
                <a:latin typeface="Arial Black" panose="020B0A04020102020204" pitchFamily="34" charset="0"/>
              </a:rPr>
              <a:t>mLB.</a:t>
            </a:r>
            <a:r>
              <a:rPr lang="en-US" sz="2400" dirty="0" err="1">
                <a:solidFill>
                  <a:srgbClr val="00B050"/>
                </a:solidFill>
                <a:latin typeface="Arial Black" panose="020B0A04020102020204" pitchFamily="34" charset="0"/>
              </a:rPr>
              <a:t>setModel</a:t>
            </a:r>
            <a:r>
              <a:rPr lang="en-US" sz="2400" dirty="0">
                <a:latin typeface="Arial Black" panose="020B0A04020102020204" pitchFamily="34" charset="0"/>
              </a:rPr>
              <a:t>(</a:t>
            </a:r>
            <a:r>
              <a:rPr lang="en-US" sz="2400" dirty="0" err="1">
                <a:latin typeface="Arial Black" panose="020B0A04020102020204" pitchFamily="34" charset="0"/>
              </a:rPr>
              <a:t>modelL</a:t>
            </a:r>
            <a:r>
              <a:rPr lang="en-US" sz="2400" dirty="0" smtClean="0">
                <a:latin typeface="Arial Black" panose="020B0A04020102020204" pitchFamily="34" charset="0"/>
              </a:rPr>
              <a:t>);</a:t>
            </a:r>
            <a:endParaRPr lang="en-US" sz="2400" dirty="0">
              <a:latin typeface="Arial Black" panose="020B0A04020102020204" pitchFamily="34" charset="0"/>
            </a:endParaRPr>
          </a:p>
          <a:p>
            <a:r>
              <a:rPr lang="en-US" sz="2400" dirty="0">
                <a:latin typeface="Arial Black" panose="020B0A04020102020204" pitchFamily="34" charset="0"/>
              </a:rPr>
              <a:t>        }</a:t>
            </a:r>
          </a:p>
          <a:p>
            <a:r>
              <a:rPr lang="en-US" sz="2400" dirty="0">
                <a:latin typeface="Arial Black" panose="020B0A04020102020204" pitchFamily="34" charset="0"/>
              </a:rPr>
              <a:t>    } </a:t>
            </a:r>
          </a:p>
        </p:txBody>
      </p:sp>
      <p:sp>
        <p:nvSpPr>
          <p:cNvPr id="6" name="TextBox 5"/>
          <p:cNvSpPr txBox="1"/>
          <p:nvPr/>
        </p:nvSpPr>
        <p:spPr>
          <a:xfrm>
            <a:off x="0" y="5888505"/>
            <a:ext cx="11717631" cy="523220"/>
          </a:xfrm>
          <a:prstGeom prst="rect">
            <a:avLst/>
          </a:prstGeom>
          <a:noFill/>
        </p:spPr>
        <p:txBody>
          <a:bodyPr wrap="none" rtlCol="0">
            <a:spAutoFit/>
          </a:bodyPr>
          <a:lstStyle/>
          <a:p>
            <a:r>
              <a:rPr lang="en-US" sz="2800" dirty="0" smtClean="0">
                <a:solidFill>
                  <a:srgbClr val="FF0000"/>
                </a:solidFill>
                <a:latin typeface="Arial Black" panose="020B0A04020102020204" pitchFamily="34" charset="0"/>
              </a:rPr>
              <a:t>Steps for Adding Elements Using </a:t>
            </a:r>
            <a:r>
              <a:rPr lang="en-US" sz="2800" dirty="0" err="1" smtClean="0">
                <a:solidFill>
                  <a:srgbClr val="FF0000"/>
                </a:solidFill>
                <a:latin typeface="Arial Black" panose="020B0A04020102020204" pitchFamily="34" charset="0"/>
              </a:rPr>
              <a:t>ListBox</a:t>
            </a:r>
            <a:r>
              <a:rPr lang="en-US" sz="2800" dirty="0" smtClean="0">
                <a:solidFill>
                  <a:srgbClr val="FF0000"/>
                </a:solidFill>
                <a:latin typeface="Arial Black" panose="020B0A04020102020204" pitchFamily="34" charset="0"/>
              </a:rPr>
              <a:t> and </a:t>
            </a:r>
            <a:r>
              <a:rPr lang="en-US" sz="2800" dirty="0" err="1" smtClean="0">
                <a:solidFill>
                  <a:srgbClr val="FF0000"/>
                </a:solidFill>
                <a:latin typeface="Arial Black" panose="020B0A04020102020204" pitchFamily="34" charset="0"/>
              </a:rPr>
              <a:t>ComboBox</a:t>
            </a:r>
            <a:r>
              <a:rPr lang="en-US" sz="2800" dirty="0" smtClean="0">
                <a:solidFill>
                  <a:srgbClr val="FF0000"/>
                </a:solidFill>
                <a:latin typeface="Arial Black" panose="020B0A04020102020204" pitchFamily="34" charset="0"/>
              </a:rPr>
              <a:t>??</a:t>
            </a:r>
            <a:endParaRPr lang="en-US" sz="28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92775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106424" y="795529"/>
            <a:ext cx="9345167" cy="5718572"/>
            <a:chOff x="1106424" y="795529"/>
            <a:chExt cx="9345167" cy="5718572"/>
          </a:xfrm>
        </p:grpSpPr>
        <p:pic>
          <p:nvPicPr>
            <p:cNvPr id="5" name="Picture 4"/>
            <p:cNvPicPr>
              <a:picLocks noChangeAspect="1"/>
            </p:cNvPicPr>
            <p:nvPr/>
          </p:nvPicPr>
          <p:blipFill>
            <a:blip r:embed="rId2"/>
            <a:stretch>
              <a:fillRect/>
            </a:stretch>
          </p:blipFill>
          <p:spPr>
            <a:xfrm>
              <a:off x="1106424" y="795529"/>
              <a:ext cx="9345167" cy="5349240"/>
            </a:xfrm>
            <a:prstGeom prst="rect">
              <a:avLst/>
            </a:prstGeom>
          </p:spPr>
        </p:pic>
        <p:sp>
          <p:nvSpPr>
            <p:cNvPr id="7" name="TextBox 6"/>
            <p:cNvSpPr txBox="1"/>
            <p:nvPr/>
          </p:nvSpPr>
          <p:spPr>
            <a:xfrm>
              <a:off x="3145535" y="6144769"/>
              <a:ext cx="5266944" cy="369332"/>
            </a:xfrm>
            <a:prstGeom prst="rect">
              <a:avLst/>
            </a:prstGeom>
            <a:noFill/>
          </p:spPr>
          <p:txBody>
            <a:bodyPr wrap="square" rtlCol="0">
              <a:spAutoFit/>
            </a:bodyPr>
            <a:lstStyle/>
            <a:p>
              <a:r>
                <a:rPr lang="en-US" b="1" dirty="0" smtClean="0">
                  <a:latin typeface="Arial Black" panose="020B0A04020102020204" pitchFamily="34" charset="0"/>
                </a:rPr>
                <a:t>Figure#7, Sample Run of the Application</a:t>
              </a:r>
              <a:endParaRPr lang="en-US" b="1" dirty="0">
                <a:latin typeface="Arial Black" panose="020B0A04020102020204" pitchFamily="34" charset="0"/>
              </a:endParaRPr>
            </a:p>
          </p:txBody>
        </p:sp>
      </p:grpSp>
      <p:sp>
        <p:nvSpPr>
          <p:cNvPr id="2" name="TextBox 1"/>
          <p:cNvSpPr txBox="1"/>
          <p:nvPr/>
        </p:nvSpPr>
        <p:spPr>
          <a:xfrm>
            <a:off x="3054096" y="62438"/>
            <a:ext cx="6525697" cy="369332"/>
          </a:xfrm>
          <a:prstGeom prst="rect">
            <a:avLst/>
          </a:prstGeom>
          <a:noFill/>
        </p:spPr>
        <p:txBody>
          <a:bodyPr wrap="none" rtlCol="0">
            <a:spAutoFit/>
          </a:bodyPr>
          <a:lstStyle/>
          <a:p>
            <a:r>
              <a:rPr lang="en-US" b="1" u="sng" dirty="0" smtClean="0">
                <a:latin typeface="Arial Black" panose="020B0A04020102020204" pitchFamily="34" charset="0"/>
              </a:rPr>
              <a:t>Sample Run of </a:t>
            </a:r>
            <a:r>
              <a:rPr lang="en-US" b="1" u="sng" dirty="0" err="1" smtClean="0">
                <a:latin typeface="Arial Black" panose="020B0A04020102020204" pitchFamily="34" charset="0"/>
              </a:rPr>
              <a:t>ListBox</a:t>
            </a:r>
            <a:r>
              <a:rPr lang="en-US" b="1" u="sng" dirty="0" smtClean="0">
                <a:latin typeface="Arial Black" panose="020B0A04020102020204" pitchFamily="34" charset="0"/>
              </a:rPr>
              <a:t> and </a:t>
            </a:r>
            <a:r>
              <a:rPr lang="en-US" b="1" u="sng" dirty="0" err="1" smtClean="0">
                <a:latin typeface="Arial Black" panose="020B0A04020102020204" pitchFamily="34" charset="0"/>
              </a:rPr>
              <a:t>ComboBox</a:t>
            </a:r>
            <a:r>
              <a:rPr lang="en-US" b="1" u="sng" dirty="0" smtClean="0">
                <a:latin typeface="Arial Black" panose="020B0A04020102020204" pitchFamily="34" charset="0"/>
              </a:rPr>
              <a:t> Application</a:t>
            </a:r>
            <a:endParaRPr lang="en-US" b="1" u="sng" dirty="0">
              <a:latin typeface="Arial Black" panose="020B0A04020102020204" pitchFamily="34" charset="0"/>
            </a:endParaRPr>
          </a:p>
        </p:txBody>
      </p:sp>
    </p:spTree>
    <p:extLst>
      <p:ext uri="{BB962C8B-B14F-4D97-AF65-F5344CB8AC3E}">
        <p14:creationId xmlns:p14="http://schemas.microsoft.com/office/powerpoint/2010/main" val="40626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262979"/>
          </a:xfrm>
          <a:prstGeom prst="rect">
            <a:avLst/>
          </a:prstGeom>
        </p:spPr>
        <p:txBody>
          <a:bodyPr wrap="square">
            <a:spAutoFit/>
          </a:bodyPr>
          <a:lstStyle/>
          <a:p>
            <a:endParaRPr lang="en-US" sz="2800" u="sng" dirty="0" smtClean="0">
              <a:solidFill>
                <a:srgbClr val="000000"/>
              </a:solidFill>
              <a:latin typeface="Arial Black" panose="020B0A04020102020204" pitchFamily="34" charset="0"/>
              <a:ea typeface="Times New Roman" panose="02020603050405020304" pitchFamily="18" charset="0"/>
            </a:endParaRPr>
          </a:p>
          <a:p>
            <a:r>
              <a:rPr lang="en-US" sz="2800" u="sng" dirty="0" err="1" smtClean="0">
                <a:solidFill>
                  <a:srgbClr val="000000"/>
                </a:solidFill>
                <a:latin typeface="Arial Black" panose="020B0A04020102020204" pitchFamily="34" charset="0"/>
                <a:ea typeface="Times New Roman" panose="02020603050405020304" pitchFamily="18" charset="0"/>
              </a:rPr>
              <a:t>JComboBox</a:t>
            </a:r>
            <a:r>
              <a:rPr lang="en-US" sz="2800" u="sng" dirty="0">
                <a:solidFill>
                  <a:srgbClr val="000000"/>
                </a:solidFill>
                <a:latin typeface="Arial Black" panose="020B0A04020102020204" pitchFamily="34" charset="0"/>
                <a:ea typeface="Times New Roman" panose="02020603050405020304" pitchFamily="18" charset="0"/>
              </a:rPr>
              <a:t>: </a:t>
            </a:r>
            <a:endParaRPr lang="en-US" sz="2800" u="sng" dirty="0">
              <a:latin typeface="Arial Black" panose="020B0A04020102020204" pitchFamily="34" charset="0"/>
              <a:ea typeface="Times New Roman" panose="02020603050405020304" pitchFamily="18" charset="0"/>
            </a:endParaRPr>
          </a:p>
          <a:p>
            <a:r>
              <a:rPr lang="en-US" sz="2800" dirty="0">
                <a:solidFill>
                  <a:srgbClr val="000000"/>
                </a:solidFill>
                <a:latin typeface="Arial Black" panose="020B0A04020102020204" pitchFamily="34" charset="0"/>
                <a:ea typeface="Times New Roman" panose="02020603050405020304" pitchFamily="18" charset="0"/>
              </a:rPr>
              <a:t>A </a:t>
            </a:r>
            <a:r>
              <a:rPr lang="en-US" sz="2800" dirty="0" err="1">
                <a:solidFill>
                  <a:srgbClr val="000000"/>
                </a:solidFill>
                <a:latin typeface="Arial Black" panose="020B0A04020102020204" pitchFamily="34" charset="0"/>
                <a:ea typeface="Times New Roman" panose="02020603050405020304" pitchFamily="18" charset="0"/>
              </a:rPr>
              <a:t>JComboBox</a:t>
            </a:r>
            <a:r>
              <a:rPr lang="en-US" sz="2800" dirty="0">
                <a:solidFill>
                  <a:srgbClr val="000000"/>
                </a:solidFill>
                <a:latin typeface="Arial Black" panose="020B0A04020102020204" pitchFamily="34" charset="0"/>
                <a:ea typeface="Times New Roman" panose="02020603050405020304" pitchFamily="18" charset="0"/>
              </a:rPr>
              <a:t> is yet another way to display a small list of items. It appears as a pull-down menu, where the selectable items are on the menu itself</a:t>
            </a:r>
            <a:r>
              <a:rPr lang="en-US" sz="2800" dirty="0" smtClean="0">
                <a:solidFill>
                  <a:srgbClr val="000000"/>
                </a:solidFill>
                <a:latin typeface="Arial Black" panose="020B0A04020102020204" pitchFamily="34" charset="0"/>
                <a:ea typeface="Times New Roman" panose="02020603050405020304" pitchFamily="18" charset="0"/>
              </a:rPr>
              <a:t>.</a:t>
            </a:r>
          </a:p>
          <a:p>
            <a:endParaRPr lang="en-US" sz="2800" dirty="0">
              <a:latin typeface="Arial Black" panose="020B0A04020102020204" pitchFamily="34" charset="0"/>
              <a:ea typeface="Times New Roman" panose="02020603050405020304" pitchFamily="18" charset="0"/>
            </a:endParaRPr>
          </a:p>
          <a:p>
            <a:r>
              <a:rPr lang="en-US" sz="2800" dirty="0">
                <a:solidFill>
                  <a:srgbClr val="000000"/>
                </a:solidFill>
                <a:latin typeface="Arial Black" panose="020B0A04020102020204" pitchFamily="34" charset="0"/>
                <a:ea typeface="Times New Roman" panose="02020603050405020304" pitchFamily="18" charset="0"/>
              </a:rPr>
              <a:t>A key idea in writing </a:t>
            </a:r>
            <a:r>
              <a:rPr lang="en-US" sz="2800" dirty="0" err="1">
                <a:solidFill>
                  <a:srgbClr val="000000"/>
                </a:solidFill>
                <a:latin typeface="Arial Black" panose="020B0A04020102020204" pitchFamily="34" charset="0"/>
                <a:ea typeface="Times New Roman" panose="02020603050405020304" pitchFamily="18" charset="0"/>
              </a:rPr>
              <a:t>JComboBox</a:t>
            </a:r>
            <a:r>
              <a:rPr lang="en-US" sz="2800" dirty="0">
                <a:solidFill>
                  <a:srgbClr val="000000"/>
                </a:solidFill>
                <a:latin typeface="Arial Black" panose="020B0A04020102020204" pitchFamily="34" charset="0"/>
                <a:ea typeface="Times New Roman" panose="02020603050405020304" pitchFamily="18" charset="0"/>
              </a:rPr>
              <a:t> programs is the relationship between a </a:t>
            </a:r>
            <a:r>
              <a:rPr lang="en-US" sz="2800" dirty="0" err="1">
                <a:solidFill>
                  <a:srgbClr val="000000"/>
                </a:solidFill>
                <a:latin typeface="Arial Black" panose="020B0A04020102020204" pitchFamily="34" charset="0"/>
                <a:ea typeface="Times New Roman" panose="02020603050405020304" pitchFamily="18" charset="0"/>
              </a:rPr>
              <a:t>ComboBox</a:t>
            </a:r>
            <a:r>
              <a:rPr lang="en-US" sz="2800" dirty="0">
                <a:solidFill>
                  <a:srgbClr val="000000"/>
                </a:solidFill>
                <a:latin typeface="Arial Black" panose="020B0A04020102020204" pitchFamily="34" charset="0"/>
                <a:ea typeface="Times New Roman" panose="02020603050405020304" pitchFamily="18" charset="0"/>
              </a:rPr>
              <a:t> and a </a:t>
            </a:r>
            <a:r>
              <a:rPr lang="en-US" sz="2800" dirty="0" err="1">
                <a:solidFill>
                  <a:srgbClr val="000000"/>
                </a:solidFill>
                <a:latin typeface="Arial Black" panose="020B0A04020102020204" pitchFamily="34" charset="0"/>
                <a:ea typeface="Times New Roman" panose="02020603050405020304" pitchFamily="18" charset="0"/>
              </a:rPr>
              <a:t>ComboBoxModel</a:t>
            </a:r>
            <a:r>
              <a:rPr lang="en-US" sz="2800" dirty="0">
                <a:solidFill>
                  <a:srgbClr val="000000"/>
                </a:solidFill>
                <a:latin typeface="Arial Black" panose="020B0A04020102020204" pitchFamily="34" charset="0"/>
                <a:ea typeface="Times New Roman" panose="02020603050405020304" pitchFamily="18" charset="0"/>
              </a:rPr>
              <a:t>.  A </a:t>
            </a:r>
            <a:r>
              <a:rPr lang="en-US" sz="2800" dirty="0" err="1">
                <a:solidFill>
                  <a:srgbClr val="000000"/>
                </a:solidFill>
                <a:latin typeface="Arial Black" panose="020B0A04020102020204" pitchFamily="34" charset="0"/>
                <a:ea typeface="Times New Roman" panose="02020603050405020304" pitchFamily="18" charset="0"/>
              </a:rPr>
              <a:t>ComboBoxModel</a:t>
            </a:r>
            <a:r>
              <a:rPr lang="en-US" sz="2800" dirty="0">
                <a:solidFill>
                  <a:srgbClr val="000000"/>
                </a:solidFill>
                <a:latin typeface="Arial Black" panose="020B0A04020102020204" pitchFamily="34" charset="0"/>
                <a:ea typeface="Times New Roman" panose="02020603050405020304" pitchFamily="18" charset="0"/>
              </a:rPr>
              <a:t> holds the list elements that are to be displayed.  All changes to this list are made to the </a:t>
            </a:r>
            <a:r>
              <a:rPr lang="en-US" sz="2800" dirty="0" err="1">
                <a:solidFill>
                  <a:srgbClr val="000000"/>
                </a:solidFill>
                <a:latin typeface="Arial Black" panose="020B0A04020102020204" pitchFamily="34" charset="0"/>
                <a:ea typeface="Times New Roman" panose="02020603050405020304" pitchFamily="18" charset="0"/>
              </a:rPr>
              <a:t>ComboBoxModel</a:t>
            </a:r>
            <a:r>
              <a:rPr lang="en-US" sz="2800" dirty="0">
                <a:solidFill>
                  <a:srgbClr val="000000"/>
                </a:solidFill>
                <a:latin typeface="Arial Black" panose="020B0A04020102020204" pitchFamily="34" charset="0"/>
                <a:ea typeface="Times New Roman" panose="02020603050405020304" pitchFamily="18" charset="0"/>
              </a:rPr>
              <a:t> (or to an instance of </a:t>
            </a:r>
            <a:r>
              <a:rPr lang="en-US" sz="2800" dirty="0" err="1">
                <a:solidFill>
                  <a:srgbClr val="00B050"/>
                </a:solidFill>
                <a:latin typeface="Arial Black" panose="020B0A04020102020204" pitchFamily="34" charset="0"/>
                <a:ea typeface="Times New Roman" panose="02020603050405020304" pitchFamily="18" charset="0"/>
              </a:rPr>
              <a:t>DefaultComboBoxModel</a:t>
            </a:r>
            <a:r>
              <a:rPr lang="en-US" sz="2800" dirty="0">
                <a:solidFill>
                  <a:srgbClr val="000000"/>
                </a:solidFill>
                <a:latin typeface="Arial Black" panose="020B0A04020102020204" pitchFamily="34" charset="0"/>
                <a:ea typeface="Times New Roman" panose="02020603050405020304" pitchFamily="18" charset="0"/>
              </a:rPr>
              <a:t> class). </a:t>
            </a:r>
            <a:endParaRPr lang="en-US" sz="2800" dirty="0">
              <a:latin typeface="Arial Black" panose="020B0A04020102020204" pitchFamily="3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491920" y="3940775"/>
            <a:ext cx="2568275" cy="2362200"/>
          </a:xfrm>
          <a:prstGeom prst="rect">
            <a:avLst/>
          </a:prstGeom>
        </p:spPr>
      </p:pic>
      <p:sp>
        <p:nvSpPr>
          <p:cNvPr id="3" name="TextBox 2"/>
          <p:cNvSpPr txBox="1"/>
          <p:nvPr/>
        </p:nvSpPr>
        <p:spPr>
          <a:xfrm>
            <a:off x="8390238" y="6302975"/>
            <a:ext cx="3801762" cy="369332"/>
          </a:xfrm>
          <a:prstGeom prst="rect">
            <a:avLst/>
          </a:prstGeom>
          <a:solidFill>
            <a:srgbClr val="00B0F0"/>
          </a:solidFill>
        </p:spPr>
        <p:txBody>
          <a:bodyPr wrap="square" rtlCol="0">
            <a:spAutoFit/>
          </a:bodyPr>
          <a:lstStyle/>
          <a:p>
            <a:r>
              <a:rPr lang="en-US" b="1" dirty="0" smtClean="0"/>
              <a:t>Figure1b, </a:t>
            </a:r>
            <a:r>
              <a:rPr lang="en-US" b="1" dirty="0" err="1" smtClean="0"/>
              <a:t>JComboBox</a:t>
            </a:r>
            <a:r>
              <a:rPr lang="en-US" b="1" dirty="0" smtClean="0"/>
              <a:t> with Elements</a:t>
            </a:r>
            <a:endParaRPr lang="en-US" b="1" dirty="0"/>
          </a:p>
        </p:txBody>
      </p:sp>
      <p:sp>
        <p:nvSpPr>
          <p:cNvPr id="5" name="TextBox 4"/>
          <p:cNvSpPr txBox="1"/>
          <p:nvPr/>
        </p:nvSpPr>
        <p:spPr>
          <a:xfrm>
            <a:off x="3600632" y="0"/>
            <a:ext cx="4458144" cy="461665"/>
          </a:xfrm>
          <a:prstGeom prst="rect">
            <a:avLst/>
          </a:prstGeom>
          <a:noFill/>
        </p:spPr>
        <p:txBody>
          <a:bodyPr wrap="none" rtlCol="0">
            <a:spAutoFit/>
          </a:bodyPr>
          <a:lstStyle/>
          <a:p>
            <a:r>
              <a:rPr lang="en-US" sz="2400" b="1" u="sng" dirty="0" smtClean="0">
                <a:latin typeface="Arial Black" panose="020B0A04020102020204" pitchFamily="34" charset="0"/>
              </a:rPr>
              <a:t>Java List Box, </a:t>
            </a:r>
            <a:r>
              <a:rPr lang="en-US" sz="2400" b="1" u="sng" dirty="0" err="1" smtClean="0">
                <a:latin typeface="Arial Black" panose="020B0A04020102020204" pitchFamily="34" charset="0"/>
              </a:rPr>
              <a:t>ComboBox</a:t>
            </a:r>
            <a:endParaRPr lang="en-US" sz="2400" b="1" u="sng" dirty="0">
              <a:latin typeface="Arial Black" panose="020B0A04020102020204" pitchFamily="34" charset="0"/>
            </a:endParaRPr>
          </a:p>
        </p:txBody>
      </p:sp>
    </p:spTree>
    <p:extLst>
      <p:ext uri="{BB962C8B-B14F-4D97-AF65-F5344CB8AC3E}">
        <p14:creationId xmlns:p14="http://schemas.microsoft.com/office/powerpoint/2010/main" val="18695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1208" y="585217"/>
            <a:ext cx="10543031" cy="5478208"/>
          </a:xfrm>
          <a:prstGeom prst="rect">
            <a:avLst/>
          </a:prstGeom>
        </p:spPr>
      </p:pic>
      <p:sp>
        <p:nvSpPr>
          <p:cNvPr id="5" name="TextBox 4"/>
          <p:cNvSpPr txBox="1"/>
          <p:nvPr/>
        </p:nvSpPr>
        <p:spPr>
          <a:xfrm>
            <a:off x="2998600" y="6063425"/>
            <a:ext cx="4983350" cy="369332"/>
          </a:xfrm>
          <a:prstGeom prst="rect">
            <a:avLst/>
          </a:prstGeom>
          <a:solidFill>
            <a:schemeClr val="accent1"/>
          </a:solidFill>
        </p:spPr>
        <p:txBody>
          <a:bodyPr wrap="square" rtlCol="0">
            <a:spAutoFit/>
          </a:bodyPr>
          <a:lstStyle/>
          <a:p>
            <a:r>
              <a:rPr lang="en-US" dirty="0" smtClean="0"/>
              <a:t>Figure 1c, Creating </a:t>
            </a:r>
            <a:r>
              <a:rPr lang="en-US" dirty="0" err="1" smtClean="0"/>
              <a:t>ComboBox</a:t>
            </a:r>
            <a:r>
              <a:rPr lang="en-US" dirty="0" smtClean="0"/>
              <a:t> Application Project</a:t>
            </a:r>
            <a:endParaRPr lang="en-US" dirty="0"/>
          </a:p>
        </p:txBody>
      </p:sp>
      <p:sp>
        <p:nvSpPr>
          <p:cNvPr id="6" name="TextBox 5"/>
          <p:cNvSpPr txBox="1"/>
          <p:nvPr/>
        </p:nvSpPr>
        <p:spPr>
          <a:xfrm>
            <a:off x="5019472" y="0"/>
            <a:ext cx="3209597" cy="369332"/>
          </a:xfrm>
          <a:prstGeom prst="rect">
            <a:avLst/>
          </a:prstGeom>
          <a:noFill/>
        </p:spPr>
        <p:txBody>
          <a:bodyPr wrap="none" rtlCol="0">
            <a:spAutoFit/>
          </a:bodyPr>
          <a:lstStyle/>
          <a:p>
            <a:r>
              <a:rPr lang="en-US" b="1" u="sng" dirty="0" smtClean="0"/>
              <a:t>Creating </a:t>
            </a:r>
            <a:r>
              <a:rPr lang="en-US" b="1" u="sng" dirty="0" err="1" smtClean="0"/>
              <a:t>ComboBox</a:t>
            </a:r>
            <a:r>
              <a:rPr lang="en-US" b="1" u="sng" dirty="0" smtClean="0"/>
              <a:t> Application</a:t>
            </a:r>
            <a:endParaRPr lang="en-US" b="1" u="sng" dirty="0"/>
          </a:p>
        </p:txBody>
      </p:sp>
    </p:spTree>
    <p:extLst>
      <p:ext uri="{BB962C8B-B14F-4D97-AF65-F5344CB8AC3E}">
        <p14:creationId xmlns:p14="http://schemas.microsoft.com/office/powerpoint/2010/main" val="102510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5567" y="583661"/>
            <a:ext cx="10914434" cy="5544766"/>
          </a:xfrm>
          <a:prstGeom prst="rect">
            <a:avLst/>
          </a:prstGeom>
        </p:spPr>
      </p:pic>
      <p:sp>
        <p:nvSpPr>
          <p:cNvPr id="5" name="TextBox 4"/>
          <p:cNvSpPr txBox="1"/>
          <p:nvPr/>
        </p:nvSpPr>
        <p:spPr>
          <a:xfrm>
            <a:off x="4173167" y="6128427"/>
            <a:ext cx="3265602" cy="400110"/>
          </a:xfrm>
          <a:prstGeom prst="rect">
            <a:avLst/>
          </a:prstGeom>
          <a:solidFill>
            <a:srgbClr val="00B0F0"/>
          </a:solidFill>
        </p:spPr>
        <p:txBody>
          <a:bodyPr wrap="square" rtlCol="0">
            <a:spAutoFit/>
          </a:bodyPr>
          <a:lstStyle/>
          <a:p>
            <a:r>
              <a:rPr lang="en-US" dirty="0" smtClean="0"/>
              <a:t>Figure#2, Creating </a:t>
            </a:r>
            <a:r>
              <a:rPr lang="en-US" sz="2000" b="1" dirty="0" smtClean="0"/>
              <a:t>Frame</a:t>
            </a:r>
            <a:r>
              <a:rPr lang="en-US" dirty="0" smtClean="0"/>
              <a:t> Class</a:t>
            </a:r>
            <a:endParaRPr lang="en-US" dirty="0"/>
          </a:p>
        </p:txBody>
      </p:sp>
      <p:sp>
        <p:nvSpPr>
          <p:cNvPr id="6" name="TextBox 5"/>
          <p:cNvSpPr txBox="1"/>
          <p:nvPr/>
        </p:nvSpPr>
        <p:spPr>
          <a:xfrm>
            <a:off x="4990290" y="0"/>
            <a:ext cx="2899192" cy="369332"/>
          </a:xfrm>
          <a:prstGeom prst="rect">
            <a:avLst/>
          </a:prstGeom>
          <a:noFill/>
        </p:spPr>
        <p:txBody>
          <a:bodyPr wrap="none" rtlCol="0">
            <a:spAutoFit/>
          </a:bodyPr>
          <a:lstStyle/>
          <a:p>
            <a:r>
              <a:rPr lang="en-US" b="1" u="sng" dirty="0" smtClean="0">
                <a:latin typeface="Arial Black" panose="020B0A04020102020204" pitchFamily="34" charset="0"/>
              </a:rPr>
              <a:t>Creating Frame Class</a:t>
            </a:r>
            <a:endParaRPr lang="en-US" b="1" u="sng" dirty="0">
              <a:latin typeface="Arial Black" panose="020B0A04020102020204" pitchFamily="34" charset="0"/>
            </a:endParaRPr>
          </a:p>
        </p:txBody>
      </p:sp>
    </p:spTree>
    <p:extLst>
      <p:ext uri="{BB962C8B-B14F-4D97-AF65-F5344CB8AC3E}">
        <p14:creationId xmlns:p14="http://schemas.microsoft.com/office/powerpoint/2010/main" val="256663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8885" y="885217"/>
            <a:ext cx="12033115" cy="5855732"/>
            <a:chOff x="158885" y="885217"/>
            <a:chExt cx="12033115" cy="5855732"/>
          </a:xfrm>
        </p:grpSpPr>
        <p:pic>
          <p:nvPicPr>
            <p:cNvPr id="4" name="Picture 3"/>
            <p:cNvPicPr>
              <a:picLocks noChangeAspect="1"/>
            </p:cNvPicPr>
            <p:nvPr/>
          </p:nvPicPr>
          <p:blipFill>
            <a:blip r:embed="rId2"/>
            <a:stretch>
              <a:fillRect/>
            </a:stretch>
          </p:blipFill>
          <p:spPr>
            <a:xfrm>
              <a:off x="158885" y="885217"/>
              <a:ext cx="12033115" cy="5486400"/>
            </a:xfrm>
            <a:prstGeom prst="rect">
              <a:avLst/>
            </a:prstGeom>
          </p:spPr>
        </p:pic>
        <p:sp>
          <p:nvSpPr>
            <p:cNvPr id="5" name="TextBox 4"/>
            <p:cNvSpPr txBox="1"/>
            <p:nvPr/>
          </p:nvSpPr>
          <p:spPr>
            <a:xfrm>
              <a:off x="3628417" y="6371617"/>
              <a:ext cx="4147097" cy="369332"/>
            </a:xfrm>
            <a:prstGeom prst="rect">
              <a:avLst/>
            </a:prstGeom>
            <a:solidFill>
              <a:srgbClr val="00B0F0"/>
            </a:solidFill>
          </p:spPr>
          <p:txBody>
            <a:bodyPr wrap="none" rtlCol="0">
              <a:spAutoFit/>
            </a:bodyPr>
            <a:lstStyle/>
            <a:p>
              <a:r>
                <a:rPr lang="en-US" dirty="0" smtClean="0"/>
                <a:t>Figure#3, Frame Windows and The Palette</a:t>
              </a:r>
              <a:endParaRPr lang="en-US" dirty="0"/>
            </a:p>
          </p:txBody>
        </p:sp>
      </p:grpSp>
      <p:sp>
        <p:nvSpPr>
          <p:cNvPr id="7" name="TextBox 6"/>
          <p:cNvSpPr txBox="1"/>
          <p:nvPr/>
        </p:nvSpPr>
        <p:spPr>
          <a:xfrm>
            <a:off x="4250986" y="146553"/>
            <a:ext cx="4066163" cy="369332"/>
          </a:xfrm>
          <a:prstGeom prst="rect">
            <a:avLst/>
          </a:prstGeom>
          <a:noFill/>
        </p:spPr>
        <p:txBody>
          <a:bodyPr wrap="square" rtlCol="0">
            <a:spAutoFit/>
          </a:bodyPr>
          <a:lstStyle/>
          <a:p>
            <a:r>
              <a:rPr lang="en-US" b="1" u="sng" dirty="0" smtClean="0">
                <a:latin typeface="Arial Black" panose="020B0A04020102020204" pitchFamily="34" charset="0"/>
              </a:rPr>
              <a:t>Frame Window and the Palette</a:t>
            </a:r>
            <a:endParaRPr lang="en-US" b="1" u="sng" dirty="0">
              <a:latin typeface="Arial Black" panose="020B0A04020102020204" pitchFamily="34" charset="0"/>
            </a:endParaRPr>
          </a:p>
        </p:txBody>
      </p:sp>
    </p:spTree>
    <p:extLst>
      <p:ext uri="{BB962C8B-B14F-4D97-AF65-F5344CB8AC3E}">
        <p14:creationId xmlns:p14="http://schemas.microsoft.com/office/powerpoint/2010/main" val="282439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03917" y="0"/>
            <a:ext cx="3660297" cy="369332"/>
          </a:xfrm>
          <a:prstGeom prst="rect">
            <a:avLst/>
          </a:prstGeom>
          <a:noFill/>
        </p:spPr>
        <p:txBody>
          <a:bodyPr wrap="none" rtlCol="0">
            <a:spAutoFit/>
          </a:bodyPr>
          <a:lstStyle/>
          <a:p>
            <a:r>
              <a:rPr lang="en-US" b="1" u="sng" dirty="0" smtClean="0">
                <a:latin typeface="Arial Black" panose="020B0A04020102020204" pitchFamily="34" charset="0"/>
              </a:rPr>
              <a:t>Creating GUI of Application</a:t>
            </a:r>
            <a:endParaRPr lang="en-US" b="1" u="sng" dirty="0">
              <a:latin typeface="Arial Black" panose="020B0A04020102020204" pitchFamily="34" charset="0"/>
            </a:endParaRPr>
          </a:p>
        </p:txBody>
      </p:sp>
      <p:grpSp>
        <p:nvGrpSpPr>
          <p:cNvPr id="8" name="Group 7"/>
          <p:cNvGrpSpPr/>
          <p:nvPr/>
        </p:nvGrpSpPr>
        <p:grpSpPr>
          <a:xfrm>
            <a:off x="345567" y="2450424"/>
            <a:ext cx="11503152" cy="4445675"/>
            <a:chOff x="393192" y="658368"/>
            <a:chExt cx="11503152" cy="5644836"/>
          </a:xfrm>
        </p:grpSpPr>
        <p:sp>
          <p:nvSpPr>
            <p:cNvPr id="5" name="TextBox 4"/>
            <p:cNvSpPr txBox="1"/>
            <p:nvPr/>
          </p:nvSpPr>
          <p:spPr>
            <a:xfrm>
              <a:off x="4143983" y="5933872"/>
              <a:ext cx="4231532" cy="369332"/>
            </a:xfrm>
            <a:prstGeom prst="rect">
              <a:avLst/>
            </a:prstGeom>
            <a:solidFill>
              <a:srgbClr val="00B0F0"/>
            </a:solidFill>
          </p:spPr>
          <p:txBody>
            <a:bodyPr wrap="square" rtlCol="0">
              <a:spAutoFit/>
            </a:bodyPr>
            <a:lstStyle/>
            <a:p>
              <a:r>
                <a:rPr lang="en-US" dirty="0" smtClean="0"/>
                <a:t>Figure#4, User Interface of the Application</a:t>
              </a:r>
              <a:endParaRPr lang="en-US" dirty="0"/>
            </a:p>
          </p:txBody>
        </p:sp>
        <p:pic>
          <p:nvPicPr>
            <p:cNvPr id="3" name="Picture 2"/>
            <p:cNvPicPr>
              <a:picLocks noChangeAspect="1"/>
            </p:cNvPicPr>
            <p:nvPr/>
          </p:nvPicPr>
          <p:blipFill>
            <a:blip r:embed="rId2"/>
            <a:stretch>
              <a:fillRect/>
            </a:stretch>
          </p:blipFill>
          <p:spPr>
            <a:xfrm>
              <a:off x="393192" y="658368"/>
              <a:ext cx="11503152" cy="5275504"/>
            </a:xfrm>
            <a:prstGeom prst="rect">
              <a:avLst/>
            </a:prstGeom>
          </p:spPr>
        </p:pic>
      </p:grpSp>
      <p:sp>
        <p:nvSpPr>
          <p:cNvPr id="2" name="TextBox 1"/>
          <p:cNvSpPr txBox="1"/>
          <p:nvPr/>
        </p:nvSpPr>
        <p:spPr>
          <a:xfrm flipH="1">
            <a:off x="95248" y="209550"/>
            <a:ext cx="12191999" cy="2031325"/>
          </a:xfrm>
          <a:prstGeom prst="rect">
            <a:avLst/>
          </a:prstGeom>
          <a:noFill/>
        </p:spPr>
        <p:txBody>
          <a:bodyPr wrap="square" rtlCol="0">
            <a:spAutoFit/>
          </a:bodyPr>
          <a:lstStyle/>
          <a:p>
            <a:r>
              <a:rPr lang="en-US" dirty="0" smtClean="0">
                <a:latin typeface="Arial Black" panose="020B0A04020102020204" pitchFamily="34" charset="0"/>
              </a:rPr>
              <a:t>Create a container class. Provide instance variables for list box, combo box, text field, and two radio buttons and a push button (named “submit”). Provide the code to set the group property of radio buttons and to disable the text fields. Provide code for radio button handlers to enable the text field on selecting the radio button. Write the code for button handler. The button handler identifies whether “Store in </a:t>
            </a:r>
            <a:r>
              <a:rPr lang="en-US" dirty="0" err="1" smtClean="0">
                <a:latin typeface="Arial Black" panose="020B0A04020102020204" pitchFamily="34" charset="0"/>
              </a:rPr>
              <a:t>ListBox</a:t>
            </a:r>
            <a:r>
              <a:rPr lang="en-US" dirty="0" smtClean="0">
                <a:latin typeface="Arial Black" panose="020B0A04020102020204" pitchFamily="34" charset="0"/>
              </a:rPr>
              <a:t>” or “Store in </a:t>
            </a:r>
            <a:r>
              <a:rPr lang="en-US" dirty="0" err="1" smtClean="0">
                <a:latin typeface="Arial Black" panose="020B0A04020102020204" pitchFamily="34" charset="0"/>
              </a:rPr>
              <a:t>ComboBox</a:t>
            </a:r>
            <a:r>
              <a:rPr lang="en-US" dirty="0" smtClean="0">
                <a:latin typeface="Arial Black" panose="020B0A04020102020204" pitchFamily="34" charset="0"/>
              </a:rPr>
              <a:t> radio button is clicked. Based upon the radio button clicked, button handler stores the text field string either in the list box or in the combo box. </a:t>
            </a:r>
            <a:endParaRPr lang="en-US" dirty="0">
              <a:latin typeface="Arial Black" panose="020B0A04020102020204" pitchFamily="34" charset="0"/>
            </a:endParaRPr>
          </a:p>
        </p:txBody>
      </p:sp>
    </p:spTree>
    <p:extLst>
      <p:ext uri="{BB962C8B-B14F-4D97-AF65-F5344CB8AC3E}">
        <p14:creationId xmlns:p14="http://schemas.microsoft.com/office/powerpoint/2010/main" val="297438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7360" y="0"/>
            <a:ext cx="8164992" cy="461665"/>
          </a:xfrm>
          <a:prstGeom prst="rect">
            <a:avLst/>
          </a:prstGeom>
          <a:noFill/>
        </p:spPr>
        <p:txBody>
          <a:bodyPr wrap="none" rtlCol="0">
            <a:spAutoFit/>
          </a:bodyPr>
          <a:lstStyle/>
          <a:p>
            <a:r>
              <a:rPr lang="en-US" sz="2400" u="sng" dirty="0" smtClean="0">
                <a:latin typeface="Arial Black" panose="020B0A04020102020204" pitchFamily="34" charset="0"/>
              </a:rPr>
              <a:t>Variables Associated with the GUI Components</a:t>
            </a:r>
            <a:endParaRPr lang="en-US" sz="2400" u="sng" dirty="0">
              <a:latin typeface="Arial Black" panose="020B0A04020102020204" pitchFamily="34" charset="0"/>
            </a:endParaRPr>
          </a:p>
        </p:txBody>
      </p:sp>
      <p:sp>
        <p:nvSpPr>
          <p:cNvPr id="6" name="Rectangle 5"/>
          <p:cNvSpPr/>
          <p:nvPr/>
        </p:nvSpPr>
        <p:spPr>
          <a:xfrm>
            <a:off x="-188976" y="793510"/>
            <a:ext cx="11061192" cy="3539430"/>
          </a:xfrm>
          <a:prstGeom prst="rect">
            <a:avLst/>
          </a:prstGeom>
        </p:spPr>
        <p:txBody>
          <a:bodyPr wrap="square">
            <a:spAutoFit/>
          </a:bodyPr>
          <a:lstStyle/>
          <a:p>
            <a:r>
              <a:rPr lang="en-US" sz="2800" dirty="0"/>
              <a:t> </a:t>
            </a:r>
            <a:r>
              <a:rPr lang="en-US" sz="2800" dirty="0" smtClean="0"/>
              <a:t>   private </a:t>
            </a:r>
            <a:r>
              <a:rPr lang="en-US" sz="2800" dirty="0" err="1"/>
              <a:t>javax.swing.JButton</a:t>
            </a:r>
            <a:r>
              <a:rPr lang="en-US" sz="2800" dirty="0"/>
              <a:t> </a:t>
            </a:r>
            <a:r>
              <a:rPr lang="en-US" sz="2800" dirty="0" err="1"/>
              <a:t>btnStore</a:t>
            </a:r>
            <a:r>
              <a:rPr lang="en-US" sz="2800" dirty="0"/>
              <a:t>;</a:t>
            </a:r>
          </a:p>
          <a:p>
            <a:r>
              <a:rPr lang="en-US" sz="2800" dirty="0"/>
              <a:t>    private </a:t>
            </a:r>
            <a:r>
              <a:rPr lang="en-US" sz="2800" dirty="0" err="1"/>
              <a:t>javax.swing.JLabel</a:t>
            </a:r>
            <a:r>
              <a:rPr lang="en-US" sz="2800" dirty="0"/>
              <a:t> jLabel1;</a:t>
            </a:r>
          </a:p>
          <a:p>
            <a:r>
              <a:rPr lang="en-US" sz="2800" dirty="0"/>
              <a:t>    private </a:t>
            </a:r>
            <a:r>
              <a:rPr lang="en-US" sz="2800" dirty="0" err="1"/>
              <a:t>javax.swing.JScrollPane</a:t>
            </a:r>
            <a:r>
              <a:rPr lang="en-US" sz="2800" dirty="0"/>
              <a:t> jScrollPane1;</a:t>
            </a:r>
          </a:p>
          <a:p>
            <a:r>
              <a:rPr lang="en-US" sz="2800" dirty="0"/>
              <a:t>    </a:t>
            </a:r>
            <a:r>
              <a:rPr lang="en-US" sz="2800" b="1" dirty="0">
                <a:solidFill>
                  <a:srgbClr val="00B050"/>
                </a:solidFill>
              </a:rPr>
              <a:t>private </a:t>
            </a:r>
            <a:r>
              <a:rPr lang="en-US" sz="2800" b="1" dirty="0" err="1">
                <a:solidFill>
                  <a:srgbClr val="00B050"/>
                </a:solidFill>
              </a:rPr>
              <a:t>javax.swing.JComboBox</a:t>
            </a:r>
            <a:r>
              <a:rPr lang="en-US" sz="2800" b="1" dirty="0">
                <a:solidFill>
                  <a:srgbClr val="00B050"/>
                </a:solidFill>
              </a:rPr>
              <a:t>&lt;String&gt; </a:t>
            </a:r>
            <a:r>
              <a:rPr lang="en-US" sz="2800" b="1" dirty="0" err="1">
                <a:solidFill>
                  <a:srgbClr val="00B050"/>
                </a:solidFill>
              </a:rPr>
              <a:t>mCB</a:t>
            </a:r>
            <a:r>
              <a:rPr lang="en-US" sz="2800" b="1" dirty="0">
                <a:solidFill>
                  <a:srgbClr val="00B050"/>
                </a:solidFill>
              </a:rPr>
              <a:t>;</a:t>
            </a:r>
          </a:p>
          <a:p>
            <a:r>
              <a:rPr lang="en-US" sz="2800" dirty="0"/>
              <a:t>    </a:t>
            </a:r>
            <a:r>
              <a:rPr lang="en-US" sz="2800" b="1" dirty="0">
                <a:solidFill>
                  <a:srgbClr val="00B050"/>
                </a:solidFill>
              </a:rPr>
              <a:t>private </a:t>
            </a:r>
            <a:r>
              <a:rPr lang="en-US" sz="2800" b="1" dirty="0" err="1">
                <a:solidFill>
                  <a:srgbClr val="00B050"/>
                </a:solidFill>
              </a:rPr>
              <a:t>javax.swing.JList</a:t>
            </a:r>
            <a:r>
              <a:rPr lang="en-US" sz="2800" b="1" dirty="0">
                <a:solidFill>
                  <a:srgbClr val="00B050"/>
                </a:solidFill>
              </a:rPr>
              <a:t>&lt;String&gt; </a:t>
            </a:r>
            <a:r>
              <a:rPr lang="en-US" sz="2800" b="1" dirty="0" err="1">
                <a:solidFill>
                  <a:srgbClr val="00B050"/>
                </a:solidFill>
              </a:rPr>
              <a:t>mLB</a:t>
            </a:r>
            <a:r>
              <a:rPr lang="en-US" sz="2800" b="1" dirty="0">
                <a:solidFill>
                  <a:srgbClr val="00B050"/>
                </a:solidFill>
              </a:rPr>
              <a:t>;</a:t>
            </a:r>
          </a:p>
          <a:p>
            <a:r>
              <a:rPr lang="en-US" sz="2800" dirty="0"/>
              <a:t>    private </a:t>
            </a:r>
            <a:r>
              <a:rPr lang="en-US" sz="2800" dirty="0" err="1"/>
              <a:t>javax.swing.JRadioButton</a:t>
            </a:r>
            <a:r>
              <a:rPr lang="en-US" sz="2800" dirty="0"/>
              <a:t> </a:t>
            </a:r>
            <a:r>
              <a:rPr lang="en-US" sz="2800" dirty="0" err="1"/>
              <a:t>mRB_CB</a:t>
            </a:r>
            <a:r>
              <a:rPr lang="en-US" sz="2800" dirty="0"/>
              <a:t>;</a:t>
            </a:r>
          </a:p>
          <a:p>
            <a:r>
              <a:rPr lang="en-US" sz="2800" dirty="0"/>
              <a:t>    private </a:t>
            </a:r>
            <a:r>
              <a:rPr lang="en-US" sz="2800" dirty="0" err="1"/>
              <a:t>javax.swing.JRadioButton</a:t>
            </a:r>
            <a:r>
              <a:rPr lang="en-US" sz="2800" dirty="0"/>
              <a:t> </a:t>
            </a:r>
            <a:r>
              <a:rPr lang="en-US" sz="2800" dirty="0" err="1"/>
              <a:t>mRB_LB</a:t>
            </a:r>
            <a:r>
              <a:rPr lang="en-US" sz="2800" dirty="0"/>
              <a:t>;</a:t>
            </a:r>
          </a:p>
          <a:p>
            <a:r>
              <a:rPr lang="en-US" sz="2800" dirty="0"/>
              <a:t>    private </a:t>
            </a:r>
            <a:r>
              <a:rPr lang="en-US" sz="2800" dirty="0" err="1"/>
              <a:t>javax.swing.JTextField</a:t>
            </a:r>
            <a:r>
              <a:rPr lang="en-US" sz="2800" dirty="0"/>
              <a:t> </a:t>
            </a:r>
            <a:r>
              <a:rPr lang="en-US" sz="2800" dirty="0" err="1"/>
              <a:t>mStrTF</a:t>
            </a:r>
            <a:r>
              <a:rPr lang="en-US" sz="2800" dirty="0"/>
              <a:t>;</a:t>
            </a:r>
          </a:p>
        </p:txBody>
      </p:sp>
    </p:spTree>
    <p:extLst>
      <p:ext uri="{BB962C8B-B14F-4D97-AF65-F5344CB8AC3E}">
        <p14:creationId xmlns:p14="http://schemas.microsoft.com/office/powerpoint/2010/main" val="3391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32" y="993571"/>
            <a:ext cx="11783568" cy="2246769"/>
          </a:xfrm>
          <a:prstGeom prst="rect">
            <a:avLst/>
          </a:prstGeom>
        </p:spPr>
        <p:txBody>
          <a:bodyPr wrap="square">
            <a:spAutoFit/>
          </a:bodyPr>
          <a:lstStyle/>
          <a:p>
            <a:r>
              <a:rPr lang="en-US" sz="2800" b="1" dirty="0">
                <a:solidFill>
                  <a:srgbClr val="00B050"/>
                </a:solidFill>
                <a:latin typeface="Arial Black" panose="020B0A04020102020204" pitchFamily="34" charset="0"/>
              </a:rPr>
              <a:t>private </a:t>
            </a:r>
            <a:r>
              <a:rPr lang="en-US" sz="2800" b="1" dirty="0" err="1">
                <a:solidFill>
                  <a:srgbClr val="00B050"/>
                </a:solidFill>
                <a:latin typeface="Arial Black" panose="020B0A04020102020204" pitchFamily="34" charset="0"/>
              </a:rPr>
              <a:t>javax.swing.JComboBox</a:t>
            </a:r>
            <a:r>
              <a:rPr lang="en-US" sz="2800" b="1" dirty="0">
                <a:solidFill>
                  <a:srgbClr val="00B050"/>
                </a:solidFill>
                <a:latin typeface="Arial Black" panose="020B0A04020102020204" pitchFamily="34" charset="0"/>
              </a:rPr>
              <a:t>&lt;String&gt; </a:t>
            </a:r>
            <a:r>
              <a:rPr lang="en-US" sz="2800" b="1" dirty="0" err="1">
                <a:solidFill>
                  <a:srgbClr val="00B050"/>
                </a:solidFill>
                <a:latin typeface="Arial Black" panose="020B0A04020102020204" pitchFamily="34" charset="0"/>
              </a:rPr>
              <a:t>mCB</a:t>
            </a:r>
            <a:r>
              <a:rPr lang="en-US" sz="2800" b="1" dirty="0">
                <a:solidFill>
                  <a:srgbClr val="00B050"/>
                </a:solidFill>
                <a:latin typeface="Arial Black" panose="020B0A04020102020204" pitchFamily="34" charset="0"/>
              </a:rPr>
              <a:t>;</a:t>
            </a:r>
          </a:p>
          <a:p>
            <a:r>
              <a:rPr lang="en-US" sz="2800" b="1" dirty="0">
                <a:solidFill>
                  <a:srgbClr val="00B050"/>
                </a:solidFill>
                <a:latin typeface="Arial Black" panose="020B0A04020102020204" pitchFamily="34" charset="0"/>
              </a:rPr>
              <a:t>   </a:t>
            </a:r>
            <a:endParaRPr lang="en-US" sz="2800" b="1" dirty="0" smtClean="0">
              <a:solidFill>
                <a:srgbClr val="00B050"/>
              </a:solidFill>
              <a:latin typeface="Arial Black" panose="020B0A04020102020204" pitchFamily="34" charset="0"/>
            </a:endParaRPr>
          </a:p>
          <a:p>
            <a:r>
              <a:rPr lang="en-US" sz="2800" b="1" dirty="0" smtClean="0">
                <a:solidFill>
                  <a:srgbClr val="00B050"/>
                </a:solidFill>
                <a:latin typeface="Arial Black" panose="020B0A04020102020204" pitchFamily="34" charset="0"/>
              </a:rPr>
              <a:t>private </a:t>
            </a:r>
            <a:r>
              <a:rPr lang="en-US" sz="2800" b="1" dirty="0" err="1">
                <a:solidFill>
                  <a:srgbClr val="00B050"/>
                </a:solidFill>
                <a:latin typeface="Arial Black" panose="020B0A04020102020204" pitchFamily="34" charset="0"/>
              </a:rPr>
              <a:t>javax.swing.JList</a:t>
            </a:r>
            <a:r>
              <a:rPr lang="en-US" sz="2800" b="1" dirty="0">
                <a:solidFill>
                  <a:srgbClr val="00B050"/>
                </a:solidFill>
                <a:latin typeface="Arial Black" panose="020B0A04020102020204" pitchFamily="34" charset="0"/>
              </a:rPr>
              <a:t>&lt;String&gt; </a:t>
            </a:r>
            <a:r>
              <a:rPr lang="en-US" sz="2800" b="1" dirty="0" err="1">
                <a:solidFill>
                  <a:srgbClr val="00B050"/>
                </a:solidFill>
                <a:latin typeface="Arial Black" panose="020B0A04020102020204" pitchFamily="34" charset="0"/>
              </a:rPr>
              <a:t>mLB</a:t>
            </a:r>
            <a:r>
              <a:rPr lang="en-US" sz="2800" b="1" dirty="0" smtClean="0">
                <a:solidFill>
                  <a:srgbClr val="00B050"/>
                </a:solidFill>
                <a:latin typeface="Arial Black" panose="020B0A04020102020204" pitchFamily="34" charset="0"/>
              </a:rPr>
              <a:t>;</a:t>
            </a:r>
          </a:p>
          <a:p>
            <a:endParaRPr lang="en-US" sz="2800" b="1" dirty="0">
              <a:solidFill>
                <a:srgbClr val="00B050"/>
              </a:solidFill>
            </a:endParaRPr>
          </a:p>
          <a:p>
            <a:endParaRPr lang="en-US" sz="2800" b="1" dirty="0">
              <a:solidFill>
                <a:srgbClr val="00B050"/>
              </a:solidFill>
            </a:endParaRPr>
          </a:p>
        </p:txBody>
      </p:sp>
      <p:sp>
        <p:nvSpPr>
          <p:cNvPr id="7" name="Rectangle 6"/>
          <p:cNvSpPr/>
          <p:nvPr/>
        </p:nvSpPr>
        <p:spPr>
          <a:xfrm>
            <a:off x="103632" y="3318570"/>
            <a:ext cx="11893296" cy="3539430"/>
          </a:xfrm>
          <a:prstGeom prst="rect">
            <a:avLst/>
          </a:prstGeom>
        </p:spPr>
        <p:txBody>
          <a:bodyPr wrap="square">
            <a:spAutoFit/>
          </a:bodyPr>
          <a:lstStyle/>
          <a:p>
            <a:r>
              <a:rPr lang="en-US" sz="2800" b="1" dirty="0" smtClean="0">
                <a:latin typeface="Arial Black" panose="020B0A04020102020204" pitchFamily="34" charset="0"/>
              </a:rPr>
              <a:t>&lt;String&gt; be </a:t>
            </a:r>
            <a:r>
              <a:rPr lang="en-US" sz="2800" b="1" dirty="0">
                <a:latin typeface="Arial Black" panose="020B0A04020102020204" pitchFamily="34" charset="0"/>
              </a:rPr>
              <a:t>read as "of type </a:t>
            </a:r>
            <a:r>
              <a:rPr lang="en-US" sz="2800" b="1" dirty="0" smtClean="0">
                <a:latin typeface="Arial Black" panose="020B0A04020102020204" pitchFamily="34" charset="0"/>
              </a:rPr>
              <a:t>String".</a:t>
            </a:r>
          </a:p>
          <a:p>
            <a:endParaRPr lang="en-US" sz="2800" b="1" dirty="0">
              <a:latin typeface="Arial Black" panose="020B0A04020102020204" pitchFamily="34" charset="0"/>
            </a:endParaRPr>
          </a:p>
          <a:p>
            <a:r>
              <a:rPr lang="en-US" sz="2800" dirty="0" smtClean="0">
                <a:latin typeface="Arial Black" panose="020B0A04020102020204" pitchFamily="34" charset="0"/>
              </a:rPr>
              <a:t>That </a:t>
            </a:r>
            <a:r>
              <a:rPr lang="en-US" sz="2800" dirty="0">
                <a:latin typeface="Arial Black" panose="020B0A04020102020204" pitchFamily="34" charset="0"/>
              </a:rPr>
              <a:t>means I can add only String type object to that </a:t>
            </a:r>
            <a:r>
              <a:rPr lang="en-US" sz="2800" dirty="0" err="1" smtClean="0">
                <a:latin typeface="Arial Black" panose="020B0A04020102020204" pitchFamily="34" charset="0"/>
              </a:rPr>
              <a:t>JComboBox</a:t>
            </a:r>
            <a:r>
              <a:rPr lang="en-US" sz="2800" dirty="0" smtClean="0">
                <a:latin typeface="Arial Black" panose="020B0A04020102020204" pitchFamily="34" charset="0"/>
              </a:rPr>
              <a:t> or </a:t>
            </a:r>
            <a:r>
              <a:rPr lang="en-US" sz="2800" dirty="0" err="1" smtClean="0">
                <a:latin typeface="Arial Black" panose="020B0A04020102020204" pitchFamily="34" charset="0"/>
              </a:rPr>
              <a:t>JList</a:t>
            </a:r>
            <a:r>
              <a:rPr lang="en-US" sz="2800" dirty="0" smtClean="0">
                <a:latin typeface="Arial Black" panose="020B0A04020102020204" pitchFamily="34" charset="0"/>
              </a:rPr>
              <a:t>.</a:t>
            </a:r>
            <a:r>
              <a:rPr lang="en-US" sz="2800" b="1" dirty="0" smtClean="0">
                <a:latin typeface="Arial Black" panose="020B0A04020102020204" pitchFamily="34" charset="0"/>
              </a:rPr>
              <a:t> </a:t>
            </a:r>
          </a:p>
          <a:p>
            <a:endParaRPr lang="en-US" sz="2800" b="1" dirty="0">
              <a:latin typeface="Arial Black" panose="020B0A04020102020204" pitchFamily="34" charset="0"/>
            </a:endParaRPr>
          </a:p>
          <a:p>
            <a:r>
              <a:rPr lang="en-US" sz="2800" b="1" dirty="0" smtClean="0">
                <a:latin typeface="Arial Black" panose="020B0A04020102020204" pitchFamily="34" charset="0"/>
              </a:rPr>
              <a:t>Angle brackets also mean that </a:t>
            </a:r>
            <a:r>
              <a:rPr lang="en-US" sz="2800" b="1" dirty="0" err="1" smtClean="0">
                <a:solidFill>
                  <a:srgbClr val="00B050"/>
                </a:solidFill>
                <a:latin typeface="Arial Black" panose="020B0A04020102020204" pitchFamily="34" charset="0"/>
              </a:rPr>
              <a:t>JComboBox</a:t>
            </a:r>
            <a:r>
              <a:rPr lang="en-US" sz="2800" b="1" dirty="0" smtClean="0">
                <a:latin typeface="Arial Black" panose="020B0A04020102020204" pitchFamily="34" charset="0"/>
              </a:rPr>
              <a:t> and </a:t>
            </a:r>
            <a:r>
              <a:rPr lang="en-US" sz="2800" b="1" dirty="0" err="1" smtClean="0">
                <a:solidFill>
                  <a:srgbClr val="00B050"/>
                </a:solidFill>
                <a:latin typeface="Arial Black" panose="020B0A04020102020204" pitchFamily="34" charset="0"/>
              </a:rPr>
              <a:t>JList</a:t>
            </a:r>
            <a:r>
              <a:rPr lang="en-US" sz="2800" b="1" dirty="0" smtClean="0">
                <a:latin typeface="Arial Black" panose="020B0A04020102020204" pitchFamily="34" charset="0"/>
              </a:rPr>
              <a:t> are generic classes or </a:t>
            </a:r>
            <a:r>
              <a:rPr lang="en-US" sz="2800" b="1" dirty="0" smtClean="0">
                <a:solidFill>
                  <a:srgbClr val="00B050"/>
                </a:solidFill>
                <a:latin typeface="Arial Black" panose="020B0A04020102020204" pitchFamily="34" charset="0"/>
              </a:rPr>
              <a:t>collection</a:t>
            </a:r>
            <a:r>
              <a:rPr lang="en-US" sz="2800" b="1" dirty="0" smtClean="0">
                <a:latin typeface="Arial Black" panose="020B0A04020102020204" pitchFamily="34" charset="0"/>
              </a:rPr>
              <a:t> classes.</a:t>
            </a:r>
          </a:p>
          <a:p>
            <a:endParaRPr lang="en-US" sz="2800" b="1" dirty="0" smtClean="0">
              <a:latin typeface="Arial Black" panose="020B0A04020102020204" pitchFamily="34" charset="0"/>
            </a:endParaRPr>
          </a:p>
        </p:txBody>
      </p:sp>
      <p:sp>
        <p:nvSpPr>
          <p:cNvPr id="2" name="TextBox 1"/>
          <p:cNvSpPr txBox="1"/>
          <p:nvPr/>
        </p:nvSpPr>
        <p:spPr>
          <a:xfrm flipH="1">
            <a:off x="338328" y="100584"/>
            <a:ext cx="11384278" cy="461665"/>
          </a:xfrm>
          <a:prstGeom prst="rect">
            <a:avLst/>
          </a:prstGeom>
          <a:noFill/>
        </p:spPr>
        <p:txBody>
          <a:bodyPr wrap="square" rtlCol="0">
            <a:spAutoFit/>
          </a:bodyPr>
          <a:lstStyle/>
          <a:p>
            <a:r>
              <a:rPr lang="en-US" sz="2400" b="1" u="sng" dirty="0" smtClean="0">
                <a:latin typeface="Arial Black" panose="020B0A04020102020204" pitchFamily="34" charset="0"/>
              </a:rPr>
              <a:t>Use of Angle Brackets in Declaring Object of </a:t>
            </a:r>
            <a:r>
              <a:rPr lang="en-US" sz="2400" b="1" u="sng" dirty="0" err="1" smtClean="0">
                <a:latin typeface="Arial Black" panose="020B0A04020102020204" pitchFamily="34" charset="0"/>
              </a:rPr>
              <a:t>Jlist</a:t>
            </a:r>
            <a:r>
              <a:rPr lang="en-US" sz="2400" b="1" u="sng" dirty="0" smtClean="0">
                <a:latin typeface="Arial Black" panose="020B0A04020102020204" pitchFamily="34" charset="0"/>
              </a:rPr>
              <a:t>, and </a:t>
            </a:r>
            <a:r>
              <a:rPr lang="en-US" sz="2400" b="1" u="sng" dirty="0" err="1" smtClean="0">
                <a:latin typeface="Arial Black" panose="020B0A04020102020204" pitchFamily="34" charset="0"/>
              </a:rPr>
              <a:t>JComboBox</a:t>
            </a:r>
            <a:r>
              <a:rPr lang="en-US" sz="2400" b="1" u="sng" dirty="0" smtClean="0">
                <a:latin typeface="Arial Black" panose="020B0A04020102020204" pitchFamily="34" charset="0"/>
              </a:rPr>
              <a:t> </a:t>
            </a:r>
            <a:endParaRPr lang="en-US" sz="2400" b="1" u="sng" dirty="0">
              <a:latin typeface="Arial Black" panose="020B0A04020102020204" pitchFamily="34" charset="0"/>
            </a:endParaRPr>
          </a:p>
        </p:txBody>
      </p:sp>
    </p:spTree>
    <p:extLst>
      <p:ext uri="{BB962C8B-B14F-4D97-AF65-F5344CB8AC3E}">
        <p14:creationId xmlns:p14="http://schemas.microsoft.com/office/powerpoint/2010/main" val="344807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448" y="1258283"/>
            <a:ext cx="11795760" cy="4801314"/>
          </a:xfrm>
          <a:prstGeom prst="rect">
            <a:avLst/>
          </a:prstGeom>
        </p:spPr>
        <p:txBody>
          <a:bodyPr wrap="square">
            <a:spAutoFit/>
          </a:bodyPr>
          <a:lstStyle/>
          <a:p>
            <a:r>
              <a:rPr lang="en-US" b="1" dirty="0" smtClean="0">
                <a:solidFill>
                  <a:srgbClr val="00B050"/>
                </a:solidFill>
                <a:latin typeface="Arial Black" panose="020B0A04020102020204" pitchFamily="34" charset="0"/>
              </a:rPr>
              <a:t>				</a:t>
            </a:r>
            <a:endParaRPr lang="en-US" b="1" dirty="0">
              <a:solidFill>
                <a:srgbClr val="00B050"/>
              </a:solidFill>
              <a:latin typeface="Arial Black" panose="020B0A04020102020204" pitchFamily="34" charset="0"/>
            </a:endParaRPr>
          </a:p>
          <a:p>
            <a:r>
              <a:rPr lang="en-US" sz="2400" b="1" dirty="0" smtClean="0">
                <a:latin typeface="Arial Black" panose="020B0A04020102020204" pitchFamily="34" charset="0"/>
              </a:rPr>
              <a:t>In </a:t>
            </a:r>
            <a:r>
              <a:rPr lang="en-US" sz="2400" b="1" dirty="0">
                <a:latin typeface="Arial Black" panose="020B0A04020102020204" pitchFamily="34" charset="0"/>
              </a:rPr>
              <a:t>Java, "generic" means "has a type parameter". For example </a:t>
            </a:r>
            <a:r>
              <a:rPr lang="en-US" sz="2400" b="1" dirty="0" err="1">
                <a:latin typeface="Arial Black" panose="020B0A04020102020204" pitchFamily="34" charset="0"/>
              </a:rPr>
              <a:t>JComboBox</a:t>
            </a:r>
            <a:r>
              <a:rPr lang="en-US" sz="2400" b="1" dirty="0">
                <a:latin typeface="Arial Black" panose="020B0A04020102020204" pitchFamily="34" charset="0"/>
              </a:rPr>
              <a:t> is a generic class because it has a type parameter... in your example the value of the type parameter is &lt;String&gt;. </a:t>
            </a:r>
          </a:p>
          <a:p>
            <a:endParaRPr lang="en-US" sz="2400" b="1" dirty="0">
              <a:latin typeface="Arial Black" panose="020B0A04020102020204" pitchFamily="34" charset="0"/>
            </a:endParaRPr>
          </a:p>
          <a:p>
            <a:r>
              <a:rPr lang="en-US" sz="2400" b="1" dirty="0">
                <a:latin typeface="Arial Black" panose="020B0A04020102020204" pitchFamily="34" charset="0"/>
              </a:rPr>
              <a:t>And in Java, a Collection is a class which can represent a collection of things. Generally it's restricted to the classes in the Java collections framework, which were added into Java when Java 2 was released in 1998. </a:t>
            </a:r>
          </a:p>
          <a:p>
            <a:endParaRPr lang="en-US" sz="2400" b="1" dirty="0">
              <a:latin typeface="Arial Black" panose="020B0A04020102020204" pitchFamily="34" charset="0"/>
            </a:endParaRPr>
          </a:p>
          <a:p>
            <a:r>
              <a:rPr lang="en-US" sz="2400" b="1" dirty="0">
                <a:latin typeface="Arial Black" panose="020B0A04020102020204" pitchFamily="34" charset="0"/>
              </a:rPr>
              <a:t>The "generic" feature was added to Java when Java 5 was released in 2004; the majority of the Collection classes were made generic at that time. </a:t>
            </a:r>
          </a:p>
        </p:txBody>
      </p:sp>
      <p:sp>
        <p:nvSpPr>
          <p:cNvPr id="2" name="Rectangle 1"/>
          <p:cNvSpPr/>
          <p:nvPr/>
        </p:nvSpPr>
        <p:spPr>
          <a:xfrm>
            <a:off x="4509640" y="107942"/>
            <a:ext cx="2331472" cy="369332"/>
          </a:xfrm>
          <a:prstGeom prst="rect">
            <a:avLst/>
          </a:prstGeom>
        </p:spPr>
        <p:txBody>
          <a:bodyPr wrap="none">
            <a:spAutoFit/>
          </a:bodyPr>
          <a:lstStyle/>
          <a:p>
            <a:r>
              <a:rPr lang="en-US" b="1" u="sng" dirty="0">
                <a:solidFill>
                  <a:srgbClr val="00B050"/>
                </a:solidFill>
                <a:latin typeface="Arial Black" panose="020B0A04020102020204" pitchFamily="34" charset="0"/>
              </a:rPr>
              <a:t>For Your Reading</a:t>
            </a:r>
          </a:p>
        </p:txBody>
      </p:sp>
    </p:spTree>
    <p:extLst>
      <p:ext uri="{BB962C8B-B14F-4D97-AF65-F5344CB8AC3E}">
        <p14:creationId xmlns:p14="http://schemas.microsoft.com/office/powerpoint/2010/main" val="156482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560</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Zulfi</dc:creator>
  <cp:lastModifiedBy>Khan, Zulfi</cp:lastModifiedBy>
  <cp:revision>86</cp:revision>
  <dcterms:created xsi:type="dcterms:W3CDTF">2019-04-06T04:50:04Z</dcterms:created>
  <dcterms:modified xsi:type="dcterms:W3CDTF">2019-04-15T01:50:32Z</dcterms:modified>
</cp:coreProperties>
</file>