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2" r:id="rId22"/>
    <p:sldId id="277" r:id="rId23"/>
    <p:sldId id="278" r:id="rId24"/>
    <p:sldId id="279" r:id="rId25"/>
    <p:sldId id="292" r:id="rId26"/>
    <p:sldId id="280" r:id="rId27"/>
    <p:sldId id="281" r:id="rId28"/>
    <p:sldId id="293" r:id="rId29"/>
    <p:sldId id="294" r:id="rId30"/>
    <p:sldId id="284" r:id="rId31"/>
    <p:sldId id="285" r:id="rId32"/>
    <p:sldId id="295" r:id="rId33"/>
    <p:sldId id="286" r:id="rId34"/>
    <p:sldId id="287" r:id="rId35"/>
    <p:sldId id="296" r:id="rId36"/>
    <p:sldId id="288" r:id="rId37"/>
    <p:sldId id="290" r:id="rId38"/>
    <p:sldId id="29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3DB2E-A4B6-458A-9AA0-B4229E6350D3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180CC-810D-4A72-BDD3-A149D9D5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56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180CC-810D-4A72-BDD3-A149D9D5DA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5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Arithmetic Functions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4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44385"/>
            <a:ext cx="9905998" cy="1478570"/>
          </a:xfrm>
        </p:spPr>
        <p:txBody>
          <a:bodyPr/>
          <a:lstStyle/>
          <a:p>
            <a:r>
              <a:rPr lang="en-US" altLang="en-US" dirty="0"/>
              <a:t>Equations: Full-Adder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51623" y="2309020"/>
            <a:ext cx="10146110" cy="498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</a:pPr>
            <a:r>
              <a:rPr lang="en-US" altLang="en-US" dirty="0" smtClean="0"/>
              <a:t>The S function is the three-bit </a:t>
            </a:r>
            <a:r>
              <a:rPr lang="en-US" altLang="en-US" dirty="0" err="1" smtClean="0"/>
              <a:t>XOR</a:t>
            </a:r>
            <a:r>
              <a:rPr lang="en-US" altLang="en-US" dirty="0" smtClean="0"/>
              <a:t> function (Odd Function):</a:t>
            </a:r>
          </a:p>
          <a:p>
            <a:pPr marL="342900" indent="-342900">
              <a:lnSpc>
                <a:spcPct val="90000"/>
              </a:lnSpc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en-US" dirty="0" smtClean="0"/>
              <a:t>The Carry bit C is 1 if both X and Y are 1 (the sum is 2), or if the sum is 1 and a carry-in (Z) occurs.   Thus C can be re-written as:</a:t>
            </a:r>
          </a:p>
          <a:p>
            <a:pPr marL="342900" indent="-342900">
              <a:lnSpc>
                <a:spcPct val="90000"/>
              </a:lnSpc>
            </a:pPr>
            <a:endParaRPr lang="en-US" altLang="en-US" dirty="0" smtClean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</a:pPr>
            <a:r>
              <a:rPr lang="en-US" altLang="en-US" dirty="0" smtClean="0"/>
              <a:t>The term </a:t>
            </a:r>
            <a:r>
              <a:rPr lang="en-US" altLang="en-US" dirty="0" err="1" smtClean="0"/>
              <a:t>X</a:t>
            </a:r>
            <a:r>
              <a:rPr lang="en-US" altLang="en-US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en-US" dirty="0" err="1" smtClean="0"/>
              <a:t>Y</a:t>
            </a:r>
            <a:r>
              <a:rPr lang="en-US" altLang="en-US" dirty="0" smtClean="0"/>
              <a:t>   is </a:t>
            </a:r>
            <a:r>
              <a:rPr lang="en-US" altLang="en-US" i="1" dirty="0" smtClean="0"/>
              <a:t>carry generate</a:t>
            </a:r>
            <a:r>
              <a:rPr lang="en-US" altLang="en-US" dirty="0" smtClean="0"/>
              <a:t>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dirty="0" smtClean="0"/>
              <a:t>The term </a:t>
            </a:r>
            <a:r>
              <a:rPr lang="en-US" altLang="en-US" dirty="0" err="1" smtClean="0"/>
              <a:t>X</a:t>
            </a:r>
            <a:r>
              <a:rPr lang="en-US" altLang="en-US" dirty="0" err="1" smtClean="0">
                <a:sym typeface="Symbol" panose="05050102010706020507" pitchFamily="18" charset="2"/>
              </a:rPr>
              <a:t></a:t>
            </a:r>
            <a:r>
              <a:rPr lang="en-US" altLang="en-US" dirty="0" err="1" smtClean="0"/>
              <a:t>Y</a:t>
            </a:r>
            <a:r>
              <a:rPr lang="en-US" altLang="en-US" dirty="0" smtClean="0"/>
              <a:t>  is </a:t>
            </a:r>
            <a:r>
              <a:rPr lang="en-US" altLang="en-US" i="1" dirty="0" smtClean="0"/>
              <a:t>carry propagate</a:t>
            </a:r>
            <a:r>
              <a:rPr lang="en-US" altLang="en-US" dirty="0" smtClean="0"/>
              <a:t>.</a:t>
            </a: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2201863" y="2664025"/>
            <a:ext cx="2133600" cy="466725"/>
            <a:chOff x="1003" y="2038"/>
            <a:chExt cx="1344" cy="294"/>
          </a:xfrm>
        </p:grpSpPr>
        <p:sp>
          <p:nvSpPr>
            <p:cNvPr id="6" name="Rectangle 39"/>
            <p:cNvSpPr>
              <a:spLocks noChangeArrowheads="1"/>
            </p:cNvSpPr>
            <p:nvPr/>
          </p:nvSpPr>
          <p:spPr bwMode="auto">
            <a:xfrm>
              <a:off x="2198" y="2063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Z</a:t>
              </a:r>
              <a:endParaRPr lang="en-US" altLang="en-US" sz="2400" u="none" baseline="0"/>
            </a:p>
          </p:txBody>
        </p:sp>
        <p:sp>
          <p:nvSpPr>
            <p:cNvPr id="7" name="Rectangle 40"/>
            <p:cNvSpPr>
              <a:spLocks noChangeArrowheads="1"/>
            </p:cNvSpPr>
            <p:nvPr/>
          </p:nvSpPr>
          <p:spPr bwMode="auto">
            <a:xfrm>
              <a:off x="1785" y="2063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Y</a:t>
              </a:r>
              <a:endParaRPr lang="en-US" altLang="en-US" sz="2400" u="none" baseline="0"/>
            </a:p>
          </p:txBody>
        </p:sp>
        <p:sp>
          <p:nvSpPr>
            <p:cNvPr id="8" name="Rectangle 41"/>
            <p:cNvSpPr>
              <a:spLocks noChangeArrowheads="1"/>
            </p:cNvSpPr>
            <p:nvPr/>
          </p:nvSpPr>
          <p:spPr bwMode="auto">
            <a:xfrm>
              <a:off x="1365" y="2063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 dirty="0">
                  <a:solidFill>
                    <a:srgbClr val="000000"/>
                  </a:solidFill>
                </a:rPr>
                <a:t>X</a:t>
              </a:r>
              <a:endParaRPr lang="en-US" altLang="en-US" sz="2400" u="none" baseline="0" dirty="0"/>
            </a:p>
          </p:txBody>
        </p:sp>
        <p:sp>
          <p:nvSpPr>
            <p:cNvPr id="9" name="Rectangle 42"/>
            <p:cNvSpPr>
              <a:spLocks noChangeArrowheads="1"/>
            </p:cNvSpPr>
            <p:nvPr/>
          </p:nvSpPr>
          <p:spPr bwMode="auto">
            <a:xfrm>
              <a:off x="1003" y="2063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 dirty="0">
                  <a:solidFill>
                    <a:srgbClr val="000000"/>
                  </a:solidFill>
                </a:rPr>
                <a:t>S</a:t>
              </a:r>
              <a:endParaRPr lang="en-US" altLang="en-US" sz="2400" u="none" baseline="0" dirty="0"/>
            </a:p>
          </p:txBody>
        </p:sp>
        <p:sp>
          <p:nvSpPr>
            <p:cNvPr id="10" name="Rectangle 43"/>
            <p:cNvSpPr>
              <a:spLocks noChangeArrowheads="1"/>
            </p:cNvSpPr>
            <p:nvPr/>
          </p:nvSpPr>
          <p:spPr bwMode="auto">
            <a:xfrm>
              <a:off x="1983" y="2038"/>
              <a:ext cx="17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en-US" sz="2400" u="none" baseline="0"/>
            </a:p>
          </p:txBody>
        </p:sp>
        <p:sp>
          <p:nvSpPr>
            <p:cNvPr id="11" name="Rectangle 44"/>
            <p:cNvSpPr>
              <a:spLocks noChangeArrowheads="1"/>
            </p:cNvSpPr>
            <p:nvPr/>
          </p:nvSpPr>
          <p:spPr bwMode="auto">
            <a:xfrm>
              <a:off x="1569" y="2038"/>
              <a:ext cx="17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 dirty="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en-US" sz="2400" u="none" baseline="0" dirty="0"/>
            </a:p>
          </p:txBody>
        </p:sp>
        <p:sp>
          <p:nvSpPr>
            <p:cNvPr id="12" name="Rectangle 45"/>
            <p:cNvSpPr>
              <a:spLocks noChangeArrowheads="1"/>
            </p:cNvSpPr>
            <p:nvPr/>
          </p:nvSpPr>
          <p:spPr bwMode="auto">
            <a:xfrm>
              <a:off x="1183" y="2038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 sz="2400" u="none" baseline="0"/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2066925" y="3912792"/>
            <a:ext cx="3009900" cy="466725"/>
            <a:chOff x="1043" y="2971"/>
            <a:chExt cx="1896" cy="294"/>
          </a:xfrm>
        </p:grpSpPr>
        <p:sp>
          <p:nvSpPr>
            <p:cNvPr id="14" name="Rectangle 47"/>
            <p:cNvSpPr>
              <a:spLocks noChangeArrowheads="1"/>
            </p:cNvSpPr>
            <p:nvPr/>
          </p:nvSpPr>
          <p:spPr bwMode="auto">
            <a:xfrm>
              <a:off x="2790" y="299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Z</a:t>
              </a:r>
              <a:endParaRPr lang="en-US" altLang="en-US" sz="2400" u="none" baseline="0"/>
            </a:p>
          </p:txBody>
        </p:sp>
        <p:sp>
          <p:nvSpPr>
            <p:cNvPr id="15" name="Rectangle 48"/>
            <p:cNvSpPr>
              <a:spLocks noChangeArrowheads="1"/>
            </p:cNvSpPr>
            <p:nvPr/>
          </p:nvSpPr>
          <p:spPr bwMode="auto">
            <a:xfrm>
              <a:off x="2686" y="2996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)</a:t>
              </a:r>
              <a:endParaRPr lang="en-US" altLang="en-US" sz="2400" u="none" baseline="0"/>
            </a:p>
          </p:txBody>
        </p:sp>
        <p:sp>
          <p:nvSpPr>
            <p:cNvPr id="16" name="Rectangle 49"/>
            <p:cNvSpPr>
              <a:spLocks noChangeArrowheads="1"/>
            </p:cNvSpPr>
            <p:nvPr/>
          </p:nvSpPr>
          <p:spPr bwMode="auto">
            <a:xfrm>
              <a:off x="2514" y="299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Y</a:t>
              </a:r>
              <a:endParaRPr lang="en-US" altLang="en-US" sz="2400" u="none" baseline="0"/>
            </a:p>
          </p:txBody>
        </p:sp>
        <p:sp>
          <p:nvSpPr>
            <p:cNvPr id="17" name="Rectangle 50"/>
            <p:cNvSpPr>
              <a:spLocks noChangeArrowheads="1"/>
            </p:cNvSpPr>
            <p:nvPr/>
          </p:nvSpPr>
          <p:spPr bwMode="auto">
            <a:xfrm>
              <a:off x="2095" y="299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X</a:t>
              </a:r>
              <a:endParaRPr lang="en-US" altLang="en-US" sz="2400" u="none" baseline="0"/>
            </a:p>
          </p:txBody>
        </p:sp>
        <p:sp>
          <p:nvSpPr>
            <p:cNvPr id="18" name="Rectangle 51"/>
            <p:cNvSpPr>
              <a:spLocks noChangeArrowheads="1"/>
            </p:cNvSpPr>
            <p:nvPr/>
          </p:nvSpPr>
          <p:spPr bwMode="auto">
            <a:xfrm>
              <a:off x="2007" y="2996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(</a:t>
              </a:r>
              <a:endParaRPr lang="en-US" altLang="en-US" sz="2400" u="none" baseline="0"/>
            </a:p>
          </p:txBody>
        </p:sp>
        <p:sp>
          <p:nvSpPr>
            <p:cNvPr id="19" name="Rectangle 52"/>
            <p:cNvSpPr>
              <a:spLocks noChangeArrowheads="1"/>
            </p:cNvSpPr>
            <p:nvPr/>
          </p:nvSpPr>
          <p:spPr bwMode="auto">
            <a:xfrm>
              <a:off x="1638" y="299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Y</a:t>
              </a:r>
              <a:endParaRPr lang="en-US" altLang="en-US" sz="2400" u="none" baseline="0"/>
            </a:p>
          </p:txBody>
        </p:sp>
        <p:sp>
          <p:nvSpPr>
            <p:cNvPr id="20" name="Rectangle 53"/>
            <p:cNvSpPr>
              <a:spLocks noChangeArrowheads="1"/>
            </p:cNvSpPr>
            <p:nvPr/>
          </p:nvSpPr>
          <p:spPr bwMode="auto">
            <a:xfrm>
              <a:off x="1439" y="299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 dirty="0">
                  <a:solidFill>
                    <a:srgbClr val="000000"/>
                  </a:solidFill>
                </a:rPr>
                <a:t>X</a:t>
              </a:r>
              <a:endParaRPr lang="en-US" altLang="en-US" sz="2400" u="none" baseline="0" dirty="0"/>
            </a:p>
          </p:txBody>
        </p:sp>
        <p:sp>
          <p:nvSpPr>
            <p:cNvPr id="21" name="Rectangle 54"/>
            <p:cNvSpPr>
              <a:spLocks noChangeArrowheads="1"/>
            </p:cNvSpPr>
            <p:nvPr/>
          </p:nvSpPr>
          <p:spPr bwMode="auto">
            <a:xfrm>
              <a:off x="1043" y="299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 dirty="0">
                  <a:solidFill>
                    <a:srgbClr val="000000"/>
                  </a:solidFill>
                </a:rPr>
                <a:t>C</a:t>
              </a:r>
              <a:endParaRPr lang="en-US" altLang="en-US" sz="2400" u="none" baseline="0" dirty="0"/>
            </a:p>
          </p:txBody>
        </p:sp>
        <p:sp>
          <p:nvSpPr>
            <p:cNvPr id="22" name="Rectangle 55"/>
            <p:cNvSpPr>
              <a:spLocks noChangeArrowheads="1"/>
            </p:cNvSpPr>
            <p:nvPr/>
          </p:nvSpPr>
          <p:spPr bwMode="auto">
            <a:xfrm>
              <a:off x="2299" y="2971"/>
              <a:ext cx="17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en-US" sz="2400" u="none" baseline="0"/>
            </a:p>
          </p:txBody>
        </p:sp>
        <p:sp>
          <p:nvSpPr>
            <p:cNvPr id="23" name="Rectangle 56"/>
            <p:cNvSpPr>
              <a:spLocks noChangeArrowheads="1"/>
            </p:cNvSpPr>
            <p:nvPr/>
          </p:nvSpPr>
          <p:spPr bwMode="auto">
            <a:xfrm>
              <a:off x="1842" y="297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 dirty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 sz="2400" u="none" baseline="0" dirty="0"/>
            </a:p>
          </p:txBody>
        </p:sp>
        <p:sp>
          <p:nvSpPr>
            <p:cNvPr id="24" name="Rectangle 57"/>
            <p:cNvSpPr>
              <a:spLocks noChangeArrowheads="1"/>
            </p:cNvSpPr>
            <p:nvPr/>
          </p:nvSpPr>
          <p:spPr bwMode="auto">
            <a:xfrm>
              <a:off x="1256" y="297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 sz="2400" u="none" baseline="0"/>
            </a:p>
          </p:txBody>
        </p:sp>
      </p:grpSp>
      <p:grpSp>
        <p:nvGrpSpPr>
          <p:cNvPr id="25" name="Group 4"/>
          <p:cNvGrpSpPr>
            <a:grpSpLocks/>
          </p:cNvGrpSpPr>
          <p:nvPr/>
        </p:nvGrpSpPr>
        <p:grpSpPr bwMode="auto">
          <a:xfrm>
            <a:off x="1353215" y="1383941"/>
            <a:ext cx="5089525" cy="822325"/>
            <a:chOff x="985" y="1161"/>
            <a:chExt cx="3206" cy="518"/>
          </a:xfrm>
        </p:grpSpPr>
        <p:sp>
          <p:nvSpPr>
            <p:cNvPr id="26" name="Line 5"/>
            <p:cNvSpPr>
              <a:spLocks noChangeShapeType="1"/>
            </p:cNvSpPr>
            <p:nvPr/>
          </p:nvSpPr>
          <p:spPr bwMode="auto">
            <a:xfrm>
              <a:off x="1550" y="1195"/>
              <a:ext cx="15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>
              <a:off x="1744" y="1195"/>
              <a:ext cx="14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>
              <a:off x="2104" y="1195"/>
              <a:ext cx="15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2497" y="1195"/>
              <a:ext cx="18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2898" y="1195"/>
              <a:ext cx="15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3097" y="1195"/>
              <a:ext cx="15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2681" y="141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Z</a:t>
              </a:r>
              <a:endParaRPr lang="en-US" altLang="en-US" sz="2400" u="none" baseline="0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2487" y="1410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Y</a:t>
              </a:r>
              <a:endParaRPr lang="en-US" altLang="en-US" sz="2400" u="none" baseline="0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2137" y="141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Z</a:t>
              </a:r>
              <a:endParaRPr lang="en-US" altLang="en-US" sz="2400" u="none" baseline="0"/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1937" y="1410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X</a:t>
              </a:r>
              <a:endParaRPr lang="en-US" altLang="en-US" sz="2400" u="none" baseline="0"/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1583" y="1410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Y</a:t>
              </a:r>
              <a:endParaRPr lang="en-US" altLang="en-US" sz="2400" u="none" baseline="0"/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1384" y="1410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X</a:t>
              </a:r>
              <a:endParaRPr lang="en-US" altLang="en-US" sz="2400" u="none" baseline="0"/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988" y="1410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C</a:t>
              </a:r>
              <a:endParaRPr lang="en-US" altLang="en-US" sz="2400" u="none" baseline="0"/>
            </a:p>
          </p:txBody>
        </p:sp>
        <p:sp>
          <p:nvSpPr>
            <p:cNvPr id="39" name="Rectangle 18"/>
            <p:cNvSpPr>
              <a:spLocks noChangeArrowheads="1"/>
            </p:cNvSpPr>
            <p:nvPr/>
          </p:nvSpPr>
          <p:spPr bwMode="auto">
            <a:xfrm>
              <a:off x="4042" y="118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Z</a:t>
              </a:r>
              <a:endParaRPr lang="en-US" altLang="en-US" sz="2400" u="none" baseline="0"/>
            </a:p>
          </p:txBody>
        </p:sp>
        <p:sp>
          <p:nvSpPr>
            <p:cNvPr id="40" name="Rectangle 19"/>
            <p:cNvSpPr>
              <a:spLocks noChangeArrowheads="1"/>
            </p:cNvSpPr>
            <p:nvPr/>
          </p:nvSpPr>
          <p:spPr bwMode="auto">
            <a:xfrm>
              <a:off x="3848" y="118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Y</a:t>
              </a:r>
              <a:endParaRPr lang="en-US" altLang="en-US" sz="2400" u="none" baseline="0"/>
            </a:p>
          </p:txBody>
        </p:sp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3649" y="118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X</a:t>
              </a:r>
              <a:endParaRPr lang="en-US" altLang="en-US" sz="2400" u="none" baseline="0"/>
            </a:p>
          </p:txBody>
        </p:sp>
        <p:sp>
          <p:nvSpPr>
            <p:cNvPr id="42" name="Rectangle 21"/>
            <p:cNvSpPr>
              <a:spLocks noChangeArrowheads="1"/>
            </p:cNvSpPr>
            <p:nvPr/>
          </p:nvSpPr>
          <p:spPr bwMode="auto">
            <a:xfrm>
              <a:off x="3288" y="118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Z</a:t>
              </a:r>
              <a:endParaRPr lang="en-US" altLang="en-US" sz="2400" u="none" baseline="0"/>
            </a:p>
          </p:txBody>
        </p:sp>
        <p:sp>
          <p:nvSpPr>
            <p:cNvPr id="43" name="Rectangle 22"/>
            <p:cNvSpPr>
              <a:spLocks noChangeArrowheads="1"/>
            </p:cNvSpPr>
            <p:nvPr/>
          </p:nvSpPr>
          <p:spPr bwMode="auto">
            <a:xfrm>
              <a:off x="3094" y="118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Y</a:t>
              </a:r>
              <a:endParaRPr lang="en-US" altLang="en-US" sz="2400" u="none" baseline="0"/>
            </a:p>
          </p:txBody>
        </p:sp>
        <p:sp>
          <p:nvSpPr>
            <p:cNvPr id="44" name="Rectangle 23"/>
            <p:cNvSpPr>
              <a:spLocks noChangeArrowheads="1"/>
            </p:cNvSpPr>
            <p:nvPr/>
          </p:nvSpPr>
          <p:spPr bwMode="auto">
            <a:xfrm>
              <a:off x="2895" y="118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X</a:t>
              </a:r>
              <a:endParaRPr lang="en-US" altLang="en-US" sz="2400" u="none" baseline="0"/>
            </a:p>
          </p:txBody>
        </p:sp>
        <p:sp>
          <p:nvSpPr>
            <p:cNvPr id="45" name="Rectangle 24"/>
            <p:cNvSpPr>
              <a:spLocks noChangeArrowheads="1"/>
            </p:cNvSpPr>
            <p:nvPr/>
          </p:nvSpPr>
          <p:spPr bwMode="auto">
            <a:xfrm>
              <a:off x="2535" y="118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 dirty="0">
                  <a:solidFill>
                    <a:srgbClr val="000000"/>
                  </a:solidFill>
                </a:rPr>
                <a:t>Z</a:t>
              </a:r>
              <a:endParaRPr lang="en-US" altLang="en-US" sz="2400" u="none" baseline="0" dirty="0"/>
            </a:p>
          </p:txBody>
        </p:sp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2301" y="118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Y</a:t>
              </a:r>
              <a:endParaRPr lang="en-US" altLang="en-US" sz="2400" u="none" baseline="0"/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2101" y="118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X</a:t>
              </a:r>
              <a:endParaRPr lang="en-US" altLang="en-US" sz="2400" u="none" baseline="0"/>
            </a:p>
          </p:txBody>
        </p:sp>
        <p:sp>
          <p:nvSpPr>
            <p:cNvPr id="48" name="Rectangle 27"/>
            <p:cNvSpPr>
              <a:spLocks noChangeArrowheads="1"/>
            </p:cNvSpPr>
            <p:nvPr/>
          </p:nvSpPr>
          <p:spPr bwMode="auto">
            <a:xfrm>
              <a:off x="1741" y="118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Z</a:t>
              </a:r>
              <a:endParaRPr lang="en-US" altLang="en-US" sz="2400" u="none" baseline="0"/>
            </a:p>
          </p:txBody>
        </p:sp>
        <p:sp>
          <p:nvSpPr>
            <p:cNvPr id="49" name="Rectangle 28"/>
            <p:cNvSpPr>
              <a:spLocks noChangeArrowheads="1"/>
            </p:cNvSpPr>
            <p:nvPr/>
          </p:nvSpPr>
          <p:spPr bwMode="auto">
            <a:xfrm>
              <a:off x="1547" y="118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Y</a:t>
              </a:r>
              <a:endParaRPr lang="en-US" altLang="en-US" sz="2400" u="none" baseline="0"/>
            </a:p>
          </p:txBody>
        </p:sp>
        <p:sp>
          <p:nvSpPr>
            <p:cNvPr id="50" name="Rectangle 29"/>
            <p:cNvSpPr>
              <a:spLocks noChangeArrowheads="1"/>
            </p:cNvSpPr>
            <p:nvPr/>
          </p:nvSpPr>
          <p:spPr bwMode="auto">
            <a:xfrm>
              <a:off x="1347" y="118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X</a:t>
              </a:r>
              <a:endParaRPr lang="en-US" altLang="en-US" sz="2400" u="none" baseline="0"/>
            </a:p>
          </p:txBody>
        </p:sp>
        <p:sp>
          <p:nvSpPr>
            <p:cNvPr id="51" name="Rectangle 30"/>
            <p:cNvSpPr>
              <a:spLocks noChangeArrowheads="1"/>
            </p:cNvSpPr>
            <p:nvPr/>
          </p:nvSpPr>
          <p:spPr bwMode="auto">
            <a:xfrm>
              <a:off x="985" y="1186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 dirty="0">
                  <a:solidFill>
                    <a:srgbClr val="000000"/>
                  </a:solidFill>
                </a:rPr>
                <a:t>S</a:t>
              </a:r>
              <a:endParaRPr lang="en-US" altLang="en-US" sz="2400" u="none" baseline="0" dirty="0"/>
            </a:p>
          </p:txBody>
        </p:sp>
        <p:sp>
          <p:nvSpPr>
            <p:cNvPr id="52" name="Rectangle 31"/>
            <p:cNvSpPr>
              <a:spLocks noChangeArrowheads="1"/>
            </p:cNvSpPr>
            <p:nvPr/>
          </p:nvSpPr>
          <p:spPr bwMode="auto">
            <a:xfrm>
              <a:off x="2327" y="1385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 sz="2400" u="none" baseline="0"/>
            </a:p>
          </p:txBody>
        </p:sp>
        <p:sp>
          <p:nvSpPr>
            <p:cNvPr id="53" name="Rectangle 32"/>
            <p:cNvSpPr>
              <a:spLocks noChangeArrowheads="1"/>
            </p:cNvSpPr>
            <p:nvPr/>
          </p:nvSpPr>
          <p:spPr bwMode="auto">
            <a:xfrm>
              <a:off x="1777" y="1385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 sz="2400" u="none" baseline="0"/>
            </a:p>
          </p:txBody>
        </p:sp>
        <p:sp>
          <p:nvSpPr>
            <p:cNvPr id="54" name="Rectangle 33"/>
            <p:cNvSpPr>
              <a:spLocks noChangeArrowheads="1"/>
            </p:cNvSpPr>
            <p:nvPr/>
          </p:nvSpPr>
          <p:spPr bwMode="auto">
            <a:xfrm>
              <a:off x="1201" y="1385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 sz="2400" u="none" baseline="0"/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3478" y="116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 sz="2400" u="none" baseline="0"/>
            </a:p>
          </p:txBody>
        </p:sp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2725" y="116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 sz="2400" u="none" baseline="0"/>
            </a:p>
          </p:txBody>
        </p:sp>
        <p:sp>
          <p:nvSpPr>
            <p:cNvPr id="57" name="Rectangle 36"/>
            <p:cNvSpPr>
              <a:spLocks noChangeArrowheads="1"/>
            </p:cNvSpPr>
            <p:nvPr/>
          </p:nvSpPr>
          <p:spPr bwMode="auto">
            <a:xfrm>
              <a:off x="1931" y="116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 sz="2400" u="none" baseline="0"/>
            </a:p>
          </p:txBody>
        </p:sp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1165" y="116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 sz="2400" u="none" baseline="0"/>
            </a:p>
          </p:txBody>
        </p:sp>
      </p:grpSp>
    </p:spTree>
    <p:extLst>
      <p:ext uri="{BB962C8B-B14F-4D97-AF65-F5344CB8AC3E}">
        <p14:creationId xmlns:p14="http://schemas.microsoft.com/office/powerpoint/2010/main" val="215046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604" y="312319"/>
            <a:ext cx="9905998" cy="1478570"/>
          </a:xfrm>
        </p:spPr>
        <p:txBody>
          <a:bodyPr/>
          <a:lstStyle/>
          <a:p>
            <a:r>
              <a:rPr lang="en-US" dirty="0" smtClean="0"/>
              <a:t>Implementation : FULL ADDER</a:t>
            </a:r>
            <a:endParaRPr lang="en-US" dirty="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648905" y="1589617"/>
            <a:ext cx="7772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Full Adder Schematic  </a:t>
            </a:r>
            <a:endParaRPr lang="en-US" altLang="en-US" dirty="0" smtClean="0">
              <a:sym typeface="Symbol" panose="05050102010706020507" pitchFamily="18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13" y="2565677"/>
            <a:ext cx="9264649" cy="3921545"/>
          </a:xfrm>
          <a:prstGeom prst="rect">
            <a:avLst/>
          </a:prstGeom>
        </p:spPr>
      </p:pic>
      <p:grpSp>
        <p:nvGrpSpPr>
          <p:cNvPr id="41" name="Group 38"/>
          <p:cNvGrpSpPr>
            <a:grpSpLocks/>
          </p:cNvGrpSpPr>
          <p:nvPr/>
        </p:nvGrpSpPr>
        <p:grpSpPr bwMode="auto">
          <a:xfrm>
            <a:off x="5326063" y="1619023"/>
            <a:ext cx="2133600" cy="466725"/>
            <a:chOff x="1003" y="2038"/>
            <a:chExt cx="1344" cy="294"/>
          </a:xfrm>
        </p:grpSpPr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2198" y="2063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Z</a:t>
              </a:r>
              <a:endParaRPr lang="en-US" altLang="en-US" sz="2400" u="none" baseline="0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1785" y="2063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Y</a:t>
              </a:r>
              <a:endParaRPr lang="en-US" altLang="en-US" sz="2400" u="none" baseline="0"/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1365" y="2063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 dirty="0">
                  <a:solidFill>
                    <a:srgbClr val="000000"/>
                  </a:solidFill>
                </a:rPr>
                <a:t>X</a:t>
              </a:r>
              <a:endParaRPr lang="en-US" altLang="en-US" sz="2400" u="none" baseline="0" dirty="0"/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1003" y="2063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 dirty="0">
                  <a:solidFill>
                    <a:srgbClr val="000000"/>
                  </a:solidFill>
                </a:rPr>
                <a:t>S</a:t>
              </a:r>
              <a:endParaRPr lang="en-US" altLang="en-US" sz="2400" u="none" baseline="0" dirty="0"/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1983" y="2038"/>
              <a:ext cx="17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en-US" sz="2400" u="none" baseline="0"/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1569" y="2038"/>
              <a:ext cx="17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 dirty="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en-US" sz="2400" u="none" baseline="0" dirty="0"/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1183" y="2038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 sz="2400" u="none" baseline="0"/>
            </a:p>
          </p:txBody>
        </p:sp>
      </p:grpSp>
      <p:grpSp>
        <p:nvGrpSpPr>
          <p:cNvPr id="49" name="Group 46"/>
          <p:cNvGrpSpPr>
            <a:grpSpLocks/>
          </p:cNvGrpSpPr>
          <p:nvPr/>
        </p:nvGrpSpPr>
        <p:grpSpPr bwMode="auto">
          <a:xfrm>
            <a:off x="8296010" y="1658711"/>
            <a:ext cx="3009900" cy="466725"/>
            <a:chOff x="1043" y="2971"/>
            <a:chExt cx="1896" cy="294"/>
          </a:xfrm>
        </p:grpSpPr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2790" y="299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Z</a:t>
              </a:r>
              <a:endParaRPr lang="en-US" altLang="en-US" sz="2400" u="none" baseline="0"/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2686" y="2996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)</a:t>
              </a:r>
              <a:endParaRPr lang="en-US" altLang="en-US" sz="2400" u="none" baseline="0"/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2514" y="299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Y</a:t>
              </a:r>
              <a:endParaRPr lang="en-US" altLang="en-US" sz="2400" u="none" baseline="0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2095" y="299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X</a:t>
              </a:r>
              <a:endParaRPr lang="en-US" altLang="en-US" sz="2400" u="none" baseline="0"/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2007" y="2996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(</a:t>
              </a:r>
              <a:endParaRPr lang="en-US" altLang="en-US" sz="2400" u="none" baseline="0"/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1638" y="299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Y</a:t>
              </a:r>
              <a:endParaRPr lang="en-US" altLang="en-US" sz="2400" u="none" baseline="0"/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1439" y="299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 dirty="0">
                  <a:solidFill>
                    <a:srgbClr val="000000"/>
                  </a:solidFill>
                </a:rPr>
                <a:t>X</a:t>
              </a:r>
              <a:endParaRPr lang="en-US" altLang="en-US" sz="2400" u="none" baseline="0" dirty="0"/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1043" y="299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 dirty="0">
                  <a:solidFill>
                    <a:srgbClr val="000000"/>
                  </a:solidFill>
                </a:rPr>
                <a:t>C</a:t>
              </a:r>
              <a:endParaRPr lang="en-US" altLang="en-US" sz="2400" u="none" baseline="0" dirty="0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2299" y="2971"/>
              <a:ext cx="17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en-US" sz="2400" u="none" baseline="0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1842" y="297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 dirty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 sz="2400" u="none" baseline="0" dirty="0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1256" y="297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 sz="2400" u="none" baseline="0"/>
            </a:p>
          </p:txBody>
        </p:sp>
      </p:grpSp>
    </p:spTree>
    <p:extLst>
      <p:ext uri="{BB962C8B-B14F-4D97-AF65-F5344CB8AC3E}">
        <p14:creationId xmlns:p14="http://schemas.microsoft.com/office/powerpoint/2010/main" val="218215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013" y="195184"/>
            <a:ext cx="9905998" cy="1478570"/>
          </a:xfrm>
        </p:spPr>
        <p:txBody>
          <a:bodyPr/>
          <a:lstStyle/>
          <a:p>
            <a:r>
              <a:rPr lang="en-US" dirty="0"/>
              <a:t>4-bit Ripple-Carry Binary Adder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90600" y="1470555"/>
            <a:ext cx="10439400" cy="127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 smtClean="0"/>
              <a:t>A four-bit Ripple Carry Adder made from four 1-bit Full Adders:    </a:t>
            </a:r>
            <a:endParaRPr lang="en-US" altLang="en-US" sz="2800" dirty="0" smtClean="0">
              <a:sym typeface="Symbol" panose="05050102010706020507" pitchFamily="18" charset="2"/>
            </a:endParaRPr>
          </a:p>
          <a:p>
            <a:endParaRPr lang="en-US" altLang="en-US" sz="2800" dirty="0" smtClean="0">
              <a:sym typeface="Symbol" panose="05050102010706020507" pitchFamily="18" charset="2"/>
            </a:endParaRPr>
          </a:p>
          <a:p>
            <a:endParaRPr lang="en-US" altLang="en-US" sz="2800" dirty="0" smtClean="0">
              <a:sym typeface="Symbol" panose="05050102010706020507" pitchFamily="18" charset="2"/>
            </a:endParaRPr>
          </a:p>
          <a:p>
            <a:endParaRPr lang="en-US" altLang="en-US" sz="2800" dirty="0" smtClean="0">
              <a:sym typeface="Symbol" panose="05050102010706020507" pitchFamily="18" charset="2"/>
            </a:endParaRPr>
          </a:p>
          <a:p>
            <a:endParaRPr lang="en-US" altLang="en-US" sz="2800" dirty="0" smtClean="0"/>
          </a:p>
          <a:p>
            <a:endParaRPr lang="en-US" altLang="en-US" sz="2800" dirty="0" smtClean="0">
              <a:sym typeface="Symbol" panose="05050102010706020507" pitchFamily="18" charset="2"/>
            </a:endParaRPr>
          </a:p>
        </p:txBody>
      </p:sp>
      <p:pic>
        <p:nvPicPr>
          <p:cNvPr id="5" name="Picture 172" descr="Fig_5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98" y="2167387"/>
            <a:ext cx="6383073" cy="2266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756789" y="2328333"/>
            <a:ext cx="3706813" cy="2960688"/>
            <a:chOff x="4978400" y="2463800"/>
            <a:chExt cx="3706813" cy="2960688"/>
          </a:xfrm>
        </p:grpSpPr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6523038" y="2481263"/>
              <a:ext cx="7937" cy="644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Rectangle 92"/>
            <p:cNvSpPr>
              <a:spLocks noChangeArrowheads="1"/>
            </p:cNvSpPr>
            <p:nvPr/>
          </p:nvSpPr>
          <p:spPr bwMode="auto">
            <a:xfrm>
              <a:off x="4978400" y="3576638"/>
              <a:ext cx="17463" cy="79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Rectangle 94"/>
            <p:cNvSpPr>
              <a:spLocks noChangeArrowheads="1"/>
            </p:cNvSpPr>
            <p:nvPr/>
          </p:nvSpPr>
          <p:spPr bwMode="auto">
            <a:xfrm>
              <a:off x="4995863" y="3576638"/>
              <a:ext cx="1524000" cy="79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Rectangle 96"/>
            <p:cNvSpPr>
              <a:spLocks noChangeArrowheads="1"/>
            </p:cNvSpPr>
            <p:nvPr/>
          </p:nvSpPr>
          <p:spPr bwMode="auto">
            <a:xfrm>
              <a:off x="6519863" y="3576638"/>
              <a:ext cx="17462" cy="79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Rectangle 98"/>
            <p:cNvSpPr>
              <a:spLocks noChangeArrowheads="1"/>
            </p:cNvSpPr>
            <p:nvPr/>
          </p:nvSpPr>
          <p:spPr bwMode="auto">
            <a:xfrm>
              <a:off x="7762875" y="3576638"/>
              <a:ext cx="17463" cy="79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Rectangle 100"/>
            <p:cNvSpPr>
              <a:spLocks noChangeArrowheads="1"/>
            </p:cNvSpPr>
            <p:nvPr/>
          </p:nvSpPr>
          <p:spPr bwMode="auto">
            <a:xfrm>
              <a:off x="7780338" y="3576638"/>
              <a:ext cx="887412" cy="79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Rectangle 102"/>
            <p:cNvSpPr>
              <a:spLocks noChangeArrowheads="1"/>
            </p:cNvSpPr>
            <p:nvPr/>
          </p:nvSpPr>
          <p:spPr bwMode="auto">
            <a:xfrm>
              <a:off x="8667750" y="3576638"/>
              <a:ext cx="17463" cy="79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Rectangle 120"/>
            <p:cNvSpPr>
              <a:spLocks noChangeArrowheads="1"/>
            </p:cNvSpPr>
            <p:nvPr/>
          </p:nvSpPr>
          <p:spPr bwMode="auto">
            <a:xfrm>
              <a:off x="4978400" y="3944938"/>
              <a:ext cx="17463" cy="79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Rectangle 122"/>
            <p:cNvSpPr>
              <a:spLocks noChangeArrowheads="1"/>
            </p:cNvSpPr>
            <p:nvPr/>
          </p:nvSpPr>
          <p:spPr bwMode="auto">
            <a:xfrm>
              <a:off x="4995863" y="3944938"/>
              <a:ext cx="1524000" cy="79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Rectangle 124"/>
            <p:cNvSpPr>
              <a:spLocks noChangeArrowheads="1"/>
            </p:cNvSpPr>
            <p:nvPr/>
          </p:nvSpPr>
          <p:spPr bwMode="auto">
            <a:xfrm>
              <a:off x="6519863" y="3944938"/>
              <a:ext cx="17462" cy="79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Rectangle 126"/>
            <p:cNvSpPr>
              <a:spLocks noChangeArrowheads="1"/>
            </p:cNvSpPr>
            <p:nvPr/>
          </p:nvSpPr>
          <p:spPr bwMode="auto">
            <a:xfrm>
              <a:off x="7762875" y="3944938"/>
              <a:ext cx="17463" cy="79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" name="Rectangle 128"/>
            <p:cNvSpPr>
              <a:spLocks noChangeArrowheads="1"/>
            </p:cNvSpPr>
            <p:nvPr/>
          </p:nvSpPr>
          <p:spPr bwMode="auto">
            <a:xfrm>
              <a:off x="7780338" y="3944938"/>
              <a:ext cx="887412" cy="79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" name="Rectangle 130"/>
            <p:cNvSpPr>
              <a:spLocks noChangeArrowheads="1"/>
            </p:cNvSpPr>
            <p:nvPr/>
          </p:nvSpPr>
          <p:spPr bwMode="auto">
            <a:xfrm>
              <a:off x="8667750" y="3944938"/>
              <a:ext cx="17463" cy="79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5056188" y="2493963"/>
              <a:ext cx="1192212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Description</a:t>
              </a:r>
              <a:endParaRPr lang="en-US" altLang="en-US" sz="2400" u="none" baseline="0"/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6265863" y="2493963"/>
              <a:ext cx="603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6596063" y="2493963"/>
              <a:ext cx="9937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Subscript</a:t>
              </a:r>
              <a:endParaRPr lang="en-US" altLang="en-US" sz="2400" u="none" baseline="0"/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7600950" y="2493963"/>
              <a:ext cx="603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6596063" y="2778125"/>
              <a:ext cx="84455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   3 2 1 0</a:t>
              </a:r>
              <a:endParaRPr lang="en-US" altLang="en-US" sz="2400" u="none" baseline="0"/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7462838" y="2778125"/>
              <a:ext cx="603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7918450" y="2493963"/>
              <a:ext cx="60325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Name</a:t>
              </a:r>
              <a:endParaRPr lang="en-US" altLang="en-US" sz="2400" u="none" baseline="0"/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8526463" y="2493963"/>
              <a:ext cx="603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4978400" y="2463800"/>
              <a:ext cx="17463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" name="Line 14"/>
            <p:cNvSpPr>
              <a:spLocks noChangeShapeType="1"/>
            </p:cNvSpPr>
            <p:nvPr/>
          </p:nvSpPr>
          <p:spPr bwMode="auto">
            <a:xfrm>
              <a:off x="4978400" y="2463800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5"/>
            <p:cNvSpPr>
              <a:spLocks noChangeShapeType="1"/>
            </p:cNvSpPr>
            <p:nvPr/>
          </p:nvSpPr>
          <p:spPr bwMode="auto">
            <a:xfrm>
              <a:off x="4978400" y="2463800"/>
              <a:ext cx="1588" cy="174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4978400" y="2463800"/>
              <a:ext cx="17463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4978400" y="2463800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8"/>
            <p:cNvSpPr>
              <a:spLocks noChangeShapeType="1"/>
            </p:cNvSpPr>
            <p:nvPr/>
          </p:nvSpPr>
          <p:spPr bwMode="auto">
            <a:xfrm>
              <a:off x="4978400" y="2463800"/>
              <a:ext cx="1588" cy="174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4995863" y="2463800"/>
              <a:ext cx="1527175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" name="Line 20"/>
            <p:cNvSpPr>
              <a:spLocks noChangeShapeType="1"/>
            </p:cNvSpPr>
            <p:nvPr/>
          </p:nvSpPr>
          <p:spPr bwMode="auto">
            <a:xfrm>
              <a:off x="4995863" y="2463800"/>
              <a:ext cx="15271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6523038" y="2463800"/>
              <a:ext cx="17462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6523038" y="2463800"/>
              <a:ext cx="1746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6523038" y="2463800"/>
              <a:ext cx="1587" cy="174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6540500" y="2463800"/>
              <a:ext cx="1225550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" name="Line 25"/>
            <p:cNvSpPr>
              <a:spLocks noChangeShapeType="1"/>
            </p:cNvSpPr>
            <p:nvPr/>
          </p:nvSpPr>
          <p:spPr bwMode="auto">
            <a:xfrm>
              <a:off x="6527800" y="2463800"/>
              <a:ext cx="12382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7766050" y="2463800"/>
              <a:ext cx="17463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" name="Line 27"/>
            <p:cNvSpPr>
              <a:spLocks noChangeShapeType="1"/>
            </p:cNvSpPr>
            <p:nvPr/>
          </p:nvSpPr>
          <p:spPr bwMode="auto">
            <a:xfrm>
              <a:off x="7766050" y="2463800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28"/>
            <p:cNvSpPr>
              <a:spLocks noChangeShapeType="1"/>
            </p:cNvSpPr>
            <p:nvPr/>
          </p:nvSpPr>
          <p:spPr bwMode="auto">
            <a:xfrm>
              <a:off x="7766050" y="2463800"/>
              <a:ext cx="1588" cy="174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29"/>
            <p:cNvSpPr>
              <a:spLocks noChangeArrowheads="1"/>
            </p:cNvSpPr>
            <p:nvPr/>
          </p:nvSpPr>
          <p:spPr bwMode="auto">
            <a:xfrm>
              <a:off x="7783513" y="2463800"/>
              <a:ext cx="884237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" name="Line 30"/>
            <p:cNvSpPr>
              <a:spLocks noChangeShapeType="1"/>
            </p:cNvSpPr>
            <p:nvPr/>
          </p:nvSpPr>
          <p:spPr bwMode="auto">
            <a:xfrm>
              <a:off x="7783513" y="2463800"/>
              <a:ext cx="8842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31"/>
            <p:cNvSpPr>
              <a:spLocks noChangeArrowheads="1"/>
            </p:cNvSpPr>
            <p:nvPr/>
          </p:nvSpPr>
          <p:spPr bwMode="auto">
            <a:xfrm>
              <a:off x="8667750" y="2463800"/>
              <a:ext cx="17463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" name="Line 32"/>
            <p:cNvSpPr>
              <a:spLocks noChangeShapeType="1"/>
            </p:cNvSpPr>
            <p:nvPr/>
          </p:nvSpPr>
          <p:spPr bwMode="auto">
            <a:xfrm>
              <a:off x="8667750" y="2463800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3"/>
            <p:cNvSpPr>
              <a:spLocks noChangeShapeType="1"/>
            </p:cNvSpPr>
            <p:nvPr/>
          </p:nvSpPr>
          <p:spPr bwMode="auto">
            <a:xfrm>
              <a:off x="8667750" y="2463800"/>
              <a:ext cx="1588" cy="174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34"/>
            <p:cNvSpPr>
              <a:spLocks noChangeArrowheads="1"/>
            </p:cNvSpPr>
            <p:nvPr/>
          </p:nvSpPr>
          <p:spPr bwMode="auto">
            <a:xfrm>
              <a:off x="8667750" y="2463800"/>
              <a:ext cx="17463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" name="Line 35"/>
            <p:cNvSpPr>
              <a:spLocks noChangeShapeType="1"/>
            </p:cNvSpPr>
            <p:nvPr/>
          </p:nvSpPr>
          <p:spPr bwMode="auto">
            <a:xfrm>
              <a:off x="8667750" y="2463800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36"/>
            <p:cNvSpPr>
              <a:spLocks noChangeShapeType="1"/>
            </p:cNvSpPr>
            <p:nvPr/>
          </p:nvSpPr>
          <p:spPr bwMode="auto">
            <a:xfrm>
              <a:off x="8667750" y="2463800"/>
              <a:ext cx="1588" cy="174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37"/>
            <p:cNvSpPr>
              <a:spLocks noChangeArrowheads="1"/>
            </p:cNvSpPr>
            <p:nvPr/>
          </p:nvSpPr>
          <p:spPr bwMode="auto">
            <a:xfrm>
              <a:off x="4978400" y="2481263"/>
              <a:ext cx="17463" cy="644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" name="Line 38"/>
            <p:cNvSpPr>
              <a:spLocks noChangeShapeType="1"/>
            </p:cNvSpPr>
            <p:nvPr/>
          </p:nvSpPr>
          <p:spPr bwMode="auto">
            <a:xfrm>
              <a:off x="4978400" y="2481263"/>
              <a:ext cx="1588" cy="644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41"/>
            <p:cNvSpPr>
              <a:spLocks noChangeArrowheads="1"/>
            </p:cNvSpPr>
            <p:nvPr/>
          </p:nvSpPr>
          <p:spPr bwMode="auto">
            <a:xfrm>
              <a:off x="7766050" y="2481263"/>
              <a:ext cx="7938" cy="644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" name="Line 42"/>
            <p:cNvSpPr>
              <a:spLocks noChangeShapeType="1"/>
            </p:cNvSpPr>
            <p:nvPr/>
          </p:nvSpPr>
          <p:spPr bwMode="auto">
            <a:xfrm>
              <a:off x="7766050" y="2481263"/>
              <a:ext cx="1588" cy="644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8667750" y="2481263"/>
              <a:ext cx="17463" cy="644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" name="Rectangle 45"/>
            <p:cNvSpPr>
              <a:spLocks noChangeArrowheads="1"/>
            </p:cNvSpPr>
            <p:nvPr/>
          </p:nvSpPr>
          <p:spPr bwMode="auto">
            <a:xfrm>
              <a:off x="5056188" y="3155950"/>
              <a:ext cx="9175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Carry In</a:t>
              </a:r>
              <a:endParaRPr lang="en-US" altLang="en-US" sz="2400" u="none" baseline="0"/>
            </a:p>
          </p:txBody>
        </p:sp>
        <p:sp>
          <p:nvSpPr>
            <p:cNvPr id="58" name="Rectangle 46"/>
            <p:cNvSpPr>
              <a:spLocks noChangeArrowheads="1"/>
            </p:cNvSpPr>
            <p:nvPr/>
          </p:nvSpPr>
          <p:spPr bwMode="auto">
            <a:xfrm>
              <a:off x="6342063" y="3155950"/>
              <a:ext cx="603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59" name="Rectangle 47"/>
            <p:cNvSpPr>
              <a:spLocks noChangeArrowheads="1"/>
            </p:cNvSpPr>
            <p:nvPr/>
          </p:nvSpPr>
          <p:spPr bwMode="auto">
            <a:xfrm>
              <a:off x="6596063" y="3155950"/>
              <a:ext cx="84455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   0 1 1 0</a:t>
              </a:r>
              <a:endParaRPr lang="en-US" altLang="en-US" sz="2400" u="none" baseline="0"/>
            </a:p>
          </p:txBody>
        </p:sp>
        <p:sp>
          <p:nvSpPr>
            <p:cNvPr id="60" name="Rectangle 48"/>
            <p:cNvSpPr>
              <a:spLocks noChangeArrowheads="1"/>
            </p:cNvSpPr>
            <p:nvPr/>
          </p:nvSpPr>
          <p:spPr bwMode="auto">
            <a:xfrm>
              <a:off x="7462838" y="3155950"/>
              <a:ext cx="603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61" name="Rectangle 49"/>
            <p:cNvSpPr>
              <a:spLocks noChangeArrowheads="1"/>
            </p:cNvSpPr>
            <p:nvPr/>
          </p:nvSpPr>
          <p:spPr bwMode="auto">
            <a:xfrm>
              <a:off x="8015288" y="3155950"/>
              <a:ext cx="220662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C</a:t>
              </a:r>
              <a:r>
                <a:rPr lang="en-US" altLang="en-US" sz="1900" b="1" u="none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62" name="Rectangle 50"/>
            <p:cNvSpPr>
              <a:spLocks noChangeArrowheads="1"/>
            </p:cNvSpPr>
            <p:nvPr/>
          </p:nvSpPr>
          <p:spPr bwMode="auto">
            <a:xfrm>
              <a:off x="8424863" y="3155950"/>
              <a:ext cx="603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63" name="Rectangle 51"/>
            <p:cNvSpPr>
              <a:spLocks noChangeArrowheads="1"/>
            </p:cNvSpPr>
            <p:nvPr/>
          </p:nvSpPr>
          <p:spPr bwMode="auto">
            <a:xfrm>
              <a:off x="4978400" y="3125788"/>
              <a:ext cx="17463" cy="174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4" name="Line 52"/>
            <p:cNvSpPr>
              <a:spLocks noChangeShapeType="1"/>
            </p:cNvSpPr>
            <p:nvPr/>
          </p:nvSpPr>
          <p:spPr bwMode="auto">
            <a:xfrm>
              <a:off x="4978400" y="3125788"/>
              <a:ext cx="17463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53"/>
            <p:cNvSpPr>
              <a:spLocks noChangeShapeType="1"/>
            </p:cNvSpPr>
            <p:nvPr/>
          </p:nvSpPr>
          <p:spPr bwMode="auto">
            <a:xfrm>
              <a:off x="4978400" y="3125788"/>
              <a:ext cx="1588" cy="174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54"/>
            <p:cNvSpPr>
              <a:spLocks noChangeArrowheads="1"/>
            </p:cNvSpPr>
            <p:nvPr/>
          </p:nvSpPr>
          <p:spPr bwMode="auto">
            <a:xfrm>
              <a:off x="4995863" y="3125788"/>
              <a:ext cx="15240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7" name="Line 55"/>
            <p:cNvSpPr>
              <a:spLocks noChangeShapeType="1"/>
            </p:cNvSpPr>
            <p:nvPr/>
          </p:nvSpPr>
          <p:spPr bwMode="auto">
            <a:xfrm>
              <a:off x="4995863" y="3125788"/>
              <a:ext cx="152400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56"/>
            <p:cNvSpPr>
              <a:spLocks noChangeArrowheads="1"/>
            </p:cNvSpPr>
            <p:nvPr/>
          </p:nvSpPr>
          <p:spPr bwMode="auto">
            <a:xfrm>
              <a:off x="6519863" y="3125788"/>
              <a:ext cx="17462" cy="174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9" name="Line 57"/>
            <p:cNvSpPr>
              <a:spLocks noChangeShapeType="1"/>
            </p:cNvSpPr>
            <p:nvPr/>
          </p:nvSpPr>
          <p:spPr bwMode="auto">
            <a:xfrm>
              <a:off x="6519863" y="3125788"/>
              <a:ext cx="174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58"/>
            <p:cNvSpPr>
              <a:spLocks noChangeShapeType="1"/>
            </p:cNvSpPr>
            <p:nvPr/>
          </p:nvSpPr>
          <p:spPr bwMode="auto">
            <a:xfrm>
              <a:off x="6519863" y="3125788"/>
              <a:ext cx="1587" cy="174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59"/>
            <p:cNvSpPr>
              <a:spLocks noChangeArrowheads="1"/>
            </p:cNvSpPr>
            <p:nvPr/>
          </p:nvSpPr>
          <p:spPr bwMode="auto">
            <a:xfrm>
              <a:off x="6519863" y="3125788"/>
              <a:ext cx="17462" cy="174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" name="Line 60"/>
            <p:cNvSpPr>
              <a:spLocks noChangeShapeType="1"/>
            </p:cNvSpPr>
            <p:nvPr/>
          </p:nvSpPr>
          <p:spPr bwMode="auto">
            <a:xfrm>
              <a:off x="6519863" y="3125788"/>
              <a:ext cx="174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61"/>
            <p:cNvSpPr>
              <a:spLocks noChangeShapeType="1"/>
            </p:cNvSpPr>
            <p:nvPr/>
          </p:nvSpPr>
          <p:spPr bwMode="auto">
            <a:xfrm>
              <a:off x="6519863" y="3125788"/>
              <a:ext cx="1587" cy="174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62"/>
            <p:cNvSpPr>
              <a:spLocks noChangeArrowheads="1"/>
            </p:cNvSpPr>
            <p:nvPr/>
          </p:nvSpPr>
          <p:spPr bwMode="auto">
            <a:xfrm>
              <a:off x="6537325" y="3125788"/>
              <a:ext cx="17463" cy="174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5" name="Line 63"/>
            <p:cNvSpPr>
              <a:spLocks noChangeShapeType="1"/>
            </p:cNvSpPr>
            <p:nvPr/>
          </p:nvSpPr>
          <p:spPr bwMode="auto">
            <a:xfrm>
              <a:off x="6537325" y="3125788"/>
              <a:ext cx="17463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64"/>
            <p:cNvSpPr>
              <a:spLocks noChangeShapeType="1"/>
            </p:cNvSpPr>
            <p:nvPr/>
          </p:nvSpPr>
          <p:spPr bwMode="auto">
            <a:xfrm>
              <a:off x="6537325" y="3125788"/>
              <a:ext cx="1588" cy="174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65"/>
            <p:cNvSpPr>
              <a:spLocks noChangeArrowheads="1"/>
            </p:cNvSpPr>
            <p:nvPr/>
          </p:nvSpPr>
          <p:spPr bwMode="auto">
            <a:xfrm>
              <a:off x="6554788" y="3125788"/>
              <a:ext cx="1208087" cy="174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8" name="Line 66"/>
            <p:cNvSpPr>
              <a:spLocks noChangeShapeType="1"/>
            </p:cNvSpPr>
            <p:nvPr/>
          </p:nvSpPr>
          <p:spPr bwMode="auto">
            <a:xfrm>
              <a:off x="6554788" y="3125788"/>
              <a:ext cx="120808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67"/>
            <p:cNvSpPr>
              <a:spLocks noChangeArrowheads="1"/>
            </p:cNvSpPr>
            <p:nvPr/>
          </p:nvSpPr>
          <p:spPr bwMode="auto">
            <a:xfrm>
              <a:off x="7762875" y="3125788"/>
              <a:ext cx="17463" cy="174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0" name="Line 68"/>
            <p:cNvSpPr>
              <a:spLocks noChangeShapeType="1"/>
            </p:cNvSpPr>
            <p:nvPr/>
          </p:nvSpPr>
          <p:spPr bwMode="auto">
            <a:xfrm>
              <a:off x="7762875" y="3125788"/>
              <a:ext cx="17463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69"/>
            <p:cNvSpPr>
              <a:spLocks noChangeShapeType="1"/>
            </p:cNvSpPr>
            <p:nvPr/>
          </p:nvSpPr>
          <p:spPr bwMode="auto">
            <a:xfrm>
              <a:off x="7762875" y="3125788"/>
              <a:ext cx="1588" cy="174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70"/>
            <p:cNvSpPr>
              <a:spLocks noChangeArrowheads="1"/>
            </p:cNvSpPr>
            <p:nvPr/>
          </p:nvSpPr>
          <p:spPr bwMode="auto">
            <a:xfrm>
              <a:off x="7762875" y="3125788"/>
              <a:ext cx="17463" cy="174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3" name="Line 71"/>
            <p:cNvSpPr>
              <a:spLocks noChangeShapeType="1"/>
            </p:cNvSpPr>
            <p:nvPr/>
          </p:nvSpPr>
          <p:spPr bwMode="auto">
            <a:xfrm>
              <a:off x="7762875" y="3125788"/>
              <a:ext cx="17463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72"/>
            <p:cNvSpPr>
              <a:spLocks noChangeShapeType="1"/>
            </p:cNvSpPr>
            <p:nvPr/>
          </p:nvSpPr>
          <p:spPr bwMode="auto">
            <a:xfrm>
              <a:off x="7762875" y="3125788"/>
              <a:ext cx="1588" cy="174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Rectangle 73"/>
            <p:cNvSpPr>
              <a:spLocks noChangeArrowheads="1"/>
            </p:cNvSpPr>
            <p:nvPr/>
          </p:nvSpPr>
          <p:spPr bwMode="auto">
            <a:xfrm>
              <a:off x="7780338" y="3125788"/>
              <a:ext cx="887412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6" name="Line 74"/>
            <p:cNvSpPr>
              <a:spLocks noChangeShapeType="1"/>
            </p:cNvSpPr>
            <p:nvPr/>
          </p:nvSpPr>
          <p:spPr bwMode="auto">
            <a:xfrm>
              <a:off x="7780338" y="3125788"/>
              <a:ext cx="88741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Rectangle 75"/>
            <p:cNvSpPr>
              <a:spLocks noChangeArrowheads="1"/>
            </p:cNvSpPr>
            <p:nvPr/>
          </p:nvSpPr>
          <p:spPr bwMode="auto">
            <a:xfrm>
              <a:off x="8667750" y="3125788"/>
              <a:ext cx="17463" cy="174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8" name="Line 76"/>
            <p:cNvSpPr>
              <a:spLocks noChangeShapeType="1"/>
            </p:cNvSpPr>
            <p:nvPr/>
          </p:nvSpPr>
          <p:spPr bwMode="auto">
            <a:xfrm>
              <a:off x="8667750" y="3125788"/>
              <a:ext cx="17463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77"/>
            <p:cNvSpPr>
              <a:spLocks noChangeShapeType="1"/>
            </p:cNvSpPr>
            <p:nvPr/>
          </p:nvSpPr>
          <p:spPr bwMode="auto">
            <a:xfrm>
              <a:off x="8667750" y="3125788"/>
              <a:ext cx="1588" cy="174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Rectangle 78"/>
            <p:cNvSpPr>
              <a:spLocks noChangeArrowheads="1"/>
            </p:cNvSpPr>
            <p:nvPr/>
          </p:nvSpPr>
          <p:spPr bwMode="auto">
            <a:xfrm>
              <a:off x="4978400" y="3143250"/>
              <a:ext cx="17463" cy="4333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1" name="Line 79"/>
            <p:cNvSpPr>
              <a:spLocks noChangeShapeType="1"/>
            </p:cNvSpPr>
            <p:nvPr/>
          </p:nvSpPr>
          <p:spPr bwMode="auto">
            <a:xfrm>
              <a:off x="4978400" y="3143250"/>
              <a:ext cx="1588" cy="433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80"/>
            <p:cNvSpPr>
              <a:spLocks noChangeArrowheads="1"/>
            </p:cNvSpPr>
            <p:nvPr/>
          </p:nvSpPr>
          <p:spPr bwMode="auto">
            <a:xfrm>
              <a:off x="6519863" y="3143250"/>
              <a:ext cx="17462" cy="4333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3" name="Line 81"/>
            <p:cNvSpPr>
              <a:spLocks noChangeShapeType="1"/>
            </p:cNvSpPr>
            <p:nvPr/>
          </p:nvSpPr>
          <p:spPr bwMode="auto">
            <a:xfrm>
              <a:off x="6519863" y="3143250"/>
              <a:ext cx="1587" cy="433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Rectangle 82"/>
            <p:cNvSpPr>
              <a:spLocks noChangeArrowheads="1"/>
            </p:cNvSpPr>
            <p:nvPr/>
          </p:nvSpPr>
          <p:spPr bwMode="auto">
            <a:xfrm>
              <a:off x="7762875" y="3143250"/>
              <a:ext cx="17463" cy="4333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5" name="Line 83"/>
            <p:cNvSpPr>
              <a:spLocks noChangeShapeType="1"/>
            </p:cNvSpPr>
            <p:nvPr/>
          </p:nvSpPr>
          <p:spPr bwMode="auto">
            <a:xfrm>
              <a:off x="7762875" y="3143250"/>
              <a:ext cx="1588" cy="433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84"/>
            <p:cNvSpPr>
              <a:spLocks noChangeArrowheads="1"/>
            </p:cNvSpPr>
            <p:nvPr/>
          </p:nvSpPr>
          <p:spPr bwMode="auto">
            <a:xfrm>
              <a:off x="8667750" y="3143250"/>
              <a:ext cx="17463" cy="4333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7" name="Rectangle 86"/>
            <p:cNvSpPr>
              <a:spLocks noChangeArrowheads="1"/>
            </p:cNvSpPr>
            <p:nvPr/>
          </p:nvSpPr>
          <p:spPr bwMode="auto">
            <a:xfrm>
              <a:off x="5056188" y="3597275"/>
              <a:ext cx="80645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Augend</a:t>
              </a:r>
              <a:endParaRPr lang="en-US" altLang="en-US" sz="2400" u="none" baseline="0"/>
            </a:p>
          </p:txBody>
        </p:sp>
        <p:sp>
          <p:nvSpPr>
            <p:cNvPr id="98" name="Rectangle 87"/>
            <p:cNvSpPr>
              <a:spLocks noChangeArrowheads="1"/>
            </p:cNvSpPr>
            <p:nvPr/>
          </p:nvSpPr>
          <p:spPr bwMode="auto">
            <a:xfrm>
              <a:off x="5872163" y="3597275"/>
              <a:ext cx="603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99" name="Rectangle 88"/>
            <p:cNvSpPr>
              <a:spLocks noChangeArrowheads="1"/>
            </p:cNvSpPr>
            <p:nvPr/>
          </p:nvSpPr>
          <p:spPr bwMode="auto">
            <a:xfrm>
              <a:off x="6596063" y="3597275"/>
              <a:ext cx="84455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   1 0 1 1</a:t>
              </a:r>
              <a:endParaRPr lang="en-US" altLang="en-US" sz="2400" u="none" baseline="0"/>
            </a:p>
          </p:txBody>
        </p:sp>
        <p:sp>
          <p:nvSpPr>
            <p:cNvPr id="100" name="Rectangle 89"/>
            <p:cNvSpPr>
              <a:spLocks noChangeArrowheads="1"/>
            </p:cNvSpPr>
            <p:nvPr/>
          </p:nvSpPr>
          <p:spPr bwMode="auto">
            <a:xfrm>
              <a:off x="7462838" y="3597275"/>
              <a:ext cx="603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01" name="Rectangle 90"/>
            <p:cNvSpPr>
              <a:spLocks noChangeArrowheads="1"/>
            </p:cNvSpPr>
            <p:nvPr/>
          </p:nvSpPr>
          <p:spPr bwMode="auto">
            <a:xfrm>
              <a:off x="8015288" y="3597275"/>
              <a:ext cx="220662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A</a:t>
              </a:r>
              <a:r>
                <a:rPr lang="en-US" altLang="en-US" sz="1900" b="1" u="none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102" name="Rectangle 91"/>
            <p:cNvSpPr>
              <a:spLocks noChangeArrowheads="1"/>
            </p:cNvSpPr>
            <p:nvPr/>
          </p:nvSpPr>
          <p:spPr bwMode="auto">
            <a:xfrm>
              <a:off x="8424863" y="3597275"/>
              <a:ext cx="603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4978400" y="3576638"/>
              <a:ext cx="17463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95"/>
            <p:cNvSpPr>
              <a:spLocks noChangeShapeType="1"/>
            </p:cNvSpPr>
            <p:nvPr/>
          </p:nvSpPr>
          <p:spPr bwMode="auto">
            <a:xfrm>
              <a:off x="4995863" y="3576638"/>
              <a:ext cx="152400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97"/>
            <p:cNvSpPr>
              <a:spLocks noChangeShapeType="1"/>
            </p:cNvSpPr>
            <p:nvPr/>
          </p:nvSpPr>
          <p:spPr bwMode="auto">
            <a:xfrm>
              <a:off x="6519863" y="3576638"/>
              <a:ext cx="174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762875" y="3576638"/>
              <a:ext cx="17463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01"/>
            <p:cNvSpPr>
              <a:spLocks noChangeShapeType="1"/>
            </p:cNvSpPr>
            <p:nvPr/>
          </p:nvSpPr>
          <p:spPr bwMode="auto">
            <a:xfrm>
              <a:off x="7780338" y="3576638"/>
              <a:ext cx="88741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103"/>
            <p:cNvSpPr>
              <a:spLocks noChangeShapeType="1"/>
            </p:cNvSpPr>
            <p:nvPr/>
          </p:nvSpPr>
          <p:spPr bwMode="auto">
            <a:xfrm>
              <a:off x="8667750" y="3576638"/>
              <a:ext cx="17463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Rectangle 104"/>
            <p:cNvSpPr>
              <a:spLocks noChangeArrowheads="1"/>
            </p:cNvSpPr>
            <p:nvPr/>
          </p:nvSpPr>
          <p:spPr bwMode="auto">
            <a:xfrm>
              <a:off x="4978400" y="3584575"/>
              <a:ext cx="17463" cy="3603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0" name="Line 105"/>
            <p:cNvSpPr>
              <a:spLocks noChangeShapeType="1"/>
            </p:cNvSpPr>
            <p:nvPr/>
          </p:nvSpPr>
          <p:spPr bwMode="auto">
            <a:xfrm>
              <a:off x="4978400" y="3584575"/>
              <a:ext cx="1588" cy="3603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Rectangle 106"/>
            <p:cNvSpPr>
              <a:spLocks noChangeArrowheads="1"/>
            </p:cNvSpPr>
            <p:nvPr/>
          </p:nvSpPr>
          <p:spPr bwMode="auto">
            <a:xfrm>
              <a:off x="6519863" y="3584575"/>
              <a:ext cx="17462" cy="3603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" name="Line 107"/>
            <p:cNvSpPr>
              <a:spLocks noChangeShapeType="1"/>
            </p:cNvSpPr>
            <p:nvPr/>
          </p:nvSpPr>
          <p:spPr bwMode="auto">
            <a:xfrm>
              <a:off x="6519863" y="3584575"/>
              <a:ext cx="1587" cy="3603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Rectangle 108"/>
            <p:cNvSpPr>
              <a:spLocks noChangeArrowheads="1"/>
            </p:cNvSpPr>
            <p:nvPr/>
          </p:nvSpPr>
          <p:spPr bwMode="auto">
            <a:xfrm>
              <a:off x="7762875" y="3584575"/>
              <a:ext cx="17463" cy="3603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4" name="Line 109"/>
            <p:cNvSpPr>
              <a:spLocks noChangeShapeType="1"/>
            </p:cNvSpPr>
            <p:nvPr/>
          </p:nvSpPr>
          <p:spPr bwMode="auto">
            <a:xfrm>
              <a:off x="7762875" y="3584575"/>
              <a:ext cx="1588" cy="3603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Rectangle 110"/>
            <p:cNvSpPr>
              <a:spLocks noChangeArrowheads="1"/>
            </p:cNvSpPr>
            <p:nvPr/>
          </p:nvSpPr>
          <p:spPr bwMode="auto">
            <a:xfrm>
              <a:off x="8667750" y="3584575"/>
              <a:ext cx="17463" cy="3603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6" name="Rectangle 112"/>
            <p:cNvSpPr>
              <a:spLocks noChangeArrowheads="1"/>
            </p:cNvSpPr>
            <p:nvPr/>
          </p:nvSpPr>
          <p:spPr bwMode="auto">
            <a:xfrm>
              <a:off x="5056188" y="3965575"/>
              <a:ext cx="820737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Addend</a:t>
              </a:r>
              <a:endParaRPr lang="en-US" altLang="en-US" sz="2400" u="none" baseline="0"/>
            </a:p>
          </p:txBody>
        </p:sp>
        <p:sp>
          <p:nvSpPr>
            <p:cNvPr id="117" name="Rectangle 113"/>
            <p:cNvSpPr>
              <a:spLocks noChangeArrowheads="1"/>
            </p:cNvSpPr>
            <p:nvPr/>
          </p:nvSpPr>
          <p:spPr bwMode="auto">
            <a:xfrm>
              <a:off x="5883275" y="3965575"/>
              <a:ext cx="603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18" name="Rectangle 114"/>
            <p:cNvSpPr>
              <a:spLocks noChangeArrowheads="1"/>
            </p:cNvSpPr>
            <p:nvPr/>
          </p:nvSpPr>
          <p:spPr bwMode="auto">
            <a:xfrm>
              <a:off x="6596063" y="3965575"/>
              <a:ext cx="603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19" name="Rectangle 115"/>
            <p:cNvSpPr>
              <a:spLocks noChangeArrowheads="1"/>
            </p:cNvSpPr>
            <p:nvPr/>
          </p:nvSpPr>
          <p:spPr bwMode="auto">
            <a:xfrm>
              <a:off x="6657975" y="3965575"/>
              <a:ext cx="7842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  0 0 1 1</a:t>
              </a:r>
              <a:endParaRPr lang="en-US" altLang="en-US" sz="2400" u="none" baseline="0"/>
            </a:p>
          </p:txBody>
        </p:sp>
        <p:sp>
          <p:nvSpPr>
            <p:cNvPr id="120" name="Rectangle 116"/>
            <p:cNvSpPr>
              <a:spLocks noChangeArrowheads="1"/>
            </p:cNvSpPr>
            <p:nvPr/>
          </p:nvSpPr>
          <p:spPr bwMode="auto">
            <a:xfrm>
              <a:off x="6657975" y="4211638"/>
              <a:ext cx="804863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1" name="Rectangle 117"/>
            <p:cNvSpPr>
              <a:spLocks noChangeArrowheads="1"/>
            </p:cNvSpPr>
            <p:nvPr/>
          </p:nvSpPr>
          <p:spPr bwMode="auto">
            <a:xfrm>
              <a:off x="7462838" y="3965575"/>
              <a:ext cx="603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22" name="Rectangle 118"/>
            <p:cNvSpPr>
              <a:spLocks noChangeArrowheads="1"/>
            </p:cNvSpPr>
            <p:nvPr/>
          </p:nvSpPr>
          <p:spPr bwMode="auto">
            <a:xfrm>
              <a:off x="8021638" y="3965575"/>
              <a:ext cx="2063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B</a:t>
              </a:r>
              <a:r>
                <a:rPr lang="en-US" altLang="en-US" sz="1900" b="1" u="none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123" name="Rectangle 119"/>
            <p:cNvSpPr>
              <a:spLocks noChangeArrowheads="1"/>
            </p:cNvSpPr>
            <p:nvPr/>
          </p:nvSpPr>
          <p:spPr bwMode="auto">
            <a:xfrm>
              <a:off x="8420100" y="3965575"/>
              <a:ext cx="603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24" name="Line 121"/>
            <p:cNvSpPr>
              <a:spLocks noChangeShapeType="1"/>
            </p:cNvSpPr>
            <p:nvPr/>
          </p:nvSpPr>
          <p:spPr bwMode="auto">
            <a:xfrm>
              <a:off x="4978400" y="3944938"/>
              <a:ext cx="17463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23"/>
            <p:cNvSpPr>
              <a:spLocks noChangeShapeType="1"/>
            </p:cNvSpPr>
            <p:nvPr/>
          </p:nvSpPr>
          <p:spPr bwMode="auto">
            <a:xfrm>
              <a:off x="4995863" y="3944938"/>
              <a:ext cx="152400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25"/>
            <p:cNvSpPr>
              <a:spLocks noChangeShapeType="1"/>
            </p:cNvSpPr>
            <p:nvPr/>
          </p:nvSpPr>
          <p:spPr bwMode="auto">
            <a:xfrm>
              <a:off x="6519863" y="3944938"/>
              <a:ext cx="174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27"/>
            <p:cNvSpPr>
              <a:spLocks noChangeShapeType="1"/>
            </p:cNvSpPr>
            <p:nvPr/>
          </p:nvSpPr>
          <p:spPr bwMode="auto">
            <a:xfrm>
              <a:off x="7762875" y="3944938"/>
              <a:ext cx="17463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29"/>
            <p:cNvSpPr>
              <a:spLocks noChangeShapeType="1"/>
            </p:cNvSpPr>
            <p:nvPr/>
          </p:nvSpPr>
          <p:spPr bwMode="auto">
            <a:xfrm>
              <a:off x="7780338" y="3944938"/>
              <a:ext cx="88741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31"/>
            <p:cNvSpPr>
              <a:spLocks noChangeShapeType="1"/>
            </p:cNvSpPr>
            <p:nvPr/>
          </p:nvSpPr>
          <p:spPr bwMode="auto">
            <a:xfrm>
              <a:off x="8667750" y="3944938"/>
              <a:ext cx="17463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Rectangle 132"/>
            <p:cNvSpPr>
              <a:spLocks noChangeArrowheads="1"/>
            </p:cNvSpPr>
            <p:nvPr/>
          </p:nvSpPr>
          <p:spPr bwMode="auto">
            <a:xfrm>
              <a:off x="4978400" y="3952875"/>
              <a:ext cx="17463" cy="3587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" name="Line 133"/>
            <p:cNvSpPr>
              <a:spLocks noChangeShapeType="1"/>
            </p:cNvSpPr>
            <p:nvPr/>
          </p:nvSpPr>
          <p:spPr bwMode="auto">
            <a:xfrm>
              <a:off x="4978400" y="3952875"/>
              <a:ext cx="1588" cy="358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Rectangle 134"/>
            <p:cNvSpPr>
              <a:spLocks noChangeArrowheads="1"/>
            </p:cNvSpPr>
            <p:nvPr/>
          </p:nvSpPr>
          <p:spPr bwMode="auto">
            <a:xfrm>
              <a:off x="6519863" y="3952875"/>
              <a:ext cx="17462" cy="3587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" name="Line 135"/>
            <p:cNvSpPr>
              <a:spLocks noChangeShapeType="1"/>
            </p:cNvSpPr>
            <p:nvPr/>
          </p:nvSpPr>
          <p:spPr bwMode="auto">
            <a:xfrm>
              <a:off x="6519863" y="3952875"/>
              <a:ext cx="1587" cy="358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Rectangle 136"/>
            <p:cNvSpPr>
              <a:spLocks noChangeArrowheads="1"/>
            </p:cNvSpPr>
            <p:nvPr/>
          </p:nvSpPr>
          <p:spPr bwMode="auto">
            <a:xfrm>
              <a:off x="7762875" y="3952875"/>
              <a:ext cx="17463" cy="3587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5" name="Line 137"/>
            <p:cNvSpPr>
              <a:spLocks noChangeShapeType="1"/>
            </p:cNvSpPr>
            <p:nvPr/>
          </p:nvSpPr>
          <p:spPr bwMode="auto">
            <a:xfrm>
              <a:off x="7762875" y="3952875"/>
              <a:ext cx="1588" cy="358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Rectangle 138"/>
            <p:cNvSpPr>
              <a:spLocks noChangeArrowheads="1"/>
            </p:cNvSpPr>
            <p:nvPr/>
          </p:nvSpPr>
          <p:spPr bwMode="auto">
            <a:xfrm>
              <a:off x="8667750" y="3952875"/>
              <a:ext cx="17463" cy="3587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7" name="Rectangle 140"/>
            <p:cNvSpPr>
              <a:spLocks noChangeArrowheads="1"/>
            </p:cNvSpPr>
            <p:nvPr/>
          </p:nvSpPr>
          <p:spPr bwMode="auto">
            <a:xfrm>
              <a:off x="5056188" y="4332288"/>
              <a:ext cx="471487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Sum</a:t>
              </a:r>
              <a:endParaRPr lang="en-US" altLang="en-US" sz="2400" u="none" baseline="0"/>
            </a:p>
          </p:txBody>
        </p:sp>
        <p:sp>
          <p:nvSpPr>
            <p:cNvPr id="138" name="Rectangle 141"/>
            <p:cNvSpPr>
              <a:spLocks noChangeArrowheads="1"/>
            </p:cNvSpPr>
            <p:nvPr/>
          </p:nvSpPr>
          <p:spPr bwMode="auto">
            <a:xfrm>
              <a:off x="5524500" y="4332288"/>
              <a:ext cx="603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39" name="Rectangle 142"/>
            <p:cNvSpPr>
              <a:spLocks noChangeArrowheads="1"/>
            </p:cNvSpPr>
            <p:nvPr/>
          </p:nvSpPr>
          <p:spPr bwMode="auto">
            <a:xfrm>
              <a:off x="6596063" y="4332288"/>
              <a:ext cx="84455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   1 1 1 0</a:t>
              </a:r>
              <a:endParaRPr lang="en-US" altLang="en-US" sz="2400" u="none" baseline="0"/>
            </a:p>
          </p:txBody>
        </p:sp>
        <p:sp>
          <p:nvSpPr>
            <p:cNvPr id="140" name="Rectangle 143"/>
            <p:cNvSpPr>
              <a:spLocks noChangeArrowheads="1"/>
            </p:cNvSpPr>
            <p:nvPr/>
          </p:nvSpPr>
          <p:spPr bwMode="auto">
            <a:xfrm>
              <a:off x="7462838" y="4332288"/>
              <a:ext cx="603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41" name="Rectangle 144"/>
            <p:cNvSpPr>
              <a:spLocks noChangeArrowheads="1"/>
            </p:cNvSpPr>
            <p:nvPr/>
          </p:nvSpPr>
          <p:spPr bwMode="auto">
            <a:xfrm>
              <a:off x="8035925" y="4332288"/>
              <a:ext cx="1809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S</a:t>
              </a:r>
              <a:r>
                <a:rPr lang="en-US" altLang="en-US" sz="1900" b="1" u="none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142" name="Rectangle 145"/>
            <p:cNvSpPr>
              <a:spLocks noChangeArrowheads="1"/>
            </p:cNvSpPr>
            <p:nvPr/>
          </p:nvSpPr>
          <p:spPr bwMode="auto">
            <a:xfrm>
              <a:off x="8404225" y="4332288"/>
              <a:ext cx="603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43" name="Rectangle 146"/>
            <p:cNvSpPr>
              <a:spLocks noChangeArrowheads="1"/>
            </p:cNvSpPr>
            <p:nvPr/>
          </p:nvSpPr>
          <p:spPr bwMode="auto">
            <a:xfrm>
              <a:off x="4978400" y="4311650"/>
              <a:ext cx="17463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4" name="Line 147"/>
            <p:cNvSpPr>
              <a:spLocks noChangeShapeType="1"/>
            </p:cNvSpPr>
            <p:nvPr/>
          </p:nvSpPr>
          <p:spPr bwMode="auto">
            <a:xfrm>
              <a:off x="4978400" y="4311650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Rectangle 148"/>
            <p:cNvSpPr>
              <a:spLocks noChangeArrowheads="1"/>
            </p:cNvSpPr>
            <p:nvPr/>
          </p:nvSpPr>
          <p:spPr bwMode="auto">
            <a:xfrm>
              <a:off x="4995863" y="4311650"/>
              <a:ext cx="15240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6" name="Line 149"/>
            <p:cNvSpPr>
              <a:spLocks noChangeShapeType="1"/>
            </p:cNvSpPr>
            <p:nvPr/>
          </p:nvSpPr>
          <p:spPr bwMode="auto">
            <a:xfrm>
              <a:off x="4995863" y="4311650"/>
              <a:ext cx="15240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Rectangle 150"/>
            <p:cNvSpPr>
              <a:spLocks noChangeArrowheads="1"/>
            </p:cNvSpPr>
            <p:nvPr/>
          </p:nvSpPr>
          <p:spPr bwMode="auto">
            <a:xfrm>
              <a:off x="6519863" y="4311650"/>
              <a:ext cx="17462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8" name="Line 151"/>
            <p:cNvSpPr>
              <a:spLocks noChangeShapeType="1"/>
            </p:cNvSpPr>
            <p:nvPr/>
          </p:nvSpPr>
          <p:spPr bwMode="auto">
            <a:xfrm>
              <a:off x="6519863" y="4311650"/>
              <a:ext cx="1746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Rectangle 152"/>
            <p:cNvSpPr>
              <a:spLocks noChangeArrowheads="1"/>
            </p:cNvSpPr>
            <p:nvPr/>
          </p:nvSpPr>
          <p:spPr bwMode="auto">
            <a:xfrm>
              <a:off x="7762875" y="4311650"/>
              <a:ext cx="17463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0" name="Line 153"/>
            <p:cNvSpPr>
              <a:spLocks noChangeShapeType="1"/>
            </p:cNvSpPr>
            <p:nvPr/>
          </p:nvSpPr>
          <p:spPr bwMode="auto">
            <a:xfrm>
              <a:off x="7762875" y="4311650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154"/>
            <p:cNvSpPr>
              <a:spLocks noChangeArrowheads="1"/>
            </p:cNvSpPr>
            <p:nvPr/>
          </p:nvSpPr>
          <p:spPr bwMode="auto">
            <a:xfrm>
              <a:off x="7780338" y="4311650"/>
              <a:ext cx="887412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2" name="Line 155"/>
            <p:cNvSpPr>
              <a:spLocks noChangeShapeType="1"/>
            </p:cNvSpPr>
            <p:nvPr/>
          </p:nvSpPr>
          <p:spPr bwMode="auto">
            <a:xfrm>
              <a:off x="7780338" y="4311650"/>
              <a:ext cx="8874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Rectangle 156"/>
            <p:cNvSpPr>
              <a:spLocks noChangeArrowheads="1"/>
            </p:cNvSpPr>
            <p:nvPr/>
          </p:nvSpPr>
          <p:spPr bwMode="auto">
            <a:xfrm>
              <a:off x="8667750" y="4311650"/>
              <a:ext cx="17463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" name="Line 157"/>
            <p:cNvSpPr>
              <a:spLocks noChangeShapeType="1"/>
            </p:cNvSpPr>
            <p:nvPr/>
          </p:nvSpPr>
          <p:spPr bwMode="auto">
            <a:xfrm>
              <a:off x="8667750" y="4311650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Rectangle 158"/>
            <p:cNvSpPr>
              <a:spLocks noChangeArrowheads="1"/>
            </p:cNvSpPr>
            <p:nvPr/>
          </p:nvSpPr>
          <p:spPr bwMode="auto">
            <a:xfrm>
              <a:off x="4978400" y="4321175"/>
              <a:ext cx="17463" cy="3587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6" name="Line 159"/>
            <p:cNvSpPr>
              <a:spLocks noChangeShapeType="1"/>
            </p:cNvSpPr>
            <p:nvPr/>
          </p:nvSpPr>
          <p:spPr bwMode="auto">
            <a:xfrm>
              <a:off x="4978400" y="4321175"/>
              <a:ext cx="1588" cy="358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Rectangle 160"/>
            <p:cNvSpPr>
              <a:spLocks noChangeArrowheads="1"/>
            </p:cNvSpPr>
            <p:nvPr/>
          </p:nvSpPr>
          <p:spPr bwMode="auto">
            <a:xfrm>
              <a:off x="6519863" y="4321175"/>
              <a:ext cx="17462" cy="3587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8" name="Line 161"/>
            <p:cNvSpPr>
              <a:spLocks noChangeShapeType="1"/>
            </p:cNvSpPr>
            <p:nvPr/>
          </p:nvSpPr>
          <p:spPr bwMode="auto">
            <a:xfrm>
              <a:off x="6519863" y="4321175"/>
              <a:ext cx="1587" cy="358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Rectangle 162"/>
            <p:cNvSpPr>
              <a:spLocks noChangeArrowheads="1"/>
            </p:cNvSpPr>
            <p:nvPr/>
          </p:nvSpPr>
          <p:spPr bwMode="auto">
            <a:xfrm>
              <a:off x="7762875" y="4321175"/>
              <a:ext cx="17463" cy="3587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0" name="Line 163"/>
            <p:cNvSpPr>
              <a:spLocks noChangeShapeType="1"/>
            </p:cNvSpPr>
            <p:nvPr/>
          </p:nvSpPr>
          <p:spPr bwMode="auto">
            <a:xfrm>
              <a:off x="7762875" y="4321175"/>
              <a:ext cx="1588" cy="358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164"/>
            <p:cNvSpPr>
              <a:spLocks noChangeArrowheads="1"/>
            </p:cNvSpPr>
            <p:nvPr/>
          </p:nvSpPr>
          <p:spPr bwMode="auto">
            <a:xfrm>
              <a:off x="8667750" y="4321175"/>
              <a:ext cx="17463" cy="3587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2" name="Rectangle 166"/>
            <p:cNvSpPr>
              <a:spLocks noChangeArrowheads="1"/>
            </p:cNvSpPr>
            <p:nvPr/>
          </p:nvSpPr>
          <p:spPr bwMode="auto">
            <a:xfrm>
              <a:off x="5056188" y="4848225"/>
              <a:ext cx="603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63" name="Rectangle 167"/>
            <p:cNvSpPr>
              <a:spLocks noChangeArrowheads="1"/>
            </p:cNvSpPr>
            <p:nvPr/>
          </p:nvSpPr>
          <p:spPr bwMode="auto">
            <a:xfrm>
              <a:off x="5056188" y="4867275"/>
              <a:ext cx="10255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Carry out</a:t>
              </a:r>
              <a:endParaRPr lang="en-US" altLang="en-US" sz="2400" u="none" baseline="0"/>
            </a:p>
          </p:txBody>
        </p:sp>
        <p:sp>
          <p:nvSpPr>
            <p:cNvPr id="164" name="Rectangle 168"/>
            <p:cNvSpPr>
              <a:spLocks noChangeArrowheads="1"/>
            </p:cNvSpPr>
            <p:nvPr/>
          </p:nvSpPr>
          <p:spPr bwMode="auto">
            <a:xfrm>
              <a:off x="5697538" y="5133975"/>
              <a:ext cx="603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65" name="Rectangle 169"/>
            <p:cNvSpPr>
              <a:spLocks noChangeArrowheads="1"/>
            </p:cNvSpPr>
            <p:nvPr/>
          </p:nvSpPr>
          <p:spPr bwMode="auto">
            <a:xfrm>
              <a:off x="6596063" y="4848225"/>
              <a:ext cx="9048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   0 0 1 1 </a:t>
              </a:r>
              <a:endParaRPr lang="en-US" altLang="en-US" sz="2400" u="none" baseline="0"/>
            </a:p>
          </p:txBody>
        </p:sp>
        <p:sp>
          <p:nvSpPr>
            <p:cNvPr id="166" name="Rectangle 170"/>
            <p:cNvSpPr>
              <a:spLocks noChangeArrowheads="1"/>
            </p:cNvSpPr>
            <p:nvPr/>
          </p:nvSpPr>
          <p:spPr bwMode="auto">
            <a:xfrm>
              <a:off x="7524750" y="4848225"/>
              <a:ext cx="603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67" name="Rectangle 171"/>
            <p:cNvSpPr>
              <a:spLocks noChangeArrowheads="1"/>
            </p:cNvSpPr>
            <p:nvPr/>
          </p:nvSpPr>
          <p:spPr bwMode="auto">
            <a:xfrm>
              <a:off x="7886700" y="4848225"/>
              <a:ext cx="3968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C</a:t>
              </a:r>
              <a:r>
                <a:rPr lang="en-US" altLang="en-US" sz="1900" b="1" u="none">
                  <a:solidFill>
                    <a:srgbClr val="000000"/>
                  </a:solidFill>
                </a:rPr>
                <a:t>i+1</a:t>
              </a:r>
            </a:p>
          </p:txBody>
        </p:sp>
        <p:sp>
          <p:nvSpPr>
            <p:cNvPr id="168" name="Rectangle 172"/>
            <p:cNvSpPr>
              <a:spLocks noChangeArrowheads="1"/>
            </p:cNvSpPr>
            <p:nvPr/>
          </p:nvSpPr>
          <p:spPr bwMode="auto">
            <a:xfrm>
              <a:off x="8558213" y="4848225"/>
              <a:ext cx="603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69" name="Rectangle 173"/>
            <p:cNvSpPr>
              <a:spLocks noChangeArrowheads="1"/>
            </p:cNvSpPr>
            <p:nvPr/>
          </p:nvSpPr>
          <p:spPr bwMode="auto">
            <a:xfrm>
              <a:off x="4978400" y="4679950"/>
              <a:ext cx="17463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0" name="Line 174"/>
            <p:cNvSpPr>
              <a:spLocks noChangeShapeType="1"/>
            </p:cNvSpPr>
            <p:nvPr/>
          </p:nvSpPr>
          <p:spPr bwMode="auto">
            <a:xfrm>
              <a:off x="4978400" y="4679950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Rectangle 175"/>
            <p:cNvSpPr>
              <a:spLocks noChangeArrowheads="1"/>
            </p:cNvSpPr>
            <p:nvPr/>
          </p:nvSpPr>
          <p:spPr bwMode="auto">
            <a:xfrm>
              <a:off x="4995863" y="4679950"/>
              <a:ext cx="152400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2" name="Line 176"/>
            <p:cNvSpPr>
              <a:spLocks noChangeShapeType="1"/>
            </p:cNvSpPr>
            <p:nvPr/>
          </p:nvSpPr>
          <p:spPr bwMode="auto">
            <a:xfrm>
              <a:off x="4995863" y="4679950"/>
              <a:ext cx="15240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Rectangle 177"/>
            <p:cNvSpPr>
              <a:spLocks noChangeArrowheads="1"/>
            </p:cNvSpPr>
            <p:nvPr/>
          </p:nvSpPr>
          <p:spPr bwMode="auto">
            <a:xfrm>
              <a:off x="6519863" y="4679950"/>
              <a:ext cx="17462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" name="Line 178"/>
            <p:cNvSpPr>
              <a:spLocks noChangeShapeType="1"/>
            </p:cNvSpPr>
            <p:nvPr/>
          </p:nvSpPr>
          <p:spPr bwMode="auto">
            <a:xfrm>
              <a:off x="6519863" y="4679950"/>
              <a:ext cx="1746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Rectangle 179"/>
            <p:cNvSpPr>
              <a:spLocks noChangeArrowheads="1"/>
            </p:cNvSpPr>
            <p:nvPr/>
          </p:nvSpPr>
          <p:spPr bwMode="auto">
            <a:xfrm>
              <a:off x="7762875" y="4679950"/>
              <a:ext cx="17463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6" name="Line 180"/>
            <p:cNvSpPr>
              <a:spLocks noChangeShapeType="1"/>
            </p:cNvSpPr>
            <p:nvPr/>
          </p:nvSpPr>
          <p:spPr bwMode="auto">
            <a:xfrm>
              <a:off x="7762875" y="4679950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Rectangle 181"/>
            <p:cNvSpPr>
              <a:spLocks noChangeArrowheads="1"/>
            </p:cNvSpPr>
            <p:nvPr/>
          </p:nvSpPr>
          <p:spPr bwMode="auto">
            <a:xfrm>
              <a:off x="7780338" y="4679950"/>
              <a:ext cx="887412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8" name="Line 182"/>
            <p:cNvSpPr>
              <a:spLocks noChangeShapeType="1"/>
            </p:cNvSpPr>
            <p:nvPr/>
          </p:nvSpPr>
          <p:spPr bwMode="auto">
            <a:xfrm>
              <a:off x="7780338" y="4679950"/>
              <a:ext cx="8874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Rectangle 183"/>
            <p:cNvSpPr>
              <a:spLocks noChangeArrowheads="1"/>
            </p:cNvSpPr>
            <p:nvPr/>
          </p:nvSpPr>
          <p:spPr bwMode="auto">
            <a:xfrm>
              <a:off x="8667750" y="4679950"/>
              <a:ext cx="17463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0" name="Line 184"/>
            <p:cNvSpPr>
              <a:spLocks noChangeShapeType="1"/>
            </p:cNvSpPr>
            <p:nvPr/>
          </p:nvSpPr>
          <p:spPr bwMode="auto">
            <a:xfrm>
              <a:off x="8667750" y="4679950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Rectangle 185"/>
            <p:cNvSpPr>
              <a:spLocks noChangeArrowheads="1"/>
            </p:cNvSpPr>
            <p:nvPr/>
          </p:nvSpPr>
          <p:spPr bwMode="auto">
            <a:xfrm>
              <a:off x="4978400" y="4689475"/>
              <a:ext cx="17463" cy="7175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2" name="Line 186"/>
            <p:cNvSpPr>
              <a:spLocks noChangeShapeType="1"/>
            </p:cNvSpPr>
            <p:nvPr/>
          </p:nvSpPr>
          <p:spPr bwMode="auto">
            <a:xfrm>
              <a:off x="4978400" y="4689475"/>
              <a:ext cx="1588" cy="71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Rectangle 187"/>
            <p:cNvSpPr>
              <a:spLocks noChangeArrowheads="1"/>
            </p:cNvSpPr>
            <p:nvPr/>
          </p:nvSpPr>
          <p:spPr bwMode="auto">
            <a:xfrm>
              <a:off x="4978400" y="5407025"/>
              <a:ext cx="17463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" name="Line 188"/>
            <p:cNvSpPr>
              <a:spLocks noChangeShapeType="1"/>
            </p:cNvSpPr>
            <p:nvPr/>
          </p:nvSpPr>
          <p:spPr bwMode="auto">
            <a:xfrm>
              <a:off x="4978400" y="5407025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89"/>
            <p:cNvSpPr>
              <a:spLocks noChangeShapeType="1"/>
            </p:cNvSpPr>
            <p:nvPr/>
          </p:nvSpPr>
          <p:spPr bwMode="auto">
            <a:xfrm>
              <a:off x="4978400" y="5407025"/>
              <a:ext cx="1588" cy="174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Rectangle 190"/>
            <p:cNvSpPr>
              <a:spLocks noChangeArrowheads="1"/>
            </p:cNvSpPr>
            <p:nvPr/>
          </p:nvSpPr>
          <p:spPr bwMode="auto">
            <a:xfrm>
              <a:off x="4978400" y="5407025"/>
              <a:ext cx="17463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7" name="Line 191"/>
            <p:cNvSpPr>
              <a:spLocks noChangeShapeType="1"/>
            </p:cNvSpPr>
            <p:nvPr/>
          </p:nvSpPr>
          <p:spPr bwMode="auto">
            <a:xfrm>
              <a:off x="4978400" y="5407025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192"/>
            <p:cNvSpPr>
              <a:spLocks noChangeShapeType="1"/>
            </p:cNvSpPr>
            <p:nvPr/>
          </p:nvSpPr>
          <p:spPr bwMode="auto">
            <a:xfrm>
              <a:off x="4978400" y="5407025"/>
              <a:ext cx="1588" cy="174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Rectangle 193"/>
            <p:cNvSpPr>
              <a:spLocks noChangeArrowheads="1"/>
            </p:cNvSpPr>
            <p:nvPr/>
          </p:nvSpPr>
          <p:spPr bwMode="auto">
            <a:xfrm>
              <a:off x="4995863" y="5407025"/>
              <a:ext cx="1524000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0" name="Line 194"/>
            <p:cNvSpPr>
              <a:spLocks noChangeShapeType="1"/>
            </p:cNvSpPr>
            <p:nvPr/>
          </p:nvSpPr>
          <p:spPr bwMode="auto">
            <a:xfrm>
              <a:off x="4995863" y="5407025"/>
              <a:ext cx="15240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Rectangle 195"/>
            <p:cNvSpPr>
              <a:spLocks noChangeArrowheads="1"/>
            </p:cNvSpPr>
            <p:nvPr/>
          </p:nvSpPr>
          <p:spPr bwMode="auto">
            <a:xfrm>
              <a:off x="6519863" y="4689475"/>
              <a:ext cx="17462" cy="7175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2" name="Line 196"/>
            <p:cNvSpPr>
              <a:spLocks noChangeShapeType="1"/>
            </p:cNvSpPr>
            <p:nvPr/>
          </p:nvSpPr>
          <p:spPr bwMode="auto">
            <a:xfrm>
              <a:off x="6519863" y="4689475"/>
              <a:ext cx="1587" cy="71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Rectangle 197"/>
            <p:cNvSpPr>
              <a:spLocks noChangeArrowheads="1"/>
            </p:cNvSpPr>
            <p:nvPr/>
          </p:nvSpPr>
          <p:spPr bwMode="auto">
            <a:xfrm>
              <a:off x="6519863" y="5407025"/>
              <a:ext cx="17462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" name="Line 198"/>
            <p:cNvSpPr>
              <a:spLocks noChangeShapeType="1"/>
            </p:cNvSpPr>
            <p:nvPr/>
          </p:nvSpPr>
          <p:spPr bwMode="auto">
            <a:xfrm>
              <a:off x="6519863" y="5407025"/>
              <a:ext cx="1746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99"/>
            <p:cNvSpPr>
              <a:spLocks noChangeShapeType="1"/>
            </p:cNvSpPr>
            <p:nvPr/>
          </p:nvSpPr>
          <p:spPr bwMode="auto">
            <a:xfrm>
              <a:off x="6519863" y="5407025"/>
              <a:ext cx="1587" cy="174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Rectangle 200"/>
            <p:cNvSpPr>
              <a:spLocks noChangeArrowheads="1"/>
            </p:cNvSpPr>
            <p:nvPr/>
          </p:nvSpPr>
          <p:spPr bwMode="auto">
            <a:xfrm>
              <a:off x="6537325" y="5407025"/>
              <a:ext cx="1225550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7" name="Line 201"/>
            <p:cNvSpPr>
              <a:spLocks noChangeShapeType="1"/>
            </p:cNvSpPr>
            <p:nvPr/>
          </p:nvSpPr>
          <p:spPr bwMode="auto">
            <a:xfrm>
              <a:off x="6537325" y="5407025"/>
              <a:ext cx="12255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Rectangle 202"/>
            <p:cNvSpPr>
              <a:spLocks noChangeArrowheads="1"/>
            </p:cNvSpPr>
            <p:nvPr/>
          </p:nvSpPr>
          <p:spPr bwMode="auto">
            <a:xfrm>
              <a:off x="7762875" y="4689475"/>
              <a:ext cx="17463" cy="7175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9" name="Line 203"/>
            <p:cNvSpPr>
              <a:spLocks noChangeShapeType="1"/>
            </p:cNvSpPr>
            <p:nvPr/>
          </p:nvSpPr>
          <p:spPr bwMode="auto">
            <a:xfrm>
              <a:off x="7762875" y="4689475"/>
              <a:ext cx="1588" cy="71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Rectangle 204"/>
            <p:cNvSpPr>
              <a:spLocks noChangeArrowheads="1"/>
            </p:cNvSpPr>
            <p:nvPr/>
          </p:nvSpPr>
          <p:spPr bwMode="auto">
            <a:xfrm>
              <a:off x="7762875" y="5407025"/>
              <a:ext cx="17463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1" name="Line 205"/>
            <p:cNvSpPr>
              <a:spLocks noChangeShapeType="1"/>
            </p:cNvSpPr>
            <p:nvPr/>
          </p:nvSpPr>
          <p:spPr bwMode="auto">
            <a:xfrm>
              <a:off x="7762875" y="5407025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06"/>
            <p:cNvSpPr>
              <a:spLocks noChangeShapeType="1"/>
            </p:cNvSpPr>
            <p:nvPr/>
          </p:nvSpPr>
          <p:spPr bwMode="auto">
            <a:xfrm>
              <a:off x="7762875" y="5407025"/>
              <a:ext cx="1588" cy="174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Rectangle 207"/>
            <p:cNvSpPr>
              <a:spLocks noChangeArrowheads="1"/>
            </p:cNvSpPr>
            <p:nvPr/>
          </p:nvSpPr>
          <p:spPr bwMode="auto">
            <a:xfrm>
              <a:off x="7780338" y="5407025"/>
              <a:ext cx="887412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" name="Line 208"/>
            <p:cNvSpPr>
              <a:spLocks noChangeShapeType="1"/>
            </p:cNvSpPr>
            <p:nvPr/>
          </p:nvSpPr>
          <p:spPr bwMode="auto">
            <a:xfrm>
              <a:off x="7780338" y="5407025"/>
              <a:ext cx="8874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Rectangle 209"/>
            <p:cNvSpPr>
              <a:spLocks noChangeArrowheads="1"/>
            </p:cNvSpPr>
            <p:nvPr/>
          </p:nvSpPr>
          <p:spPr bwMode="auto">
            <a:xfrm>
              <a:off x="8667750" y="4689475"/>
              <a:ext cx="17463" cy="7175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6" name="Rectangle 211"/>
            <p:cNvSpPr>
              <a:spLocks noChangeArrowheads="1"/>
            </p:cNvSpPr>
            <p:nvPr/>
          </p:nvSpPr>
          <p:spPr bwMode="auto">
            <a:xfrm>
              <a:off x="8667750" y="5407025"/>
              <a:ext cx="17463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7" name="Line 212"/>
            <p:cNvSpPr>
              <a:spLocks noChangeShapeType="1"/>
            </p:cNvSpPr>
            <p:nvPr/>
          </p:nvSpPr>
          <p:spPr bwMode="auto">
            <a:xfrm>
              <a:off x="8667750" y="5407025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213"/>
            <p:cNvSpPr>
              <a:spLocks noChangeShapeType="1"/>
            </p:cNvSpPr>
            <p:nvPr/>
          </p:nvSpPr>
          <p:spPr bwMode="auto">
            <a:xfrm>
              <a:off x="8667750" y="5407025"/>
              <a:ext cx="1588" cy="174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Rectangle 214"/>
            <p:cNvSpPr>
              <a:spLocks noChangeArrowheads="1"/>
            </p:cNvSpPr>
            <p:nvPr/>
          </p:nvSpPr>
          <p:spPr bwMode="auto">
            <a:xfrm>
              <a:off x="8667750" y="5407025"/>
              <a:ext cx="17463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0" name="Line 215"/>
            <p:cNvSpPr>
              <a:spLocks noChangeShapeType="1"/>
            </p:cNvSpPr>
            <p:nvPr/>
          </p:nvSpPr>
          <p:spPr bwMode="auto">
            <a:xfrm>
              <a:off x="8667750" y="5407025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216"/>
            <p:cNvSpPr>
              <a:spLocks noChangeShapeType="1"/>
            </p:cNvSpPr>
            <p:nvPr/>
          </p:nvSpPr>
          <p:spPr bwMode="auto">
            <a:xfrm>
              <a:off x="8667750" y="5407025"/>
              <a:ext cx="1588" cy="174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220"/>
            <p:cNvSpPr>
              <a:spLocks noChangeShapeType="1"/>
            </p:cNvSpPr>
            <p:nvPr/>
          </p:nvSpPr>
          <p:spPr bwMode="auto">
            <a:xfrm flipV="1">
              <a:off x="6515100" y="2476500"/>
              <a:ext cx="0" cy="660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217083" y="4741129"/>
            <a:ext cx="6096000" cy="10926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</a:pPr>
            <a:r>
              <a:rPr lang="en-US" altLang="en-US" sz="2000" dirty="0"/>
              <a:t>Example: </a:t>
            </a:r>
            <a:r>
              <a:rPr lang="en-US" altLang="en-US" sz="2000" u="sng" dirty="0"/>
              <a:t>4-bit ripple </a:t>
            </a:r>
            <a:r>
              <a:rPr lang="en-US" altLang="en-US" sz="2000" u="sng" dirty="0" smtClean="0"/>
              <a:t>carry adder</a:t>
            </a:r>
            <a:r>
              <a:rPr lang="en-US" altLang="en-US" sz="2000" u="sng" dirty="0"/>
              <a:t>:</a:t>
            </a:r>
            <a:r>
              <a:rPr lang="en-US" altLang="en-US" sz="2000" dirty="0"/>
              <a:t>  Adds input vectors </a:t>
            </a:r>
            <a:r>
              <a:rPr lang="en-US" altLang="en-US" sz="2000" dirty="0" smtClean="0"/>
              <a:t>                                     </a:t>
            </a:r>
            <a:r>
              <a:rPr lang="en-US" altLang="en-US" sz="2000" dirty="0"/>
              <a:t>A(3:0) and B(3:0) to </a:t>
            </a:r>
            <a:r>
              <a:rPr lang="en-US" altLang="en-US" sz="2000" dirty="0" smtClean="0"/>
              <a:t>get a </a:t>
            </a:r>
            <a:r>
              <a:rPr lang="en-US" altLang="en-US" sz="2000" dirty="0"/>
              <a:t>sum  vector S(3:0) </a:t>
            </a:r>
          </a:p>
          <a:p>
            <a:pPr marL="342900" indent="-342900">
              <a:spcAft>
                <a:spcPts val="600"/>
              </a:spcAft>
            </a:pPr>
            <a:r>
              <a:rPr lang="en-US" altLang="en-US" sz="2000" dirty="0"/>
              <a:t>Note: carry out of cell </a:t>
            </a:r>
            <a:r>
              <a:rPr lang="en-US" altLang="en-US" sz="2000" dirty="0" smtClean="0"/>
              <a:t>I becomes </a:t>
            </a:r>
            <a:r>
              <a:rPr lang="en-US" altLang="en-US" sz="2000" dirty="0"/>
              <a:t>carry in of </a:t>
            </a:r>
            <a:r>
              <a:rPr lang="en-US" altLang="en-US" sz="2000" dirty="0" smtClean="0"/>
              <a:t>cell 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137602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8004980" y="3907897"/>
            <a:ext cx="3797796" cy="2623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080" y="-1664"/>
            <a:ext cx="9905998" cy="1478570"/>
          </a:xfrm>
        </p:spPr>
        <p:txBody>
          <a:bodyPr/>
          <a:lstStyle/>
          <a:p>
            <a:r>
              <a:rPr lang="en-US" dirty="0"/>
              <a:t>Unsigned Subtraction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1099080" y="900605"/>
                <a:ext cx="10694987" cy="30072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800" dirty="0" smtClean="0"/>
                  <a:t>Algorithm:</a:t>
                </a:r>
              </a:p>
              <a:p>
                <a:pPr lvl="1"/>
                <a:r>
                  <a:rPr lang="en-US" altLang="en-US" sz="2400" dirty="0" smtClean="0"/>
                  <a:t>Subtract the subtrahend N from the minuend M</a:t>
                </a:r>
              </a:p>
              <a:p>
                <a:pPr lvl="1"/>
                <a:r>
                  <a:rPr lang="en-US" altLang="en-US" sz="2400" dirty="0" smtClean="0"/>
                  <a:t>If no end borrow occurs, then M </a:t>
                </a:r>
                <a:r>
                  <a:rPr lang="en-US" altLang="en-US" sz="2400" dirty="0" smtClean="0">
                    <a:latin typeface="Symbol" panose="05050102010706020507" pitchFamily="18" charset="2"/>
                  </a:rPr>
                  <a:t>³</a:t>
                </a:r>
                <a:r>
                  <a:rPr lang="en-US" altLang="en-US" sz="2400" dirty="0" smtClean="0"/>
                  <a:t> N, and the result is a non-negative number and correct.</a:t>
                </a:r>
              </a:p>
              <a:p>
                <a:pPr lvl="1"/>
                <a:r>
                  <a:rPr lang="en-US" altLang="en-US" sz="2400" dirty="0" smtClean="0"/>
                  <a:t>If an end borrow occurs, </a:t>
                </a:r>
                <a:r>
                  <a:rPr lang="en-US" altLang="en-US" sz="2400" dirty="0" smtClean="0"/>
                  <a:t>then </a:t>
                </a:r>
                <a:r>
                  <a:rPr lang="en-US" altLang="en-US" sz="2400" dirty="0" smtClean="0"/>
                  <a:t>N &gt; M and the difference </a:t>
                </a:r>
                <a:r>
                  <a:rPr lang="en-US" altLang="en-US" sz="2400" dirty="0" smtClean="0"/>
                  <a:t>is M </a:t>
                </a:r>
                <a:r>
                  <a:rPr lang="en-US" altLang="en-US" sz="2400" dirty="0" smtClean="0">
                    <a:latin typeface="Symbol" panose="05050102010706020507" pitchFamily="18" charset="2"/>
                  </a:rPr>
                  <a:t>- </a:t>
                </a:r>
                <a:r>
                  <a:rPr lang="en-US" altLang="en-US" sz="2400" dirty="0" smtClean="0"/>
                  <a:t>N + </a:t>
                </a:r>
                <a:r>
                  <a:rPr lang="en-US" altLang="en-US" sz="2400" dirty="0" err="1" smtClean="0"/>
                  <a:t>2</a:t>
                </a:r>
                <a:r>
                  <a:rPr lang="en-US" altLang="en-US" sz="2400" baseline="30000" dirty="0" err="1" smtClean="0"/>
                  <a:t>n</a:t>
                </a:r>
                <a:endParaRPr lang="en-US" altLang="en-US" sz="24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400" dirty="0" smtClean="0"/>
                  <a:t>represents the value of the borrow into the most significant position</a:t>
                </a:r>
                <a:r>
                  <a:rPr lang="en-US" altLang="en-US" sz="2400" dirty="0"/>
                  <a:t>. </a:t>
                </a:r>
                <a:endParaRPr lang="en-US" altLang="en-US" sz="2400" dirty="0" smtClean="0"/>
              </a:p>
              <a:p>
                <a:pPr lvl="1"/>
                <a:r>
                  <a:rPr lang="en-US" altLang="en-US" sz="2400" dirty="0" smtClean="0"/>
                  <a:t>The desired magnitude should be N</a:t>
                </a:r>
                <a:r>
                  <a:rPr lang="en-US" altLang="en-US" sz="2400" dirty="0"/>
                  <a:t> </a:t>
                </a:r>
                <a:r>
                  <a:rPr lang="en-US" altLang="en-US" sz="2400" dirty="0">
                    <a:latin typeface="Symbol" panose="05050102010706020507" pitchFamily="18" charset="2"/>
                  </a:rPr>
                  <a:t>-</a:t>
                </a:r>
                <a:r>
                  <a:rPr lang="en-US" altLang="en-US" sz="2400" dirty="0" smtClean="0">
                    <a:latin typeface="Symbol" panose="05050102010706020507" pitchFamily="18" charset="2"/>
                  </a:rPr>
                  <a:t> </a:t>
                </a:r>
                <a:r>
                  <a:rPr lang="en-US" altLang="en-US" sz="2400" dirty="0" smtClean="0"/>
                  <a:t>M </a:t>
                </a:r>
              </a:p>
              <a:p>
                <a:pPr lvl="1"/>
                <a:r>
                  <a:rPr lang="en-US" altLang="en-US" sz="2400" dirty="0" smtClean="0"/>
                  <a:t>This can be obtained by subtracting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400" dirty="0" smtClean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400" dirty="0"/>
                  <a:t> ,</a:t>
                </a:r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and a minus sign is appended to the result.</a:t>
                </a:r>
                <a:endParaRPr lang="en-US" altLang="en-US" sz="2400" dirty="0" smtClean="0"/>
              </a:p>
              <a:p>
                <a:pPr marL="457200" lvl="1" indent="0">
                  <a:buNone/>
                </a:pPr>
                <a:endParaRPr lang="en-US" altLang="en-US" sz="2400" dirty="0" smtClean="0"/>
              </a:p>
              <a:p>
                <a:pPr lvl="1"/>
                <a:endParaRPr lang="en-US" altLang="en-US" sz="2400" dirty="0" smtClean="0"/>
              </a:p>
            </p:txBody>
          </p:sp>
        </mc:Choice>
        <mc:Fallback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080" y="900605"/>
                <a:ext cx="10694987" cy="3007292"/>
              </a:xfrm>
              <a:prstGeom prst="rect">
                <a:avLst/>
              </a:prstGeom>
              <a:blipFill rotWithShape="0">
                <a:blip r:embed="rId2"/>
                <a:stretch>
                  <a:fillRect l="-1140" t="-4260" b="-2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590889" y="5520182"/>
                <a:ext cx="1434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889" y="5520182"/>
                <a:ext cx="143436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106" t="-4444" r="-553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528671"/>
              </p:ext>
            </p:extLst>
          </p:nvPr>
        </p:nvGraphicFramePr>
        <p:xfrm>
          <a:off x="905693" y="4386249"/>
          <a:ext cx="2725783" cy="147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9763"/>
                <a:gridCol w="217964"/>
                <a:gridCol w="217964"/>
                <a:gridCol w="217964"/>
                <a:gridCol w="217964"/>
                <a:gridCol w="224164"/>
              </a:tblGrid>
              <a:tr h="28285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Borrows</a:t>
                      </a:r>
                      <a:r>
                        <a:rPr lang="en-US" sz="1800" baseline="0" dirty="0" smtClean="0"/>
                        <a:t> into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156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Minuend(M)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Subtrahend</a:t>
                      </a:r>
                      <a:r>
                        <a:rPr lang="en-US" sz="1800" baseline="0" dirty="0" smtClean="0"/>
                        <a:t> (N)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Difference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042677"/>
              </p:ext>
            </p:extLst>
          </p:nvPr>
        </p:nvGraphicFramePr>
        <p:xfrm>
          <a:off x="3831773" y="4386249"/>
          <a:ext cx="2788100" cy="147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3859"/>
                <a:gridCol w="223847"/>
                <a:gridCol w="223847"/>
                <a:gridCol w="223847"/>
                <a:gridCol w="223847"/>
                <a:gridCol w="228853"/>
              </a:tblGrid>
              <a:tr h="29976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Borrows</a:t>
                      </a:r>
                      <a:r>
                        <a:rPr lang="en-US" sz="1800" baseline="0" dirty="0" smtClean="0"/>
                        <a:t> into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156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Minuend(M)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Subtrahend</a:t>
                      </a:r>
                      <a:r>
                        <a:rPr lang="en-US" sz="1800" baseline="0" dirty="0" smtClean="0"/>
                        <a:t> (N)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Difference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8550930" y="4277566"/>
                <a:ext cx="31488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930" y="4277566"/>
                <a:ext cx="314881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7996271" y="3919814"/>
            <a:ext cx="168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Correction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4237054"/>
                  </p:ext>
                </p:extLst>
              </p:nvPr>
            </p:nvGraphicFramePr>
            <p:xfrm>
              <a:off x="8501119" y="4685430"/>
              <a:ext cx="2767528" cy="1102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5580"/>
                    <a:gridCol w="208280"/>
                    <a:gridCol w="223847"/>
                    <a:gridCol w="223847"/>
                    <a:gridCol w="223847"/>
                    <a:gridCol w="223847"/>
                    <a:gridCol w="208280"/>
                  </a:tblGrid>
                  <a:tr h="29976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91563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Initial</a:t>
                          </a:r>
                          <a:r>
                            <a:rPr lang="en-US" sz="1800" baseline="0" dirty="0" smtClean="0"/>
                            <a:t> result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-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Final result      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-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4237054"/>
                  </p:ext>
                </p:extLst>
              </p:nvPr>
            </p:nvGraphicFramePr>
            <p:xfrm>
              <a:off x="8501119" y="4685430"/>
              <a:ext cx="2767528" cy="1102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5580"/>
                    <a:gridCol w="208280"/>
                    <a:gridCol w="223847"/>
                    <a:gridCol w="223847"/>
                    <a:gridCol w="223847"/>
                    <a:gridCol w="223847"/>
                    <a:gridCol w="20828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t="-8333" r="-90795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Initial</a:t>
                          </a:r>
                          <a:r>
                            <a:rPr lang="en-US" sz="1800" baseline="0" dirty="0" smtClean="0"/>
                            <a:t> result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-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Final result      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-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1532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Unsigned Subtraction (continued)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19138" y="1314450"/>
            <a:ext cx="9796462" cy="502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 smtClean="0"/>
              <a:t>The subtraction, </a:t>
            </a:r>
            <a:r>
              <a:rPr lang="en-US" altLang="en-US" sz="2800" dirty="0" err="1" smtClean="0"/>
              <a:t>2</a:t>
            </a:r>
            <a:r>
              <a:rPr lang="en-US" altLang="en-US" sz="2800" baseline="30000" dirty="0" err="1" smtClean="0"/>
              <a:t>n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latin typeface="Symbol" panose="05050102010706020507" pitchFamily="18" charset="2"/>
              </a:rPr>
              <a:t>-</a:t>
            </a:r>
            <a:r>
              <a:rPr lang="en-US" altLang="en-US" sz="2800" dirty="0" smtClean="0"/>
              <a:t> N, is taking the 2</a:t>
            </a:r>
            <a:r>
              <a:rPr lang="ja-JP" altLang="en-US" sz="2800" dirty="0" smtClean="0"/>
              <a:t>’</a:t>
            </a:r>
            <a:r>
              <a:rPr lang="en-US" altLang="ja-JP" sz="2800" dirty="0" smtClean="0"/>
              <a:t>s complement of N</a:t>
            </a:r>
          </a:p>
          <a:p>
            <a:r>
              <a:rPr lang="en-US" altLang="en-US" sz="2800" dirty="0" smtClean="0"/>
              <a:t>To do both unsigned addition and unsigned subtraction requires:</a:t>
            </a:r>
          </a:p>
          <a:p>
            <a:r>
              <a:rPr lang="en-US" altLang="en-US" sz="2800" dirty="0" smtClean="0"/>
              <a:t>Quite complex!</a:t>
            </a:r>
          </a:p>
          <a:p>
            <a:r>
              <a:rPr lang="en-US" altLang="en-US" sz="2800" dirty="0" smtClean="0"/>
              <a:t>Goal: Shared simpler</a:t>
            </a:r>
            <a:br>
              <a:rPr lang="en-US" altLang="en-US" sz="2800" dirty="0" smtClean="0"/>
            </a:br>
            <a:r>
              <a:rPr lang="en-US" altLang="en-US" sz="2800" dirty="0" smtClean="0"/>
              <a:t>logic for both addition</a:t>
            </a:r>
            <a:br>
              <a:rPr lang="en-US" altLang="en-US" sz="2800" dirty="0" smtClean="0"/>
            </a:br>
            <a:r>
              <a:rPr lang="en-US" altLang="en-US" sz="2800" dirty="0" smtClean="0"/>
              <a:t>and subtraction</a:t>
            </a:r>
          </a:p>
          <a:p>
            <a:r>
              <a:rPr lang="en-US" altLang="en-US" sz="2800" dirty="0" smtClean="0"/>
              <a:t>Introduce complements</a:t>
            </a:r>
            <a:br>
              <a:rPr lang="en-US" altLang="en-US" sz="2800" dirty="0" smtClean="0"/>
            </a:br>
            <a:r>
              <a:rPr lang="en-US" altLang="en-US" sz="2800" dirty="0" smtClean="0"/>
              <a:t>as an approach </a:t>
            </a:r>
          </a:p>
          <a:p>
            <a:endParaRPr lang="en-US" altLang="en-US" sz="2800" dirty="0" smtClean="0"/>
          </a:p>
        </p:txBody>
      </p:sp>
      <p:pic>
        <p:nvPicPr>
          <p:cNvPr id="5" name="Picture 4" descr="Fig_5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2480205"/>
            <a:ext cx="4219575" cy="405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720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Complements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1470" y="1365250"/>
            <a:ext cx="9831084" cy="502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 smtClean="0"/>
              <a:t>There are </a:t>
            </a:r>
            <a:r>
              <a:rPr lang="en-US" altLang="en-US" sz="2800" dirty="0" smtClean="0"/>
              <a:t>2 types of complement for each base – r system. </a:t>
            </a:r>
            <a:endParaRPr lang="en-US" altLang="en-US" sz="2800" dirty="0" smtClean="0"/>
          </a:p>
          <a:p>
            <a:pPr marL="742950" lvl="1" indent="-285750"/>
            <a:r>
              <a:rPr lang="en-US" altLang="en-US" sz="2400" dirty="0" smtClean="0"/>
              <a:t>Diminished Radix </a:t>
            </a:r>
            <a:r>
              <a:rPr lang="en-US" altLang="en-US" sz="2400" dirty="0" smtClean="0"/>
              <a:t>Complement</a:t>
            </a:r>
            <a:endParaRPr lang="en-US" altLang="en-US" sz="2400" dirty="0" smtClean="0"/>
          </a:p>
          <a:p>
            <a:pPr lvl="2"/>
            <a:r>
              <a:rPr lang="en-US" altLang="en-US" sz="2000" dirty="0" smtClean="0"/>
              <a:t>(r </a:t>
            </a:r>
            <a:r>
              <a:rPr lang="en-US" altLang="en-US" sz="2000" dirty="0" smtClean="0">
                <a:latin typeface="Symbol" panose="05050102010706020507" pitchFamily="18" charset="2"/>
              </a:rPr>
              <a:t>-</a:t>
            </a:r>
            <a:r>
              <a:rPr lang="en-US" altLang="en-US" sz="2000" dirty="0" smtClean="0"/>
              <a:t> 1)</a:t>
            </a:r>
            <a:r>
              <a:rPr lang="ja-JP" altLang="en-US" sz="2000" dirty="0" smtClean="0"/>
              <a:t>’</a:t>
            </a:r>
            <a:r>
              <a:rPr lang="en-US" altLang="ja-JP" sz="2000" dirty="0" smtClean="0"/>
              <a:t>s complement for radix r</a:t>
            </a:r>
          </a:p>
          <a:p>
            <a:pPr lvl="2"/>
            <a:r>
              <a:rPr lang="en-US" altLang="en-US" sz="2000" dirty="0" smtClean="0"/>
              <a:t>1</a:t>
            </a:r>
            <a:r>
              <a:rPr lang="ja-JP" altLang="en-US" sz="2000" dirty="0" smtClean="0"/>
              <a:t>’</a:t>
            </a:r>
            <a:r>
              <a:rPr lang="en-US" altLang="ja-JP" sz="2000" dirty="0" smtClean="0"/>
              <a:t>s complement for radix </a:t>
            </a:r>
            <a:r>
              <a:rPr lang="en-US" altLang="ja-JP" sz="2000" dirty="0" smtClean="0"/>
              <a:t>2,  </a:t>
            </a:r>
            <a:r>
              <a:rPr lang="en-US" altLang="ja-JP" sz="2000" dirty="0" err="1" smtClean="0"/>
              <a:t>9’s</a:t>
            </a:r>
            <a:r>
              <a:rPr lang="en-US" altLang="ja-JP" sz="2000" dirty="0" smtClean="0"/>
              <a:t> compliment for radix 10</a:t>
            </a:r>
          </a:p>
          <a:p>
            <a:pPr lvl="2"/>
            <a:r>
              <a:rPr lang="en-US" altLang="en-US" sz="2000" dirty="0" smtClean="0"/>
              <a:t>Defined as (</a:t>
            </a:r>
            <a:r>
              <a:rPr lang="en-US" altLang="en-US" sz="2000" dirty="0" err="1" smtClean="0"/>
              <a:t>r</a:t>
            </a:r>
            <a:r>
              <a:rPr lang="en-US" altLang="en-US" sz="2000" baseline="30000" dirty="0" err="1" smtClean="0"/>
              <a:t>n</a:t>
            </a:r>
            <a:r>
              <a:rPr lang="en-US" altLang="en-US" sz="2000" dirty="0" smtClean="0"/>
              <a:t> </a:t>
            </a:r>
            <a:r>
              <a:rPr lang="en-US" altLang="en-US" dirty="0" smtClean="0">
                <a:latin typeface="Symbol" panose="05050102010706020507" pitchFamily="18" charset="2"/>
              </a:rPr>
              <a:t>- 1</a:t>
            </a:r>
            <a:r>
              <a:rPr lang="en-US" altLang="en-US" sz="2000" dirty="0" smtClean="0">
                <a:latin typeface="Symbol" panose="05050102010706020507" pitchFamily="18" charset="2"/>
              </a:rPr>
              <a:t>)</a:t>
            </a:r>
            <a:r>
              <a:rPr lang="en-US" altLang="en-US" dirty="0" smtClean="0">
                <a:latin typeface="Symbol" panose="05050102010706020507" pitchFamily="18" charset="2"/>
              </a:rPr>
              <a:t> - </a:t>
            </a:r>
            <a:r>
              <a:rPr lang="en-US" altLang="en-US" sz="2000" dirty="0" smtClean="0">
                <a:latin typeface="Symbol" panose="05050102010706020507" pitchFamily="18" charset="2"/>
              </a:rPr>
              <a:t>N  (</a:t>
            </a:r>
            <a:r>
              <a:rPr lang="en-US" sz="2000" dirty="0" smtClean="0"/>
              <a:t>For </a:t>
            </a:r>
            <a:r>
              <a:rPr lang="en-US" sz="2000" dirty="0"/>
              <a:t>a given number N in </a:t>
            </a:r>
            <a:r>
              <a:rPr lang="en-US" sz="2000" dirty="0" smtClean="0"/>
              <a:t>base-r  </a:t>
            </a:r>
            <a:r>
              <a:rPr lang="en-US" sz="2000" dirty="0"/>
              <a:t>with n </a:t>
            </a:r>
            <a:r>
              <a:rPr lang="en-US" sz="2000" dirty="0" smtClean="0"/>
              <a:t>digits)</a:t>
            </a:r>
            <a:endParaRPr lang="en-US" sz="2000" dirty="0"/>
          </a:p>
          <a:p>
            <a:pPr lvl="2"/>
            <a:endParaRPr lang="en-US" altLang="en-US" sz="2000" dirty="0" smtClean="0"/>
          </a:p>
          <a:p>
            <a:pPr marL="742950" lvl="1" indent="-285750"/>
            <a:r>
              <a:rPr lang="en-US" altLang="en-US" sz="2400" dirty="0" smtClean="0"/>
              <a:t>Radix </a:t>
            </a:r>
            <a:r>
              <a:rPr lang="en-US" altLang="en-US" sz="2400" dirty="0" smtClean="0"/>
              <a:t>Complement</a:t>
            </a:r>
          </a:p>
          <a:p>
            <a:pPr lvl="2"/>
            <a:r>
              <a:rPr lang="en-US" altLang="en-US" sz="2000" dirty="0" smtClean="0"/>
              <a:t>r</a:t>
            </a:r>
            <a:r>
              <a:rPr lang="ja-JP" altLang="en-US" sz="2000" dirty="0" smtClean="0"/>
              <a:t>’</a:t>
            </a:r>
            <a:r>
              <a:rPr lang="en-US" altLang="ja-JP" sz="2000" dirty="0" smtClean="0"/>
              <a:t>s complement for radix r</a:t>
            </a:r>
          </a:p>
          <a:p>
            <a:pPr lvl="2"/>
            <a:r>
              <a:rPr lang="en-US" altLang="en-US" sz="2000" dirty="0" smtClean="0"/>
              <a:t>2</a:t>
            </a:r>
            <a:r>
              <a:rPr lang="ja-JP" altLang="en-US" sz="2000" dirty="0" smtClean="0"/>
              <a:t>’</a:t>
            </a:r>
            <a:r>
              <a:rPr lang="en-US" altLang="ja-JP" sz="2000" dirty="0" smtClean="0"/>
              <a:t>s complement in </a:t>
            </a:r>
            <a:r>
              <a:rPr lang="en-US" altLang="ja-JP" sz="2000" dirty="0" smtClean="0"/>
              <a:t>binary, </a:t>
            </a:r>
            <a:r>
              <a:rPr lang="en-US" altLang="ja-JP" sz="2000" dirty="0" err="1" smtClean="0"/>
              <a:t>10’s</a:t>
            </a:r>
            <a:r>
              <a:rPr lang="en-US" altLang="ja-JP" sz="2000" dirty="0" smtClean="0"/>
              <a:t> compliment in decimal. </a:t>
            </a:r>
          </a:p>
          <a:p>
            <a:pPr lvl="2"/>
            <a:r>
              <a:rPr lang="en-US" altLang="en-US" sz="2000" dirty="0"/>
              <a:t>Defined as </a:t>
            </a:r>
            <a:r>
              <a:rPr lang="en-US" altLang="en-US" sz="2000" dirty="0" err="1"/>
              <a:t>r</a:t>
            </a:r>
            <a:r>
              <a:rPr lang="en-US" altLang="en-US" sz="2000" baseline="30000" dirty="0" err="1"/>
              <a:t>n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- N  (</a:t>
            </a:r>
            <a:r>
              <a:rPr lang="en-US" altLang="en-US" sz="2000" dirty="0">
                <a:latin typeface="Symbol" panose="05050102010706020507" pitchFamily="18" charset="2"/>
              </a:rPr>
              <a:t>(</a:t>
            </a:r>
            <a:r>
              <a:rPr lang="en-US" sz="2000" dirty="0"/>
              <a:t>For a given number N in </a:t>
            </a:r>
            <a:r>
              <a:rPr lang="en-US" sz="2000" dirty="0" smtClean="0"/>
              <a:t>base-r  with </a:t>
            </a:r>
            <a:r>
              <a:rPr lang="en-US" sz="2000" dirty="0"/>
              <a:t>n digits)</a:t>
            </a:r>
          </a:p>
          <a:p>
            <a:pPr lvl="2"/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562552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Binary 1's Complement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973138" y="1331384"/>
                <a:ext cx="10821698" cy="5027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For a given number N in binary with n digits</a:t>
                </a:r>
              </a:p>
              <a:p>
                <a:pPr marL="0" indent="0">
                  <a:buNone/>
                </a:pPr>
                <a:r>
                  <a:rPr lang="en-US" sz="2800" dirty="0"/>
                  <a:t>The 1s compliments of N is defined as </a:t>
                </a:r>
              </a:p>
              <a:p>
                <a:pPr marL="0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 is </a:t>
                </a:r>
                <a:r>
                  <a:rPr lang="en-US" sz="2800" dirty="0" smtClean="0"/>
                  <a:t>a </a:t>
                </a:r>
                <a:r>
                  <a:rPr lang="en-US" sz="2800" dirty="0"/>
                  <a:t>binary number that consists of a 1 followed by n </a:t>
                </a:r>
                <a:r>
                  <a:rPr lang="en-US" sz="2800" dirty="0" err="1"/>
                  <a:t>0s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)</a:t>
                </a:r>
                <a:endParaRPr lang="en-US" sz="2800" dirty="0"/>
              </a:p>
              <a:p>
                <a:pPr marL="342900" indent="-342900">
                  <a:lnSpc>
                    <a:spcPct val="90000"/>
                  </a:lnSpc>
                </a:pPr>
                <a:endParaRPr lang="en-US" altLang="en-US" sz="2800" dirty="0" smtClean="0"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90000"/>
                  </a:lnSpc>
                </a:pPr>
                <a:r>
                  <a:rPr lang="en-US" altLang="en-US" sz="2800" dirty="0" smtClean="0">
                    <a:cs typeface="Times New Roman" panose="02020603050405020304" pitchFamily="18" charset="0"/>
                  </a:rPr>
                  <a:t>Example : Find the 1s compliment of 01110011</a:t>
                </a:r>
                <a:r>
                  <a:rPr lang="en-US" altLang="en-US" sz="2800" baseline="-25000" dirty="0">
                    <a:cs typeface="Times New Roman" panose="02020603050405020304" pitchFamily="18" charset="0"/>
                  </a:rPr>
                  <a:t>2</a:t>
                </a:r>
                <a:endParaRPr lang="en-US" altLang="en-US" sz="2800" dirty="0" smtClean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8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i="1" dirty="0" smtClean="0">
                    <a:cs typeface="Times New Roman" panose="02020603050405020304" pitchFamily="18" charset="0"/>
                  </a:rPr>
                  <a:t>r</a:t>
                </a:r>
                <a:r>
                  <a:rPr lang="en-US" altLang="en-US" sz="2800" dirty="0" smtClean="0">
                    <a:cs typeface="Times New Roman" panose="02020603050405020304" pitchFamily="18" charset="0"/>
                  </a:rPr>
                  <a:t> = 2, </a:t>
                </a:r>
                <a:r>
                  <a:rPr lang="en-US" altLang="en-US" sz="2800" i="1" dirty="0" smtClean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800" dirty="0" smtClean="0">
                    <a:cs typeface="Times New Roman" panose="02020603050405020304" pitchFamily="18" charset="0"/>
                  </a:rPr>
                  <a:t> = 01110011</a:t>
                </a:r>
                <a:r>
                  <a:rPr lang="en-US" altLang="en-US" sz="2800" baseline="-25000" dirty="0" smtClean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800" dirty="0" smtClean="0">
                    <a:cs typeface="Times New Roman" panose="02020603050405020304" pitchFamily="18" charset="0"/>
                  </a:rPr>
                  <a:t>, </a:t>
                </a:r>
                <a:r>
                  <a:rPr lang="en-US" altLang="en-US" sz="2800" i="1" dirty="0" smtClean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800" dirty="0" smtClean="0">
                    <a:cs typeface="Times New Roman" panose="02020603050405020304" pitchFamily="18" charset="0"/>
                  </a:rPr>
                  <a:t> = 8  (8 digits):</a:t>
                </a:r>
              </a:p>
              <a:p>
                <a:pPr marL="342900" indent="-342900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sz="2800" dirty="0" smtClean="0">
                    <a:cs typeface="Times New Roman" panose="02020603050405020304" pitchFamily="18" charset="0"/>
                  </a:rPr>
                  <a:t>        (</a:t>
                </a:r>
                <a:r>
                  <a:rPr lang="en-US" altLang="en-US" sz="2800" dirty="0" err="1" smtClean="0">
                    <a:cs typeface="Times New Roman" panose="02020603050405020304" pitchFamily="18" charset="0"/>
                  </a:rPr>
                  <a:t>r</a:t>
                </a:r>
                <a:r>
                  <a:rPr lang="en-US" altLang="en-US" sz="2800" baseline="30000" dirty="0" err="1" smtClean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8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smtClean="0">
                    <a:cs typeface="Times New Roman" panose="02020603050405020304" pitchFamily="18" charset="0"/>
                  </a:rPr>
                  <a:t>–</a:t>
                </a:r>
                <a:r>
                  <a:rPr lang="en-US" altLang="en-US" sz="2800" dirty="0" smtClean="0">
                    <a:cs typeface="Times New Roman" panose="02020603050405020304" pitchFamily="18" charset="0"/>
                  </a:rPr>
                  <a:t> 1) = 256 -1 = 255</a:t>
                </a:r>
                <a:r>
                  <a:rPr lang="en-US" altLang="en-US" sz="2800" baseline="-25000" dirty="0" smtClean="0">
                    <a:cs typeface="Times New Roman" panose="02020603050405020304" pitchFamily="18" charset="0"/>
                  </a:rPr>
                  <a:t>10</a:t>
                </a:r>
                <a:r>
                  <a:rPr lang="en-US" altLang="en-US" sz="2800" dirty="0" smtClean="0">
                    <a:cs typeface="Times New Roman" panose="02020603050405020304" pitchFamily="18" charset="0"/>
                  </a:rPr>
                  <a:t>  or 11111111</a:t>
                </a:r>
                <a:r>
                  <a:rPr lang="en-US" altLang="en-US" sz="2800" baseline="-25000" dirty="0" smtClean="0">
                    <a:cs typeface="Times New Roman" panose="02020603050405020304" pitchFamily="18" charset="0"/>
                  </a:rPr>
                  <a:t>2</a:t>
                </a:r>
              </a:p>
              <a:p>
                <a:pPr marL="342900" indent="-342900">
                  <a:lnSpc>
                    <a:spcPct val="90000"/>
                  </a:lnSpc>
                </a:pPr>
                <a:r>
                  <a:rPr lang="en-US" altLang="en-US" sz="2800" dirty="0" smtClean="0">
                    <a:cs typeface="Times New Roman" panose="02020603050405020304" pitchFamily="18" charset="0"/>
                  </a:rPr>
                  <a:t>The 1's complement of 01110011</a:t>
                </a:r>
                <a:r>
                  <a:rPr lang="en-US" altLang="en-US" sz="2800" baseline="-25000" dirty="0" smtClean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800" dirty="0" smtClean="0">
                    <a:cs typeface="Times New Roman" panose="02020603050405020304" pitchFamily="18" charset="0"/>
                  </a:rPr>
                  <a:t> is then:</a:t>
                </a:r>
              </a:p>
              <a:p>
                <a:pPr marL="342900" indent="-342900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sz="2800" dirty="0" smtClean="0">
                    <a:cs typeface="Times New Roman" panose="02020603050405020304" pitchFamily="18" charset="0"/>
                  </a:rPr>
                  <a:t>			11111111</a:t>
                </a:r>
              </a:p>
              <a:p>
                <a:pPr marL="342900" indent="-342900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sz="2800" dirty="0" smtClean="0">
                    <a:cs typeface="Times New Roman" panose="02020603050405020304" pitchFamily="18" charset="0"/>
                  </a:rPr>
                  <a:t>		      </a:t>
                </a:r>
                <a:r>
                  <a:rPr lang="en-US" altLang="en-US" sz="2800" dirty="0" smtClean="0">
                    <a:cs typeface="Times New Roman" panose="02020603050405020304" pitchFamily="18" charset="0"/>
                  </a:rPr>
                  <a:t>   </a:t>
                </a:r>
                <a:r>
                  <a:rPr lang="en-US" altLang="en-US" dirty="0" smtClean="0">
                    <a:cs typeface="Times New Roman" panose="02020603050405020304" pitchFamily="18" charset="0"/>
                  </a:rPr>
                  <a:t>– </a:t>
                </a:r>
                <a:r>
                  <a:rPr lang="en-US" altLang="en-US" sz="2800" u="sng" dirty="0" smtClean="0">
                    <a:cs typeface="Times New Roman" panose="02020603050405020304" pitchFamily="18" charset="0"/>
                  </a:rPr>
                  <a:t>01110011</a:t>
                </a:r>
                <a:endParaRPr lang="en-US" altLang="en-US" sz="2800" dirty="0" smtClean="0"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sz="2800" dirty="0" smtClean="0">
                    <a:cs typeface="Times New Roman" panose="02020603050405020304" pitchFamily="18" charset="0"/>
                  </a:rPr>
                  <a:t>			10001100</a:t>
                </a:r>
              </a:p>
              <a:p>
                <a:pPr marL="342900" indent="-342900">
                  <a:lnSpc>
                    <a:spcPct val="90000"/>
                  </a:lnSpc>
                </a:pPr>
                <a:r>
                  <a:rPr lang="en-US" altLang="en-US" sz="2800" dirty="0" smtClean="0">
                    <a:cs typeface="Times New Roman" panose="02020603050405020304" pitchFamily="18" charset="0"/>
                  </a:rPr>
                  <a:t>Since the </a:t>
                </a:r>
                <a:r>
                  <a:rPr lang="en-US" altLang="en-US" sz="2800" dirty="0" err="1" smtClean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800" baseline="30000" dirty="0" err="1" smtClean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800" baseline="300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smtClean="0">
                    <a:cs typeface="Times New Roman" panose="02020603050405020304" pitchFamily="18" charset="0"/>
                  </a:rPr>
                  <a:t>–</a:t>
                </a:r>
                <a:r>
                  <a:rPr lang="en-US" altLang="en-US" sz="2800" dirty="0" smtClean="0">
                    <a:cs typeface="Times New Roman" panose="02020603050405020304" pitchFamily="18" charset="0"/>
                  </a:rPr>
                  <a:t> 1 factor consists of all 1's and since 1 – 0 = 1 and 1 </a:t>
                </a:r>
                <a:r>
                  <a:rPr lang="en-US" altLang="en-US" dirty="0" smtClean="0">
                    <a:cs typeface="Times New Roman" panose="02020603050405020304" pitchFamily="18" charset="0"/>
                  </a:rPr>
                  <a:t>–</a:t>
                </a:r>
                <a:r>
                  <a:rPr lang="en-US" altLang="en-US" sz="2800" dirty="0" smtClean="0">
                    <a:cs typeface="Times New Roman" panose="02020603050405020304" pitchFamily="18" charset="0"/>
                  </a:rPr>
                  <a:t> 1 = 0, the one's complement is obtained by </a:t>
                </a:r>
                <a:r>
                  <a:rPr lang="en-US" altLang="en-US" sz="2800" u="sng" dirty="0" smtClean="0">
                    <a:cs typeface="Times New Roman" panose="02020603050405020304" pitchFamily="18" charset="0"/>
                  </a:rPr>
                  <a:t>complementing each individual bit</a:t>
                </a:r>
                <a:r>
                  <a:rPr lang="en-US" altLang="en-US" sz="2800" dirty="0" smtClean="0">
                    <a:cs typeface="Times New Roman" panose="02020603050405020304" pitchFamily="18" charset="0"/>
                  </a:rPr>
                  <a:t> (bitwise NOT).</a:t>
                </a:r>
              </a:p>
            </p:txBody>
          </p:sp>
        </mc:Choice>
        <mc:Fallback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38" y="1331384"/>
                <a:ext cx="10821698" cy="5027613"/>
              </a:xfrm>
              <a:prstGeom prst="rect">
                <a:avLst/>
              </a:prstGeom>
              <a:blipFill rotWithShape="0">
                <a:blip r:embed="rId2"/>
                <a:stretch>
                  <a:fillRect l="-1014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91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9051"/>
            <a:ext cx="9905998" cy="1478570"/>
          </a:xfrm>
        </p:spPr>
        <p:txBody>
          <a:bodyPr/>
          <a:lstStyle/>
          <a:p>
            <a:r>
              <a:rPr lang="en-US" dirty="0"/>
              <a:t>Binary 2's Complement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18725" y="2732586"/>
            <a:ext cx="10880195" cy="3865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Example : Find the </a:t>
            </a:r>
            <a:r>
              <a:rPr lang="en-US" altLang="en-US" dirty="0" smtClean="0">
                <a:cs typeface="Times New Roman" panose="02020603050405020304" pitchFamily="18" charset="0"/>
              </a:rPr>
              <a:t>2s </a:t>
            </a:r>
            <a:r>
              <a:rPr lang="en-US" altLang="en-US" dirty="0">
                <a:cs typeface="Times New Roman" panose="02020603050405020304" pitchFamily="18" charset="0"/>
              </a:rPr>
              <a:t>compliment of 01110011</a:t>
            </a:r>
            <a:r>
              <a:rPr lang="en-US" altLang="en-US" baseline="-25000" dirty="0">
                <a:cs typeface="Times New Roman" panose="02020603050405020304" pitchFamily="18" charset="0"/>
              </a:rPr>
              <a:t>2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en-US" dirty="0" smtClean="0">
                <a:cs typeface="Times New Roman" panose="02020603050405020304" pitchFamily="18" charset="0"/>
              </a:rPr>
              <a:t>For </a:t>
            </a:r>
            <a:r>
              <a:rPr lang="en-US" altLang="en-US" i="1" dirty="0" smtClean="0">
                <a:cs typeface="Times New Roman" panose="02020603050405020304" pitchFamily="18" charset="0"/>
              </a:rPr>
              <a:t>r</a:t>
            </a:r>
            <a:r>
              <a:rPr lang="en-US" altLang="en-US" dirty="0" smtClean="0">
                <a:cs typeface="Times New Roman" panose="02020603050405020304" pitchFamily="18" charset="0"/>
              </a:rPr>
              <a:t> = 2, </a:t>
            </a:r>
            <a:r>
              <a:rPr lang="en-US" altLang="en-US" i="1" dirty="0" smtClean="0">
                <a:cs typeface="Times New Roman" panose="02020603050405020304" pitchFamily="18" charset="0"/>
              </a:rPr>
              <a:t>N</a:t>
            </a:r>
            <a:r>
              <a:rPr lang="en-US" altLang="en-US" dirty="0" smtClean="0">
                <a:cs typeface="Times New Roman" panose="02020603050405020304" pitchFamily="18" charset="0"/>
              </a:rPr>
              <a:t> = 01110011</a:t>
            </a:r>
            <a:r>
              <a:rPr lang="en-US" altLang="en-US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en-US" dirty="0" smtClean="0">
                <a:cs typeface="Times New Roman" panose="02020603050405020304" pitchFamily="18" charset="0"/>
              </a:rPr>
              <a:t>, </a:t>
            </a:r>
            <a:r>
              <a:rPr lang="en-US" altLang="en-US" i="1" dirty="0" smtClean="0">
                <a:cs typeface="Times New Roman" panose="02020603050405020304" pitchFamily="18" charset="0"/>
              </a:rPr>
              <a:t>n</a:t>
            </a:r>
            <a:r>
              <a:rPr lang="en-US" altLang="en-US" dirty="0" smtClean="0">
                <a:cs typeface="Times New Roman" panose="02020603050405020304" pitchFamily="18" charset="0"/>
              </a:rPr>
              <a:t> = 8  (8 digits), we have: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    (</a:t>
            </a:r>
            <a:r>
              <a:rPr lang="en-US" altLang="en-US" dirty="0" err="1" smtClean="0">
                <a:cs typeface="Times New Roman" panose="02020603050405020304" pitchFamily="18" charset="0"/>
              </a:rPr>
              <a:t>r</a:t>
            </a:r>
            <a:r>
              <a:rPr lang="en-US" altLang="en-US" baseline="30000" dirty="0" err="1" smtClean="0">
                <a:cs typeface="Times New Roman" panose="02020603050405020304" pitchFamily="18" charset="0"/>
              </a:rPr>
              <a:t>n</a:t>
            </a:r>
            <a:r>
              <a:rPr lang="en-US" altLang="en-US" dirty="0" smtClean="0">
                <a:cs typeface="Times New Roman" panose="02020603050405020304" pitchFamily="18" charset="0"/>
              </a:rPr>
              <a:t> ) = 256</a:t>
            </a:r>
            <a:r>
              <a:rPr lang="en-US" altLang="en-US" baseline="-25000" dirty="0" smtClean="0">
                <a:cs typeface="Times New Roman" panose="02020603050405020304" pitchFamily="18" charset="0"/>
              </a:rPr>
              <a:t>10</a:t>
            </a:r>
            <a:r>
              <a:rPr lang="en-US" altLang="en-US" dirty="0" smtClean="0">
                <a:cs typeface="Times New Roman" panose="02020603050405020304" pitchFamily="18" charset="0"/>
              </a:rPr>
              <a:t>  or 100000000</a:t>
            </a:r>
            <a:r>
              <a:rPr lang="en-US" altLang="en-US" baseline="-25000" dirty="0" smtClean="0">
                <a:cs typeface="Times New Roman" panose="02020603050405020304" pitchFamily="18" charset="0"/>
              </a:rPr>
              <a:t>2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dirty="0" smtClean="0">
                <a:cs typeface="Times New Roman" panose="02020603050405020304" pitchFamily="18" charset="0"/>
              </a:rPr>
              <a:t>The 2's complement of 01110011 is then: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 			100000000</a:t>
            </a:r>
            <a:br>
              <a:rPr lang="en-US" altLang="en-US" dirty="0" smtClean="0">
                <a:cs typeface="Times New Roman" panose="02020603050405020304" pitchFamily="18" charset="0"/>
              </a:rPr>
            </a:br>
            <a:r>
              <a:rPr lang="en-US" altLang="en-US" dirty="0" smtClean="0">
                <a:cs typeface="Times New Roman" panose="02020603050405020304" pitchFamily="18" charset="0"/>
              </a:rPr>
              <a:t>             </a:t>
            </a:r>
            <a:r>
              <a:rPr lang="en-US" altLang="en-US" dirty="0" smtClean="0">
                <a:cs typeface="Times New Roman" panose="02020603050405020304" pitchFamily="18" charset="0"/>
              </a:rPr>
              <a:t>   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– </a:t>
            </a:r>
            <a:r>
              <a:rPr lang="en-US" altLang="en-US" u="sng" dirty="0" smtClean="0">
                <a:cs typeface="Times New Roman" panose="02020603050405020304" pitchFamily="18" charset="0"/>
              </a:rPr>
              <a:t>01110011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br>
              <a:rPr lang="en-US" altLang="en-US" dirty="0" smtClean="0">
                <a:cs typeface="Times New Roman" panose="02020603050405020304" pitchFamily="18" charset="0"/>
              </a:rPr>
            </a:br>
            <a:r>
              <a:rPr lang="en-US" altLang="en-US" dirty="0" smtClean="0">
                <a:cs typeface="Times New Roman" panose="02020603050405020304" pitchFamily="18" charset="0"/>
              </a:rPr>
              <a:t> 		  10001101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dirty="0" smtClean="0">
                <a:cs typeface="Times New Roman" panose="02020603050405020304" pitchFamily="18" charset="0"/>
              </a:rPr>
              <a:t>Note the result is the 1's complement plus 1, a fact that can be used in designing hardware</a:t>
            </a:r>
            <a:endParaRPr lang="en-US" altLang="en-US" dirty="0" smtClean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7431093" y="3942642"/>
            <a:ext cx="4014788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4000" b="1" u="none" dirty="0">
                <a:solidFill>
                  <a:srgbClr val="C00000"/>
                </a:solidFill>
              </a:rPr>
              <a:t>Bit-wise complement first, then add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64336" y="1296614"/>
                <a:ext cx="1071422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dirty="0" smtClean="0"/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400" dirty="0" smtClean="0"/>
                  <a:t>The 2s compliment of binary N with n bits is defined as </a:t>
                </a:r>
              </a:p>
              <a:p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0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/>
                  <a:t> { the result must have n bits, the subtraction of 0 from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gives as (</a:t>
                </a:r>
                <a:r>
                  <a:rPr lang="en-US" sz="2400" dirty="0" err="1" smtClean="0"/>
                  <a:t>n+1</a:t>
                </a:r>
                <a:r>
                  <a:rPr lang="en-US" sz="2400" dirty="0" smtClean="0"/>
                  <a:t>) bit result. </a:t>
                </a:r>
                <a:endParaRPr lang="en-US" sz="2400" dirty="0"/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36" y="1296614"/>
                <a:ext cx="10714221" cy="1815882"/>
              </a:xfrm>
              <a:prstGeom prst="rect">
                <a:avLst/>
              </a:prstGeom>
              <a:blipFill rotWithShape="0">
                <a:blip r:embed="rId2"/>
                <a:stretch>
                  <a:fillRect l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24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3718"/>
            <a:ext cx="9905998" cy="1478570"/>
          </a:xfrm>
        </p:spPr>
        <p:txBody>
          <a:bodyPr/>
          <a:lstStyle/>
          <a:p>
            <a:r>
              <a:rPr lang="en-US" dirty="0"/>
              <a:t>Subtraction with 2’s Complement-unsigned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1413" y="1792288"/>
            <a:ext cx="10328273" cy="502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>
              <a:lnSpc>
                <a:spcPct val="90000"/>
              </a:lnSpc>
            </a:pPr>
            <a:r>
              <a:rPr lang="en-US" altLang="en-US" sz="2800" dirty="0" smtClean="0">
                <a:cs typeface="Times New Roman" panose="02020603050405020304" pitchFamily="18" charset="0"/>
              </a:rPr>
              <a:t>For n-digit, </a:t>
            </a:r>
            <a:r>
              <a:rPr lang="en-US" altLang="en-US" sz="2800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unsigned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numbers M and N, find M </a:t>
            </a:r>
            <a:r>
              <a:rPr lang="en-US" alt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N in base 2:</a:t>
            </a:r>
          </a:p>
          <a:p>
            <a:pPr marL="917575" lvl="1" indent="-285750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Add the 2's complement of the subtrahend N  to the minuend M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:</a:t>
            </a:r>
            <a:br>
              <a:rPr lang="en-US" altLang="en-US" sz="2400" dirty="0" smtClean="0">
                <a:cs typeface="Times New Roman" panose="02020603050405020304" pitchFamily="18" charset="0"/>
              </a:rPr>
            </a:br>
            <a:r>
              <a:rPr lang="en-US" altLang="en-US" sz="2400" dirty="0" smtClean="0">
                <a:cs typeface="Times New Roman" panose="02020603050405020304" pitchFamily="18" charset="0"/>
              </a:rPr>
              <a:t>        M + (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2</a:t>
            </a:r>
            <a:r>
              <a:rPr lang="en-US" altLang="en-US" baseline="30000" dirty="0" err="1" smtClean="0">
                <a:cs typeface="Times New Roman" panose="02020603050405020304" pitchFamily="18" charset="0"/>
              </a:rPr>
              <a:t>n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N) = M 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N + 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2</a:t>
            </a:r>
            <a:r>
              <a:rPr lang="en-US" altLang="en-US" baseline="30000" dirty="0" err="1" smtClean="0">
                <a:cs typeface="Times New Roman" panose="02020603050405020304" pitchFamily="18" charset="0"/>
              </a:rPr>
              <a:t>n</a:t>
            </a:r>
            <a:endParaRPr lang="en-US" altLang="en-US" baseline="30000" dirty="0" smtClean="0">
              <a:cs typeface="Times New Roman" panose="02020603050405020304" pitchFamily="18" charset="0"/>
            </a:endParaRPr>
          </a:p>
          <a:p>
            <a:pPr marL="917575" lvl="1" indent="-285750">
              <a:lnSpc>
                <a:spcPct val="90000"/>
              </a:lnSpc>
            </a:pPr>
            <a:r>
              <a:rPr lang="en-US" altLang="en-US" sz="2400" dirty="0" smtClean="0">
                <a:cs typeface="Times New Roman" panose="02020603050405020304" pitchFamily="18" charset="0"/>
              </a:rPr>
              <a:t>If M </a:t>
            </a:r>
            <a:r>
              <a:rPr lang="en-US" altLang="en-US" sz="2400" u="sng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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N, the sum produces end carry 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r</a:t>
            </a:r>
            <a:r>
              <a:rPr lang="en-US" altLang="en-US" baseline="30000" dirty="0" err="1" smtClean="0">
                <a:cs typeface="Times New Roman" panose="02020603050405020304" pitchFamily="18" charset="0"/>
              </a:rPr>
              <a:t>n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which is discarded; from above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,   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M </a:t>
            </a:r>
            <a:r>
              <a:rPr lang="en-US" altLang="en-US" sz="2400" dirty="0" smtClean="0">
                <a:latin typeface="Symbol" panose="05050102010706020507" pitchFamily="18" charset="2"/>
              </a:rPr>
              <a:t>-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N remains.</a:t>
            </a:r>
          </a:p>
          <a:p>
            <a:pPr marL="917575" lvl="1" indent="-285750">
              <a:lnSpc>
                <a:spcPct val="90000"/>
              </a:lnSpc>
            </a:pPr>
            <a:r>
              <a:rPr lang="en-US" altLang="en-US" sz="2400" dirty="0" smtClean="0">
                <a:cs typeface="Times New Roman" panose="02020603050405020304" pitchFamily="18" charset="0"/>
              </a:rPr>
              <a:t>If M &lt; N, the sum does not produce an end carry and, from above, is equal to 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2</a:t>
            </a:r>
            <a:r>
              <a:rPr lang="en-US" altLang="en-US" baseline="30000" dirty="0" err="1" smtClean="0">
                <a:cs typeface="Times New Roman" panose="02020603050405020304" pitchFamily="18" charset="0"/>
              </a:rPr>
              <a:t>n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( N 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M ), the 2's complement of ( N 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M ).  </a:t>
            </a:r>
          </a:p>
          <a:p>
            <a:pPr marL="917575" lvl="1" indent="-285750">
              <a:lnSpc>
                <a:spcPct val="90000"/>
              </a:lnSpc>
            </a:pPr>
            <a:r>
              <a:rPr lang="en-US" altLang="en-US" sz="2400" dirty="0" smtClean="0">
                <a:cs typeface="Times New Roman" panose="02020603050405020304" pitchFamily="18" charset="0"/>
              </a:rPr>
              <a:t>To obtain the result 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 (N – M)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, take the 2's complement of the sum and place a 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to its left.</a:t>
            </a:r>
          </a:p>
        </p:txBody>
      </p:sp>
    </p:spTree>
    <p:extLst>
      <p:ext uri="{BB962C8B-B14F-4D97-AF65-F5344CB8AC3E}">
        <p14:creationId xmlns:p14="http://schemas.microsoft.com/office/powerpoint/2010/main" val="1114967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004" y="212118"/>
            <a:ext cx="9905998" cy="1478570"/>
          </a:xfrm>
        </p:spPr>
        <p:txBody>
          <a:bodyPr/>
          <a:lstStyle/>
          <a:p>
            <a:r>
              <a:rPr lang="en-US" dirty="0"/>
              <a:t>Unsigned 2’s Complement Subtraction Example 1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61004" y="1690688"/>
            <a:ext cx="9948862" cy="484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Find 01010100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– </a:t>
            </a:r>
            <a:r>
              <a:rPr lang="en-US" altLang="en-US" dirty="0" smtClean="0"/>
              <a:t>0</a:t>
            </a:r>
            <a:r>
              <a:rPr lang="en-US" altLang="en-US" dirty="0" smtClean="0">
                <a:cs typeface="Times New Roman" panose="02020603050405020304" pitchFamily="18" charset="0"/>
              </a:rPr>
              <a:t>1000011</a:t>
            </a:r>
            <a:r>
              <a:rPr lang="en-US" altLang="en-US" baseline="-25000" dirty="0" smtClean="0"/>
              <a:t>2</a:t>
            </a:r>
          </a:p>
          <a:p>
            <a:endParaRPr lang="en-US" altLang="en-US" baseline="-25000" dirty="0"/>
          </a:p>
          <a:p>
            <a:endParaRPr lang="en-US" altLang="en-US" baseline="-25000" dirty="0" smtClean="0"/>
          </a:p>
          <a:p>
            <a:endParaRPr lang="en-US" altLang="en-US" baseline="-25000" dirty="0" smtClean="0"/>
          </a:p>
          <a:p>
            <a:endParaRPr lang="en-US" altLang="en-US" baseline="-250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/>
              <a:t>	</a:t>
            </a:r>
            <a:endParaRPr lang="en-US" alt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42073" y="2308634"/>
            <a:ext cx="8869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Step 1: Find 2s compliment of the subtrahend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Step 2: Add the </a:t>
            </a:r>
            <a:r>
              <a:rPr lang="en-US" sz="2400" dirty="0"/>
              <a:t>2s compliment of the subtrahend </a:t>
            </a:r>
            <a:r>
              <a:rPr lang="en-US" sz="2400" dirty="0" smtClean="0"/>
              <a:t>with the minuend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Check carry; if 1 no correction needed , if 0 correction is required 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928335"/>
              </p:ext>
            </p:extLst>
          </p:nvPr>
        </p:nvGraphicFramePr>
        <p:xfrm>
          <a:off x="1643652" y="3521763"/>
          <a:ext cx="3685730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2104"/>
                <a:gridCol w="1423626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Step </a:t>
                      </a:r>
                      <a:r>
                        <a:rPr lang="en-US" dirty="0" err="1" smtClean="0"/>
                        <a:t>1:2s</a:t>
                      </a:r>
                      <a:r>
                        <a:rPr lang="en-US" dirty="0" smtClean="0"/>
                        <a:t> compliment</a:t>
                      </a:r>
                      <a:r>
                        <a:rPr lang="en-US" baseline="0" dirty="0" smtClean="0"/>
                        <a:t> of 01000011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</a:t>
                      </a:r>
                      <a:r>
                        <a:rPr lang="en-US" baseline="0" dirty="0" smtClean="0"/>
                        <a:t> wise compliment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10111100</a:t>
                      </a:r>
                      <a:endParaRPr lang="en-US" dirty="0"/>
                    </a:p>
                  </a:txBody>
                  <a:tcPr/>
                </a:tc>
              </a:tr>
              <a:tr h="539470">
                <a:tc>
                  <a:txBody>
                    <a:bodyPr/>
                    <a:lstStyle/>
                    <a:p>
                      <a:r>
                        <a:rPr lang="en-US" dirty="0" smtClean="0"/>
                        <a:t>Add 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10111100</a:t>
                      </a:r>
                    </a:p>
                    <a:p>
                      <a:r>
                        <a:rPr lang="en-US" baseline="0" dirty="0" smtClean="0"/>
                        <a:t>+            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10111101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659896"/>
              </p:ext>
            </p:extLst>
          </p:nvPr>
        </p:nvGraphicFramePr>
        <p:xfrm>
          <a:off x="5569528" y="3521763"/>
          <a:ext cx="277090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6145"/>
                <a:gridCol w="1514763"/>
              </a:tblGrid>
              <a:tr h="35052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Step 2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Borrow into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 smtClean="0"/>
                        <a:t>11111</a:t>
                      </a:r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01010100</a:t>
                      </a:r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+10111101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00010001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83022" y="5700310"/>
            <a:ext cx="35739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Result = </a:t>
            </a:r>
            <a:r>
              <a:rPr lang="en-US" altLang="en-US" sz="2800" dirty="0" smtClean="0"/>
              <a:t>00010001</a:t>
            </a:r>
            <a:endParaRPr lang="en-US" altLang="en-US" sz="2800" dirty="0"/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56949" y="3890231"/>
            <a:ext cx="3212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The carry of 1 indicates that no correction of the result is </a:t>
            </a:r>
            <a:r>
              <a:rPr lang="en-US" altLang="en-US" sz="2000" dirty="0" smtClean="0">
                <a:solidFill>
                  <a:srgbClr val="FF0000"/>
                </a:solidFill>
              </a:rPr>
              <a:t>required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</a:rPr>
              <a:t>and discard the carry. 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35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495" y="1213379"/>
            <a:ext cx="9905999" cy="518424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Iterative combinational circuits</a:t>
            </a:r>
          </a:p>
          <a:p>
            <a:r>
              <a:rPr lang="en-US" dirty="0"/>
              <a:t>Binary adders</a:t>
            </a:r>
          </a:p>
          <a:p>
            <a:r>
              <a:rPr lang="en-US" dirty="0"/>
              <a:t>Half and full adders</a:t>
            </a:r>
          </a:p>
          <a:p>
            <a:r>
              <a:rPr lang="en-US" dirty="0"/>
              <a:t>Ripple carry and carry </a:t>
            </a:r>
            <a:r>
              <a:rPr lang="en-US" dirty="0" err="1"/>
              <a:t>lookahead</a:t>
            </a:r>
            <a:r>
              <a:rPr lang="en-US" dirty="0"/>
              <a:t> adders</a:t>
            </a:r>
          </a:p>
          <a:p>
            <a:r>
              <a:rPr lang="en-US" dirty="0"/>
              <a:t>Binary subtraction</a:t>
            </a:r>
          </a:p>
          <a:p>
            <a:r>
              <a:rPr lang="en-US" dirty="0"/>
              <a:t>Binary adder-</a:t>
            </a:r>
            <a:r>
              <a:rPr lang="en-US" dirty="0" err="1"/>
              <a:t>subtractors</a:t>
            </a:r>
            <a:endParaRPr lang="en-US" dirty="0"/>
          </a:p>
          <a:p>
            <a:r>
              <a:rPr lang="en-US" dirty="0"/>
              <a:t>Signed binary numbers</a:t>
            </a:r>
          </a:p>
          <a:p>
            <a:r>
              <a:rPr lang="en-US" dirty="0"/>
              <a:t>Signed binary addition and subtraction</a:t>
            </a:r>
          </a:p>
          <a:p>
            <a:r>
              <a:rPr lang="en-US" dirty="0"/>
              <a:t>Overflow</a:t>
            </a:r>
          </a:p>
          <a:p>
            <a:r>
              <a:rPr lang="en-US" dirty="0"/>
              <a:t>Binary multiplication</a:t>
            </a:r>
          </a:p>
          <a:p>
            <a:r>
              <a:rPr lang="en-US" dirty="0"/>
              <a:t>Other arithmetic functions</a:t>
            </a:r>
          </a:p>
          <a:p>
            <a:r>
              <a:rPr lang="en-US" dirty="0"/>
              <a:t>Design by contraction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24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3718"/>
            <a:ext cx="9905998" cy="1478570"/>
          </a:xfrm>
        </p:spPr>
        <p:txBody>
          <a:bodyPr/>
          <a:lstStyle/>
          <a:p>
            <a:r>
              <a:rPr lang="en-US" dirty="0"/>
              <a:t>Unsigned 2’s Complement Subtraction Example 2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0776" y="1620272"/>
            <a:ext cx="10964862" cy="502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</a:pPr>
            <a:r>
              <a:rPr lang="en-US" altLang="en-US" dirty="0" smtClean="0"/>
              <a:t>Find 01000011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– 0</a:t>
            </a:r>
            <a:r>
              <a:rPr lang="en-US" altLang="en-US" dirty="0" smtClean="0">
                <a:cs typeface="Times New Roman" panose="02020603050405020304" pitchFamily="18" charset="0"/>
              </a:rPr>
              <a:t>1010100</a:t>
            </a:r>
            <a:r>
              <a:rPr lang="en-US" altLang="en-US" baseline="-25000" dirty="0" smtClean="0"/>
              <a:t>2</a:t>
            </a:r>
          </a:p>
          <a:p>
            <a:pPr marL="342900" indent="-342900">
              <a:lnSpc>
                <a:spcPct val="90000"/>
              </a:lnSpc>
            </a:pPr>
            <a:endParaRPr lang="en-US" altLang="en-US" baseline="-250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		  </a:t>
            </a:r>
            <a:r>
              <a:rPr lang="en-US" altLang="en-US" sz="1200" dirty="0" smtClean="0"/>
              <a:t> </a:t>
            </a:r>
            <a:r>
              <a:rPr lang="en-US" altLang="en-US" dirty="0" smtClean="0"/>
              <a:t>01000011	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3183"/>
              </p:ext>
            </p:extLst>
          </p:nvPr>
        </p:nvGraphicFramePr>
        <p:xfrm>
          <a:off x="1028016" y="2145636"/>
          <a:ext cx="3685730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2104"/>
                <a:gridCol w="1423626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Step </a:t>
                      </a:r>
                      <a:r>
                        <a:rPr lang="en-US" dirty="0" err="1" smtClean="0"/>
                        <a:t>1:2s</a:t>
                      </a:r>
                      <a:r>
                        <a:rPr lang="en-US" dirty="0" smtClean="0"/>
                        <a:t> compliment</a:t>
                      </a:r>
                      <a:r>
                        <a:rPr lang="en-US" baseline="0" dirty="0" smtClean="0"/>
                        <a:t> of 01010100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</a:t>
                      </a:r>
                      <a:r>
                        <a:rPr lang="en-US" baseline="0" dirty="0" smtClean="0"/>
                        <a:t> wise compliment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10101011</a:t>
                      </a:r>
                      <a:endParaRPr lang="en-US" dirty="0"/>
                    </a:p>
                  </a:txBody>
                  <a:tcPr/>
                </a:tc>
              </a:tr>
              <a:tr h="539470">
                <a:tc>
                  <a:txBody>
                    <a:bodyPr/>
                    <a:lstStyle/>
                    <a:p>
                      <a:r>
                        <a:rPr lang="en-US" dirty="0" smtClean="0"/>
                        <a:t>Add 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10101011</a:t>
                      </a:r>
                    </a:p>
                    <a:p>
                      <a:r>
                        <a:rPr lang="en-US" baseline="0" dirty="0" smtClean="0"/>
                        <a:t>+            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10101100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300438"/>
              </p:ext>
            </p:extLst>
          </p:nvPr>
        </p:nvGraphicFramePr>
        <p:xfrm>
          <a:off x="5144015" y="2145636"/>
          <a:ext cx="277090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6145"/>
                <a:gridCol w="1514763"/>
              </a:tblGrid>
              <a:tr h="35052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Step 2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Borrow into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 smtClean="0"/>
                        <a:t>11111</a:t>
                      </a:r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01000011</a:t>
                      </a:r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+10101100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baseline="0" dirty="0" smtClean="0"/>
                        <a:t> 1</a:t>
                      </a:r>
                      <a:r>
                        <a:rPr lang="en-US" dirty="0" smtClean="0"/>
                        <a:t>1101111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092067" y="2585793"/>
            <a:ext cx="364357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The carry of 0 indicates that a correction of the result is </a:t>
            </a:r>
            <a:r>
              <a:rPr lang="en-US" altLang="en-US" sz="2400" dirty="0" smtClean="0">
                <a:solidFill>
                  <a:srgbClr val="FF0000"/>
                </a:solidFill>
              </a:rPr>
              <a:t>required</a:t>
            </a:r>
            <a:endParaRPr lang="en-US" alt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307691"/>
              </p:ext>
            </p:extLst>
          </p:nvPr>
        </p:nvGraphicFramePr>
        <p:xfrm>
          <a:off x="1294645" y="4528961"/>
          <a:ext cx="4169030" cy="202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8728"/>
                <a:gridCol w="161030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Correction: 2s compliment</a:t>
                      </a:r>
                      <a:r>
                        <a:rPr lang="en-US" baseline="0" dirty="0" smtClean="0"/>
                        <a:t> of the sum result in step 2 (11101111)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</a:t>
                      </a:r>
                      <a:r>
                        <a:rPr lang="en-US" baseline="0" dirty="0" smtClean="0"/>
                        <a:t> wise compliment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00010000</a:t>
                      </a:r>
                      <a:endParaRPr lang="en-US" dirty="0"/>
                    </a:p>
                  </a:txBody>
                  <a:tcPr/>
                </a:tc>
              </a:tr>
              <a:tr h="539470">
                <a:tc>
                  <a:txBody>
                    <a:bodyPr/>
                    <a:lstStyle/>
                    <a:p>
                      <a:r>
                        <a:rPr lang="en-US" dirty="0" smtClean="0"/>
                        <a:t>Add 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00010000</a:t>
                      </a:r>
                    </a:p>
                    <a:p>
                      <a:r>
                        <a:rPr lang="en-US" baseline="0" dirty="0" smtClean="0"/>
                        <a:t>+            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00010001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87544" y="5359651"/>
            <a:ext cx="39506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Result = – (00010001)</a:t>
            </a: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01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8251"/>
            <a:ext cx="9905998" cy="1478570"/>
          </a:xfrm>
        </p:spPr>
        <p:txBody>
          <a:bodyPr/>
          <a:lstStyle/>
          <a:p>
            <a:r>
              <a:rPr lang="en-US" dirty="0"/>
              <a:t>2’s Complement Adder/</a:t>
            </a:r>
            <a:r>
              <a:rPr lang="en-US" dirty="0" err="1"/>
              <a:t>Subtractor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1141413" y="1422400"/>
                <a:ext cx="10303933" cy="472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dirty="0" smtClean="0">
                    <a:cs typeface="Times New Roman" panose="02020603050405020304" pitchFamily="18" charset="0"/>
                  </a:rPr>
                  <a:t>Subtraction can be done by addition of the 2's Complement.  </a:t>
                </a: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en-US" dirty="0" smtClean="0">
                    <a:cs typeface="Times New Roman" panose="02020603050405020304" pitchFamily="18" charset="0"/>
                  </a:rPr>
                  <a:t>          1. Complement each bit (1's Complement.)</a:t>
                </a: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en-US" dirty="0" smtClean="0">
                    <a:cs typeface="Times New Roman" panose="02020603050405020304" pitchFamily="18" charset="0"/>
                  </a:rPr>
                  <a:t>          2. Add 1 to the result.</a:t>
                </a:r>
              </a:p>
              <a:p>
                <a:r>
                  <a:rPr lang="en-US" altLang="en-US" dirty="0" smtClean="0">
                    <a:cs typeface="Times New Roman" panose="02020603050405020304" pitchFamily="18" charset="0"/>
                  </a:rPr>
                  <a:t>The circuit shown computes A + B and A </a:t>
                </a:r>
                <a:r>
                  <a:rPr lang="en-US" altLang="en-US" dirty="0" smtClean="0"/>
                  <a:t> –</a:t>
                </a:r>
                <a:r>
                  <a:rPr lang="en-US" altLang="en-US" dirty="0" smtClean="0">
                    <a:cs typeface="Times New Roman" panose="02020603050405020304" pitchFamily="18" charset="0"/>
                  </a:rPr>
                  <a:t> B:</a:t>
                </a:r>
              </a:p>
              <a:p>
                <a:r>
                  <a:rPr lang="en-US" altLang="en-US" dirty="0" smtClean="0">
                    <a:cs typeface="Times New Roman" panose="02020603050405020304" pitchFamily="18" charset="0"/>
                  </a:rPr>
                  <a:t>For S = 1, subtract,</a:t>
                </a:r>
                <a:br>
                  <a:rPr lang="en-US" altLang="en-US" dirty="0" smtClean="0">
                    <a:cs typeface="Times New Roman" panose="02020603050405020304" pitchFamily="18" charset="0"/>
                  </a:rPr>
                </a:br>
                <a:r>
                  <a:rPr lang="en-US" altLang="en-US" dirty="0" smtClean="0">
                    <a:cs typeface="Times New Roman" panose="02020603050405020304" pitchFamily="18" charset="0"/>
                  </a:rPr>
                  <a:t>the 2</a:t>
                </a:r>
                <a:r>
                  <a:rPr lang="ja-JP" altLang="en-US" dirty="0" smtClean="0">
                    <a:cs typeface="Times New Roman" panose="02020603050405020304" pitchFamily="18" charset="0"/>
                  </a:rPr>
                  <a:t>’</a:t>
                </a:r>
                <a:r>
                  <a:rPr lang="en-US" altLang="ja-JP" dirty="0" smtClean="0">
                    <a:cs typeface="Times New Roman" panose="02020603050405020304" pitchFamily="18" charset="0"/>
                  </a:rPr>
                  <a:t>s complement</a:t>
                </a:r>
                <a:br>
                  <a:rPr lang="en-US" altLang="ja-JP" dirty="0" smtClean="0">
                    <a:cs typeface="Times New Roman" panose="02020603050405020304" pitchFamily="18" charset="0"/>
                  </a:rPr>
                </a:br>
                <a:r>
                  <a:rPr lang="en-US" altLang="ja-JP" dirty="0" smtClean="0">
                    <a:cs typeface="Times New Roman" panose="02020603050405020304" pitchFamily="18" charset="0"/>
                  </a:rPr>
                  <a:t>of B is formed by using</a:t>
                </a:r>
                <a:br>
                  <a:rPr lang="en-US" altLang="ja-JP" dirty="0" smtClean="0">
                    <a:cs typeface="Times New Roman" panose="02020603050405020304" pitchFamily="18" charset="0"/>
                  </a:rPr>
                </a:br>
                <a:r>
                  <a:rPr lang="en-US" altLang="ja-JP" dirty="0" err="1" smtClean="0">
                    <a:cs typeface="Times New Roman" panose="02020603050405020304" pitchFamily="18" charset="0"/>
                  </a:rPr>
                  <a:t>XORs</a:t>
                </a:r>
                <a:r>
                  <a:rPr lang="en-US" altLang="ja-JP" dirty="0" smtClean="0">
                    <a:cs typeface="Times New Roman" panose="02020603050405020304" pitchFamily="18" charset="0"/>
                  </a:rPr>
                  <a:t> to form the 1</a:t>
                </a:r>
                <a:r>
                  <a:rPr lang="ja-JP" altLang="en-US" dirty="0" smtClean="0">
                    <a:cs typeface="Times New Roman" panose="02020603050405020304" pitchFamily="18" charset="0"/>
                  </a:rPr>
                  <a:t>’</a:t>
                </a:r>
                <a:r>
                  <a:rPr lang="en-US" altLang="ja-JP" dirty="0" smtClean="0">
                    <a:cs typeface="Times New Roman" panose="02020603050405020304" pitchFamily="18" charset="0"/>
                  </a:rPr>
                  <a:t>s</a:t>
                </a:r>
                <a:br>
                  <a:rPr lang="en-US" altLang="ja-JP" dirty="0" smtClean="0">
                    <a:cs typeface="Times New Roman" panose="02020603050405020304" pitchFamily="18" charset="0"/>
                  </a:rPr>
                </a:br>
                <a:r>
                  <a:rPr lang="en-US" altLang="ja-JP" dirty="0" smtClean="0">
                    <a:cs typeface="Times New Roman" panose="02020603050405020304" pitchFamily="18" charset="0"/>
                  </a:rPr>
                  <a:t>comp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⊕1=</m:t>
                    </m:r>
                    <m:acc>
                      <m:accPr>
                        <m:chr m:val="̅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ja-JP" dirty="0" smtClean="0">
                    <a:cs typeface="Times New Roman" panose="02020603050405020304" pitchFamily="18" charset="0"/>
                  </a:rPr>
                  <a:t> and </a:t>
                </a:r>
                <a:r>
                  <a:rPr lang="en-US" altLang="ja-JP" dirty="0" smtClean="0">
                    <a:cs typeface="Times New Roman" panose="02020603050405020304" pitchFamily="18" charset="0"/>
                  </a:rPr>
                  <a:t>adding the 1</a:t>
                </a:r>
                <a:br>
                  <a:rPr lang="en-US" altLang="ja-JP" dirty="0" smtClean="0">
                    <a:cs typeface="Times New Roman" panose="02020603050405020304" pitchFamily="18" charset="0"/>
                  </a:rPr>
                </a:br>
                <a:r>
                  <a:rPr lang="en-US" altLang="ja-JP" dirty="0" smtClean="0">
                    <a:cs typeface="Times New Roman" panose="02020603050405020304" pitchFamily="18" charset="0"/>
                  </a:rPr>
                  <a:t>applied to </a:t>
                </a:r>
                <a:r>
                  <a:rPr lang="en-US" altLang="ja-JP" dirty="0" err="1" smtClean="0">
                    <a:cs typeface="Times New Roman" panose="02020603050405020304" pitchFamily="18" charset="0"/>
                  </a:rPr>
                  <a:t>C</a:t>
                </a:r>
                <a:r>
                  <a:rPr lang="en-US" altLang="ja-JP" baseline="-25000" dirty="0" err="1" smtClean="0">
                    <a:cs typeface="Times New Roman" panose="02020603050405020304" pitchFamily="18" charset="0"/>
                  </a:rPr>
                  <a:t>0</a:t>
                </a:r>
                <a:r>
                  <a:rPr lang="en-US" altLang="ja-JP" dirty="0" smtClean="0"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en-US" dirty="0" smtClean="0">
                    <a:cs typeface="Times New Roman" panose="02020603050405020304" pitchFamily="18" charset="0"/>
                  </a:rPr>
                  <a:t>For S = 0, add, B is</a:t>
                </a:r>
                <a:br>
                  <a:rPr lang="en-US" altLang="en-US" dirty="0" smtClean="0">
                    <a:cs typeface="Times New Roman" panose="02020603050405020304" pitchFamily="18" charset="0"/>
                  </a:rPr>
                </a:br>
                <a:r>
                  <a:rPr lang="en-US" altLang="en-US" dirty="0" smtClean="0">
                    <a:cs typeface="Times New Roman" panose="02020603050405020304" pitchFamily="18" charset="0"/>
                  </a:rPr>
                  <a:t>passed through</a:t>
                </a:r>
                <a:br>
                  <a:rPr lang="en-US" altLang="en-US" dirty="0" smtClean="0">
                    <a:cs typeface="Times New Roman" panose="02020603050405020304" pitchFamily="18" charset="0"/>
                  </a:rPr>
                </a:br>
                <a:r>
                  <a:rPr lang="en-US" altLang="en-US" dirty="0" smtClean="0">
                    <a:cs typeface="Times New Roman" panose="02020603050405020304" pitchFamily="18" charset="0"/>
                  </a:rPr>
                  <a:t>unchanged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⊕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ja-JP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ja-JP" dirty="0">
                    <a:cs typeface="Times New Roman" panose="02020603050405020304" pitchFamily="18" charset="0"/>
                  </a:rPr>
                  <a:t> </a:t>
                </a:r>
                <a:endParaRPr lang="en-US" altLang="en-US" dirty="0" smtClean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422400"/>
                <a:ext cx="10303933" cy="4724400"/>
              </a:xfrm>
              <a:prstGeom prst="rect">
                <a:avLst/>
              </a:prstGeom>
              <a:blipFill rotWithShape="0">
                <a:blip r:embed="rId2"/>
                <a:stretch>
                  <a:fillRect l="-828" t="-1935" b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53" descr="Fig_5-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422" y="3402542"/>
            <a:ext cx="5535612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112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altLang="en-US" dirty="0"/>
              <a:t>Signed Integers</a:t>
            </a:r>
            <a:endParaRPr 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933714" y="1478570"/>
            <a:ext cx="10558462" cy="5027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Positive numbers and zero can be represented by unsigned n-digit, radix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numbers.   We need a representation for negative numbers.   </a:t>
            </a:r>
          </a:p>
          <a:p>
            <a:r>
              <a:rPr lang="en-US" altLang="en-US" dirty="0" smtClean="0"/>
              <a:t>To represent a sign (+ or –) we need exactly one more bit of information (1 binary digit gives 2</a:t>
            </a:r>
            <a:r>
              <a:rPr lang="en-US" altLang="en-US" baseline="30000" dirty="0" smtClean="0"/>
              <a:t>1</a:t>
            </a:r>
            <a:r>
              <a:rPr lang="en-US" altLang="en-US" dirty="0" smtClean="0"/>
              <a:t> = 2 elements which is exactly what is needed).</a:t>
            </a:r>
          </a:p>
          <a:p>
            <a:r>
              <a:rPr lang="en-US" altLang="en-US" dirty="0" smtClean="0"/>
              <a:t>Since computers use binary numbers, by convention,  the most significant bit is interpreted as a sign bit: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/>
              <a:t>    		</a:t>
            </a:r>
            <a:r>
              <a:rPr lang="en-US" altLang="en-US" sz="2800" dirty="0" smtClean="0"/>
              <a:t>s a</a:t>
            </a:r>
            <a:r>
              <a:rPr lang="en-US" altLang="en-US" sz="2800" baseline="-25000" dirty="0" smtClean="0"/>
              <a:t>n–2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anose="05050102010706020507" pitchFamily="18" charset="2"/>
              </a:rPr>
              <a:t>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</a:t>
            </a:r>
            <a:r>
              <a:rPr lang="en-US" altLang="en-US" sz="2800" baseline="-25000" dirty="0" err="1" smtClean="0"/>
              <a:t>2</a:t>
            </a:r>
            <a:r>
              <a:rPr lang="en-US" altLang="en-US" sz="2800" dirty="0" err="1" smtClean="0"/>
              <a:t>a</a:t>
            </a:r>
            <a:r>
              <a:rPr lang="en-US" altLang="en-US" sz="2800" baseline="-25000" dirty="0" err="1" smtClean="0"/>
              <a:t>1</a:t>
            </a:r>
            <a:r>
              <a:rPr lang="en-US" altLang="en-US" sz="2800" dirty="0" err="1" smtClean="0"/>
              <a:t>a</a:t>
            </a:r>
            <a:r>
              <a:rPr lang="en-US" altLang="en-US" sz="2800" baseline="-25000" dirty="0" err="1" smtClean="0"/>
              <a:t>0</a:t>
            </a:r>
            <a:r>
              <a:rPr lang="en-US" altLang="en-US" sz="2800" baseline="-25000" dirty="0" smtClean="0"/>
              <a:t/>
            </a:r>
            <a:br>
              <a:rPr lang="en-US" altLang="en-US" sz="2800" baseline="-25000" dirty="0" smtClean="0"/>
            </a:br>
            <a:r>
              <a:rPr lang="en-US" altLang="en-US" dirty="0" smtClean="0"/>
              <a:t>where:</a:t>
            </a:r>
            <a:br>
              <a:rPr lang="en-US" altLang="en-US" dirty="0" smtClean="0"/>
            </a:br>
            <a:r>
              <a:rPr lang="en-US" altLang="en-US" dirty="0" smtClean="0"/>
              <a:t>  </a:t>
            </a:r>
            <a:r>
              <a:rPr lang="en-US" altLang="en-US" sz="2800" dirty="0" smtClean="0"/>
              <a:t>s</a:t>
            </a:r>
            <a:r>
              <a:rPr lang="en-US" altLang="en-US" dirty="0" smtClean="0"/>
              <a:t> = 0 for Positive numbers</a:t>
            </a:r>
            <a:br>
              <a:rPr lang="en-US" altLang="en-US" dirty="0" smtClean="0"/>
            </a:br>
            <a:r>
              <a:rPr lang="en-US" altLang="en-US" dirty="0" smtClean="0"/>
              <a:t>  </a:t>
            </a:r>
            <a:r>
              <a:rPr lang="en-US" altLang="en-US" sz="2800" dirty="0" smtClean="0"/>
              <a:t>s</a:t>
            </a:r>
            <a:r>
              <a:rPr lang="en-US" altLang="en-US" dirty="0" smtClean="0"/>
              <a:t> = 1 for Negative numbers</a:t>
            </a:r>
            <a:br>
              <a:rPr lang="en-US" altLang="en-US" dirty="0" smtClean="0"/>
            </a:br>
            <a:r>
              <a:rPr lang="en-US" altLang="en-US" dirty="0" smtClean="0"/>
              <a:t>and </a:t>
            </a:r>
            <a:r>
              <a:rPr lang="en-US" altLang="en-US" dirty="0" err="1" smtClean="0"/>
              <a:t>a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0 or 1 represent the magnitude in some form.</a:t>
            </a:r>
          </a:p>
        </p:txBody>
      </p:sp>
    </p:spTree>
    <p:extLst>
      <p:ext uri="{BB962C8B-B14F-4D97-AF65-F5344CB8AC3E}">
        <p14:creationId xmlns:p14="http://schemas.microsoft.com/office/powerpoint/2010/main" val="1873420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1318"/>
            <a:ext cx="9905998" cy="1478570"/>
          </a:xfrm>
        </p:spPr>
        <p:txBody>
          <a:bodyPr/>
          <a:lstStyle/>
          <a:p>
            <a:r>
              <a:rPr lang="en-US" dirty="0"/>
              <a:t>Signed Integer Representations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89806" y="1639888"/>
            <a:ext cx="10209211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en-US" sz="2800" i="1" dirty="0" smtClean="0">
                <a:cs typeface="Times New Roman" panose="02020603050405020304" pitchFamily="18" charset="0"/>
              </a:rPr>
              <a:t>Signed-Magnitude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smtClean="0"/>
              <a:t>: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here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the n </a:t>
            </a:r>
            <a:r>
              <a:rPr lang="en-US" altLang="en-US" dirty="0" smtClean="0"/>
              <a:t>–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1 digits are interpreted as a positive magnitude.</a:t>
            </a:r>
          </a:p>
          <a:p>
            <a:pPr marL="0" indent="0"/>
            <a:r>
              <a:rPr lang="en-US" altLang="en-US" sz="2800" i="1" dirty="0" smtClean="0">
                <a:cs typeface="Times New Roman" panose="02020603050405020304" pitchFamily="18" charset="0"/>
              </a:rPr>
              <a:t>Signed-Complement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smtClean="0"/>
              <a:t>: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here the digits are interpreted as the rest of the complement of the number.   There are two possibilities here:</a:t>
            </a:r>
          </a:p>
          <a:p>
            <a:pPr marL="742950" lvl="1" indent="-285750"/>
            <a:r>
              <a:rPr lang="en-US" altLang="en-US" sz="2400" i="1" dirty="0" smtClean="0">
                <a:cs typeface="Times New Roman" panose="02020603050405020304" pitchFamily="18" charset="0"/>
              </a:rPr>
              <a:t>Signed 1's Complement </a:t>
            </a:r>
          </a:p>
          <a:p>
            <a:pPr lvl="2"/>
            <a:r>
              <a:rPr lang="en-US" altLang="en-US" sz="2000" dirty="0" smtClean="0">
                <a:cs typeface="Times New Roman" panose="02020603050405020304" pitchFamily="18" charset="0"/>
              </a:rPr>
              <a:t>Uses 1's Complement Arithmetic</a:t>
            </a:r>
          </a:p>
          <a:p>
            <a:pPr marL="742950" lvl="1" indent="-285750"/>
            <a:r>
              <a:rPr lang="en-US" altLang="en-US" sz="2400" i="1" dirty="0" smtClean="0">
                <a:cs typeface="Times New Roman" panose="02020603050405020304" pitchFamily="18" charset="0"/>
              </a:rPr>
              <a:t>Signed 2's Complement</a:t>
            </a:r>
          </a:p>
          <a:p>
            <a:pPr lvl="2"/>
            <a:r>
              <a:rPr lang="en-US" altLang="en-US" sz="2000" dirty="0" smtClean="0">
                <a:cs typeface="Times New Roman" panose="02020603050405020304" pitchFamily="18" charset="0"/>
              </a:rPr>
              <a:t>Uses 2's Complement Arithmetic</a:t>
            </a:r>
          </a:p>
        </p:txBody>
      </p:sp>
    </p:spTree>
    <p:extLst>
      <p:ext uri="{BB962C8B-B14F-4D97-AF65-F5344CB8AC3E}">
        <p14:creationId xmlns:p14="http://schemas.microsoft.com/office/powerpoint/2010/main" val="2764927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825" y="45127"/>
            <a:ext cx="9905998" cy="1478570"/>
          </a:xfrm>
        </p:spPr>
        <p:txBody>
          <a:bodyPr/>
          <a:lstStyle/>
          <a:p>
            <a:r>
              <a:rPr lang="en-US" dirty="0"/>
              <a:t>Signed Integer Representation Example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12554" y="2266007"/>
            <a:ext cx="8831792" cy="3830638"/>
            <a:chOff x="1612554" y="2266007"/>
            <a:chExt cx="8831792" cy="383063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842462" y="2291407"/>
              <a:ext cx="1414661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Number</a:t>
              </a:r>
              <a:endParaRPr lang="en-US" altLang="en-US" sz="2400" u="none" baseline="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408324" y="2291407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774935" y="2291407"/>
              <a:ext cx="751862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Sign</a:t>
              </a:r>
              <a:endParaRPr lang="en-US" altLang="en-US" sz="2400" u="none" baseline="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615860" y="2291407"/>
              <a:ext cx="13256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-</a:t>
              </a:r>
              <a:endParaRPr lang="en-US" altLang="en-US" sz="2400" u="none" baseline="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760848" y="2291407"/>
              <a:ext cx="871994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Mag.</a:t>
              </a:r>
              <a:endParaRPr lang="en-US" altLang="en-US" sz="2400" u="none" baseline="0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6084374" y="2291407"/>
              <a:ext cx="1702564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1's Comp.</a:t>
              </a:r>
              <a:endParaRPr lang="en-US" altLang="en-US" sz="2400" u="none" baseline="0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8356530" y="2291407"/>
              <a:ext cx="1702564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2's Comp.</a:t>
              </a:r>
              <a:endParaRPr lang="en-US" altLang="en-US" sz="2400" u="none" baseline="0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10245506" y="2291407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1612554" y="2270770"/>
              <a:ext cx="1998752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1612554" y="2270770"/>
              <a:ext cx="199875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3611306" y="2270770"/>
              <a:ext cx="14499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3611306" y="2270770"/>
              <a:ext cx="1449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3611306" y="2270770"/>
              <a:ext cx="2071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3625805" y="2270770"/>
              <a:ext cx="2259729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3625805" y="2270770"/>
              <a:ext cx="225972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5897962" y="2270770"/>
              <a:ext cx="2259729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8170118" y="2270770"/>
              <a:ext cx="2259729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>
              <a:off x="8170118" y="2270770"/>
              <a:ext cx="225972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10429847" y="2270770"/>
              <a:ext cx="14499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10429847" y="2270770"/>
              <a:ext cx="1449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10429847" y="2270770"/>
              <a:ext cx="2071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34"/>
            <p:cNvSpPr>
              <a:spLocks noChangeArrowheads="1"/>
            </p:cNvSpPr>
            <p:nvPr/>
          </p:nvSpPr>
          <p:spPr bwMode="auto">
            <a:xfrm>
              <a:off x="10429847" y="2270770"/>
              <a:ext cx="14499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" name="Line 35"/>
            <p:cNvSpPr>
              <a:spLocks noChangeShapeType="1"/>
            </p:cNvSpPr>
            <p:nvPr/>
          </p:nvSpPr>
          <p:spPr bwMode="auto">
            <a:xfrm>
              <a:off x="10429847" y="2270770"/>
              <a:ext cx="1449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6"/>
            <p:cNvSpPr>
              <a:spLocks noChangeShapeType="1"/>
            </p:cNvSpPr>
            <p:nvPr/>
          </p:nvSpPr>
          <p:spPr bwMode="auto">
            <a:xfrm>
              <a:off x="10429847" y="2270770"/>
              <a:ext cx="2071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37"/>
            <p:cNvSpPr>
              <a:spLocks noChangeArrowheads="1"/>
            </p:cNvSpPr>
            <p:nvPr/>
          </p:nvSpPr>
          <p:spPr bwMode="auto">
            <a:xfrm>
              <a:off x="1612554" y="2280295"/>
              <a:ext cx="26926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" name="Line 38"/>
            <p:cNvSpPr>
              <a:spLocks noChangeShapeType="1"/>
            </p:cNvSpPr>
            <p:nvPr/>
          </p:nvSpPr>
          <p:spPr bwMode="auto">
            <a:xfrm>
              <a:off x="1612554" y="2280295"/>
              <a:ext cx="2071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39"/>
            <p:cNvSpPr>
              <a:spLocks noChangeArrowheads="1"/>
            </p:cNvSpPr>
            <p:nvPr/>
          </p:nvSpPr>
          <p:spPr bwMode="auto">
            <a:xfrm>
              <a:off x="3611306" y="2280295"/>
              <a:ext cx="14499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" name="Line 40"/>
            <p:cNvSpPr>
              <a:spLocks noChangeShapeType="1"/>
            </p:cNvSpPr>
            <p:nvPr/>
          </p:nvSpPr>
          <p:spPr bwMode="auto">
            <a:xfrm>
              <a:off x="3611306" y="2280295"/>
              <a:ext cx="2071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44"/>
            <p:cNvSpPr>
              <a:spLocks noChangeArrowheads="1"/>
            </p:cNvSpPr>
            <p:nvPr/>
          </p:nvSpPr>
          <p:spPr bwMode="auto">
            <a:xfrm>
              <a:off x="10429847" y="2280295"/>
              <a:ext cx="14499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" name="Line 45"/>
            <p:cNvSpPr>
              <a:spLocks noChangeShapeType="1"/>
            </p:cNvSpPr>
            <p:nvPr/>
          </p:nvSpPr>
          <p:spPr bwMode="auto">
            <a:xfrm>
              <a:off x="10429847" y="2280295"/>
              <a:ext cx="2071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6"/>
            <p:cNvSpPr>
              <a:spLocks noChangeArrowheads="1"/>
            </p:cNvSpPr>
            <p:nvPr/>
          </p:nvSpPr>
          <p:spPr bwMode="auto">
            <a:xfrm>
              <a:off x="2387200" y="2672407"/>
              <a:ext cx="424605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+3</a:t>
              </a:r>
              <a:endParaRPr lang="en-US" altLang="en-US" sz="2400" u="none" baseline="0"/>
            </a:p>
          </p:txBody>
        </p:sp>
        <p:sp>
          <p:nvSpPr>
            <p:cNvPr id="36" name="Rectangle 47"/>
            <p:cNvSpPr>
              <a:spLocks noChangeArrowheads="1"/>
            </p:cNvSpPr>
            <p:nvPr/>
          </p:nvSpPr>
          <p:spPr bwMode="auto">
            <a:xfrm>
              <a:off x="2859444" y="2672407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37" name="Rectangle 48"/>
            <p:cNvSpPr>
              <a:spLocks noChangeArrowheads="1"/>
            </p:cNvSpPr>
            <p:nvPr/>
          </p:nvSpPr>
          <p:spPr bwMode="auto">
            <a:xfrm>
              <a:off x="4421163" y="2672407"/>
              <a:ext cx="596519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011</a:t>
              </a:r>
              <a:endParaRPr lang="en-US" altLang="en-US" sz="2400" u="none" baseline="0"/>
            </a:p>
          </p:txBody>
        </p:sp>
        <p:sp>
          <p:nvSpPr>
            <p:cNvPr id="38" name="Rectangle 49"/>
            <p:cNvSpPr>
              <a:spLocks noChangeArrowheads="1"/>
            </p:cNvSpPr>
            <p:nvPr/>
          </p:nvSpPr>
          <p:spPr bwMode="auto">
            <a:xfrm>
              <a:off x="5083962" y="2672407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39" name="Rectangle 50"/>
            <p:cNvSpPr>
              <a:spLocks noChangeArrowheads="1"/>
            </p:cNvSpPr>
            <p:nvPr/>
          </p:nvSpPr>
          <p:spPr bwMode="auto">
            <a:xfrm>
              <a:off x="6693320" y="2672407"/>
              <a:ext cx="596519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011</a:t>
              </a:r>
              <a:endParaRPr lang="en-US" altLang="en-US" sz="2400" u="none" baseline="0"/>
            </a:p>
          </p:txBody>
        </p:sp>
        <p:sp>
          <p:nvSpPr>
            <p:cNvPr id="40" name="Rectangle 51"/>
            <p:cNvSpPr>
              <a:spLocks noChangeArrowheads="1"/>
            </p:cNvSpPr>
            <p:nvPr/>
          </p:nvSpPr>
          <p:spPr bwMode="auto">
            <a:xfrm>
              <a:off x="7358190" y="2672407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41" name="Rectangle 52"/>
            <p:cNvSpPr>
              <a:spLocks noChangeArrowheads="1"/>
            </p:cNvSpPr>
            <p:nvPr/>
          </p:nvSpPr>
          <p:spPr bwMode="auto">
            <a:xfrm>
              <a:off x="8967548" y="2672407"/>
              <a:ext cx="596519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011</a:t>
              </a:r>
              <a:endParaRPr lang="en-US" altLang="en-US" sz="2400" u="none" baseline="0"/>
            </a:p>
          </p:txBody>
        </p:sp>
        <p:sp>
          <p:nvSpPr>
            <p:cNvPr id="42" name="Rectangle 53"/>
            <p:cNvSpPr>
              <a:spLocks noChangeArrowheads="1"/>
            </p:cNvSpPr>
            <p:nvPr/>
          </p:nvSpPr>
          <p:spPr bwMode="auto">
            <a:xfrm>
              <a:off x="9630346" y="2672407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1612554" y="2651770"/>
              <a:ext cx="26926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" name="Line 55"/>
            <p:cNvSpPr>
              <a:spLocks noChangeShapeType="1"/>
            </p:cNvSpPr>
            <p:nvPr/>
          </p:nvSpPr>
          <p:spPr bwMode="auto">
            <a:xfrm>
              <a:off x="1612554" y="2651770"/>
              <a:ext cx="2692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56"/>
            <p:cNvSpPr>
              <a:spLocks noChangeArrowheads="1"/>
            </p:cNvSpPr>
            <p:nvPr/>
          </p:nvSpPr>
          <p:spPr bwMode="auto">
            <a:xfrm>
              <a:off x="1639480" y="2651770"/>
              <a:ext cx="1971826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" name="Line 57"/>
            <p:cNvSpPr>
              <a:spLocks noChangeShapeType="1"/>
            </p:cNvSpPr>
            <p:nvPr/>
          </p:nvSpPr>
          <p:spPr bwMode="auto">
            <a:xfrm>
              <a:off x="1639480" y="2651770"/>
              <a:ext cx="197182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58"/>
            <p:cNvSpPr>
              <a:spLocks noChangeArrowheads="1"/>
            </p:cNvSpPr>
            <p:nvPr/>
          </p:nvSpPr>
          <p:spPr bwMode="auto">
            <a:xfrm>
              <a:off x="3611306" y="2651770"/>
              <a:ext cx="14499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" name="Line 59"/>
            <p:cNvSpPr>
              <a:spLocks noChangeShapeType="1"/>
            </p:cNvSpPr>
            <p:nvPr/>
          </p:nvSpPr>
          <p:spPr bwMode="auto">
            <a:xfrm>
              <a:off x="3611306" y="2651770"/>
              <a:ext cx="1449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60"/>
            <p:cNvSpPr>
              <a:spLocks noChangeShapeType="1"/>
            </p:cNvSpPr>
            <p:nvPr/>
          </p:nvSpPr>
          <p:spPr bwMode="auto">
            <a:xfrm>
              <a:off x="3611306" y="2651770"/>
              <a:ext cx="2071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61"/>
            <p:cNvSpPr>
              <a:spLocks noChangeArrowheads="1"/>
            </p:cNvSpPr>
            <p:nvPr/>
          </p:nvSpPr>
          <p:spPr bwMode="auto">
            <a:xfrm>
              <a:off x="3625805" y="2651770"/>
              <a:ext cx="2259729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" name="Line 62"/>
            <p:cNvSpPr>
              <a:spLocks noChangeShapeType="1"/>
            </p:cNvSpPr>
            <p:nvPr/>
          </p:nvSpPr>
          <p:spPr bwMode="auto">
            <a:xfrm>
              <a:off x="3625805" y="2651770"/>
              <a:ext cx="225972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66"/>
            <p:cNvSpPr>
              <a:spLocks noChangeArrowheads="1"/>
            </p:cNvSpPr>
            <p:nvPr/>
          </p:nvSpPr>
          <p:spPr bwMode="auto">
            <a:xfrm>
              <a:off x="5897962" y="2651770"/>
              <a:ext cx="2259729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" name="Line 67"/>
            <p:cNvSpPr>
              <a:spLocks noChangeShapeType="1"/>
            </p:cNvSpPr>
            <p:nvPr/>
          </p:nvSpPr>
          <p:spPr bwMode="auto">
            <a:xfrm>
              <a:off x="5897962" y="2651770"/>
              <a:ext cx="225972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70"/>
            <p:cNvSpPr>
              <a:spLocks noChangeArrowheads="1"/>
            </p:cNvSpPr>
            <p:nvPr/>
          </p:nvSpPr>
          <p:spPr bwMode="auto">
            <a:xfrm>
              <a:off x="8170118" y="2651770"/>
              <a:ext cx="2259729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" name="Line 71"/>
            <p:cNvSpPr>
              <a:spLocks noChangeShapeType="1"/>
            </p:cNvSpPr>
            <p:nvPr/>
          </p:nvSpPr>
          <p:spPr bwMode="auto">
            <a:xfrm>
              <a:off x="8170118" y="2651770"/>
              <a:ext cx="225972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72"/>
            <p:cNvSpPr>
              <a:spLocks noChangeArrowheads="1"/>
            </p:cNvSpPr>
            <p:nvPr/>
          </p:nvSpPr>
          <p:spPr bwMode="auto">
            <a:xfrm>
              <a:off x="10429847" y="2651770"/>
              <a:ext cx="14499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" name="Line 73"/>
            <p:cNvSpPr>
              <a:spLocks noChangeShapeType="1"/>
            </p:cNvSpPr>
            <p:nvPr/>
          </p:nvSpPr>
          <p:spPr bwMode="auto">
            <a:xfrm>
              <a:off x="10429847" y="2651770"/>
              <a:ext cx="1449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74"/>
            <p:cNvSpPr>
              <a:spLocks noChangeShapeType="1"/>
            </p:cNvSpPr>
            <p:nvPr/>
          </p:nvSpPr>
          <p:spPr bwMode="auto">
            <a:xfrm>
              <a:off x="10429847" y="2651770"/>
              <a:ext cx="2071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75"/>
            <p:cNvSpPr>
              <a:spLocks noChangeArrowheads="1"/>
            </p:cNvSpPr>
            <p:nvPr/>
          </p:nvSpPr>
          <p:spPr bwMode="auto">
            <a:xfrm>
              <a:off x="1612554" y="2661295"/>
              <a:ext cx="26926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" name="Line 76"/>
            <p:cNvSpPr>
              <a:spLocks noChangeShapeType="1"/>
            </p:cNvSpPr>
            <p:nvPr/>
          </p:nvSpPr>
          <p:spPr bwMode="auto">
            <a:xfrm>
              <a:off x="1612554" y="2661295"/>
              <a:ext cx="2071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77"/>
            <p:cNvSpPr>
              <a:spLocks noChangeArrowheads="1"/>
            </p:cNvSpPr>
            <p:nvPr/>
          </p:nvSpPr>
          <p:spPr bwMode="auto">
            <a:xfrm>
              <a:off x="3611306" y="2661295"/>
              <a:ext cx="14499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2" name="Line 78"/>
            <p:cNvSpPr>
              <a:spLocks noChangeShapeType="1"/>
            </p:cNvSpPr>
            <p:nvPr/>
          </p:nvSpPr>
          <p:spPr bwMode="auto">
            <a:xfrm>
              <a:off x="3611306" y="2661295"/>
              <a:ext cx="2071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82"/>
            <p:cNvSpPr>
              <a:spLocks noChangeArrowheads="1"/>
            </p:cNvSpPr>
            <p:nvPr/>
          </p:nvSpPr>
          <p:spPr bwMode="auto">
            <a:xfrm>
              <a:off x="10429847" y="2661295"/>
              <a:ext cx="14499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4" name="Line 83"/>
            <p:cNvSpPr>
              <a:spLocks noChangeShapeType="1"/>
            </p:cNvSpPr>
            <p:nvPr/>
          </p:nvSpPr>
          <p:spPr bwMode="auto">
            <a:xfrm>
              <a:off x="10429847" y="2661295"/>
              <a:ext cx="2071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84"/>
            <p:cNvSpPr>
              <a:spLocks noChangeArrowheads="1"/>
            </p:cNvSpPr>
            <p:nvPr/>
          </p:nvSpPr>
          <p:spPr bwMode="auto">
            <a:xfrm>
              <a:off x="2387200" y="3054995"/>
              <a:ext cx="424605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+2</a:t>
              </a:r>
              <a:endParaRPr lang="en-US" altLang="en-US" sz="2400" u="none" baseline="0"/>
            </a:p>
          </p:txBody>
        </p:sp>
        <p:sp>
          <p:nvSpPr>
            <p:cNvPr id="66" name="Rectangle 85"/>
            <p:cNvSpPr>
              <a:spLocks noChangeArrowheads="1"/>
            </p:cNvSpPr>
            <p:nvPr/>
          </p:nvSpPr>
          <p:spPr bwMode="auto">
            <a:xfrm>
              <a:off x="2859444" y="3054995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67" name="Rectangle 86"/>
            <p:cNvSpPr>
              <a:spLocks noChangeArrowheads="1"/>
            </p:cNvSpPr>
            <p:nvPr/>
          </p:nvSpPr>
          <p:spPr bwMode="auto">
            <a:xfrm>
              <a:off x="4421163" y="3054995"/>
              <a:ext cx="596519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010</a:t>
              </a:r>
              <a:endParaRPr lang="en-US" altLang="en-US" sz="2400" u="none" baseline="0"/>
            </a:p>
          </p:txBody>
        </p:sp>
        <p:sp>
          <p:nvSpPr>
            <p:cNvPr id="68" name="Rectangle 87"/>
            <p:cNvSpPr>
              <a:spLocks noChangeArrowheads="1"/>
            </p:cNvSpPr>
            <p:nvPr/>
          </p:nvSpPr>
          <p:spPr bwMode="auto">
            <a:xfrm>
              <a:off x="5083962" y="3054995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69" name="Rectangle 88"/>
            <p:cNvSpPr>
              <a:spLocks noChangeArrowheads="1"/>
            </p:cNvSpPr>
            <p:nvPr/>
          </p:nvSpPr>
          <p:spPr bwMode="auto">
            <a:xfrm>
              <a:off x="6693320" y="3054995"/>
              <a:ext cx="596519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010</a:t>
              </a:r>
              <a:endParaRPr lang="en-US" altLang="en-US" sz="2400" u="none" baseline="0"/>
            </a:p>
          </p:txBody>
        </p:sp>
        <p:sp>
          <p:nvSpPr>
            <p:cNvPr id="70" name="Rectangle 89"/>
            <p:cNvSpPr>
              <a:spLocks noChangeArrowheads="1"/>
            </p:cNvSpPr>
            <p:nvPr/>
          </p:nvSpPr>
          <p:spPr bwMode="auto">
            <a:xfrm>
              <a:off x="7358190" y="3054995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71" name="Rectangle 90"/>
            <p:cNvSpPr>
              <a:spLocks noChangeArrowheads="1"/>
            </p:cNvSpPr>
            <p:nvPr/>
          </p:nvSpPr>
          <p:spPr bwMode="auto">
            <a:xfrm>
              <a:off x="8967548" y="3054995"/>
              <a:ext cx="596519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010</a:t>
              </a:r>
              <a:endParaRPr lang="en-US" altLang="en-US" sz="2400" u="none" baseline="0"/>
            </a:p>
          </p:txBody>
        </p:sp>
        <p:sp>
          <p:nvSpPr>
            <p:cNvPr id="72" name="Rectangle 91"/>
            <p:cNvSpPr>
              <a:spLocks noChangeArrowheads="1"/>
            </p:cNvSpPr>
            <p:nvPr/>
          </p:nvSpPr>
          <p:spPr bwMode="auto">
            <a:xfrm>
              <a:off x="9630346" y="3054995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73" name="Rectangle 92"/>
            <p:cNvSpPr>
              <a:spLocks noChangeArrowheads="1"/>
            </p:cNvSpPr>
            <p:nvPr/>
          </p:nvSpPr>
          <p:spPr bwMode="auto">
            <a:xfrm>
              <a:off x="1612554" y="3032770"/>
              <a:ext cx="26926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4" name="Line 93"/>
            <p:cNvSpPr>
              <a:spLocks noChangeShapeType="1"/>
            </p:cNvSpPr>
            <p:nvPr/>
          </p:nvSpPr>
          <p:spPr bwMode="auto">
            <a:xfrm>
              <a:off x="1612554" y="3032770"/>
              <a:ext cx="2692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Rectangle 94"/>
            <p:cNvSpPr>
              <a:spLocks noChangeArrowheads="1"/>
            </p:cNvSpPr>
            <p:nvPr/>
          </p:nvSpPr>
          <p:spPr bwMode="auto">
            <a:xfrm>
              <a:off x="1639480" y="3032770"/>
              <a:ext cx="1971826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6" name="Line 95"/>
            <p:cNvSpPr>
              <a:spLocks noChangeShapeType="1"/>
            </p:cNvSpPr>
            <p:nvPr/>
          </p:nvSpPr>
          <p:spPr bwMode="auto">
            <a:xfrm>
              <a:off x="1639480" y="3032770"/>
              <a:ext cx="197182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96"/>
            <p:cNvSpPr>
              <a:spLocks noChangeArrowheads="1"/>
            </p:cNvSpPr>
            <p:nvPr/>
          </p:nvSpPr>
          <p:spPr bwMode="auto">
            <a:xfrm>
              <a:off x="3611306" y="3032770"/>
              <a:ext cx="14499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8" name="Line 97"/>
            <p:cNvSpPr>
              <a:spLocks noChangeShapeType="1"/>
            </p:cNvSpPr>
            <p:nvPr/>
          </p:nvSpPr>
          <p:spPr bwMode="auto">
            <a:xfrm>
              <a:off x="3611306" y="3032770"/>
              <a:ext cx="1449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8"/>
            <p:cNvSpPr>
              <a:spLocks noChangeShapeType="1"/>
            </p:cNvSpPr>
            <p:nvPr/>
          </p:nvSpPr>
          <p:spPr bwMode="auto">
            <a:xfrm>
              <a:off x="3611306" y="3032770"/>
              <a:ext cx="2071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Rectangle 99"/>
            <p:cNvSpPr>
              <a:spLocks noChangeArrowheads="1"/>
            </p:cNvSpPr>
            <p:nvPr/>
          </p:nvSpPr>
          <p:spPr bwMode="auto">
            <a:xfrm>
              <a:off x="3625805" y="3032770"/>
              <a:ext cx="2259729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1" name="Line 100"/>
            <p:cNvSpPr>
              <a:spLocks noChangeShapeType="1"/>
            </p:cNvSpPr>
            <p:nvPr/>
          </p:nvSpPr>
          <p:spPr bwMode="auto">
            <a:xfrm>
              <a:off x="3625805" y="3032770"/>
              <a:ext cx="225972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104"/>
            <p:cNvSpPr>
              <a:spLocks noChangeArrowheads="1"/>
            </p:cNvSpPr>
            <p:nvPr/>
          </p:nvSpPr>
          <p:spPr bwMode="auto">
            <a:xfrm>
              <a:off x="5897962" y="3032770"/>
              <a:ext cx="2259729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3" name="Line 105"/>
            <p:cNvSpPr>
              <a:spLocks noChangeShapeType="1"/>
            </p:cNvSpPr>
            <p:nvPr/>
          </p:nvSpPr>
          <p:spPr bwMode="auto">
            <a:xfrm>
              <a:off x="5897962" y="3032770"/>
              <a:ext cx="225972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Rectangle 108"/>
            <p:cNvSpPr>
              <a:spLocks noChangeArrowheads="1"/>
            </p:cNvSpPr>
            <p:nvPr/>
          </p:nvSpPr>
          <p:spPr bwMode="auto">
            <a:xfrm>
              <a:off x="8170118" y="3032770"/>
              <a:ext cx="2259729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5" name="Line 109"/>
            <p:cNvSpPr>
              <a:spLocks noChangeShapeType="1"/>
            </p:cNvSpPr>
            <p:nvPr/>
          </p:nvSpPr>
          <p:spPr bwMode="auto">
            <a:xfrm>
              <a:off x="8170118" y="3032770"/>
              <a:ext cx="225972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110"/>
            <p:cNvSpPr>
              <a:spLocks noChangeArrowheads="1"/>
            </p:cNvSpPr>
            <p:nvPr/>
          </p:nvSpPr>
          <p:spPr bwMode="auto">
            <a:xfrm>
              <a:off x="10429847" y="3032770"/>
              <a:ext cx="14499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7" name="Line 111"/>
            <p:cNvSpPr>
              <a:spLocks noChangeShapeType="1"/>
            </p:cNvSpPr>
            <p:nvPr/>
          </p:nvSpPr>
          <p:spPr bwMode="auto">
            <a:xfrm>
              <a:off x="10429847" y="3032770"/>
              <a:ext cx="1449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12"/>
            <p:cNvSpPr>
              <a:spLocks noChangeShapeType="1"/>
            </p:cNvSpPr>
            <p:nvPr/>
          </p:nvSpPr>
          <p:spPr bwMode="auto">
            <a:xfrm>
              <a:off x="10429847" y="3032770"/>
              <a:ext cx="2071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113"/>
            <p:cNvSpPr>
              <a:spLocks noChangeArrowheads="1"/>
            </p:cNvSpPr>
            <p:nvPr/>
          </p:nvSpPr>
          <p:spPr bwMode="auto">
            <a:xfrm>
              <a:off x="1612554" y="3042295"/>
              <a:ext cx="26926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0" name="Line 114"/>
            <p:cNvSpPr>
              <a:spLocks noChangeShapeType="1"/>
            </p:cNvSpPr>
            <p:nvPr/>
          </p:nvSpPr>
          <p:spPr bwMode="auto">
            <a:xfrm>
              <a:off x="1612554" y="3042295"/>
              <a:ext cx="2071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Rectangle 115"/>
            <p:cNvSpPr>
              <a:spLocks noChangeArrowheads="1"/>
            </p:cNvSpPr>
            <p:nvPr/>
          </p:nvSpPr>
          <p:spPr bwMode="auto">
            <a:xfrm>
              <a:off x="3611306" y="3042295"/>
              <a:ext cx="14499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" name="Line 116"/>
            <p:cNvSpPr>
              <a:spLocks noChangeShapeType="1"/>
            </p:cNvSpPr>
            <p:nvPr/>
          </p:nvSpPr>
          <p:spPr bwMode="auto">
            <a:xfrm>
              <a:off x="3611306" y="3042295"/>
              <a:ext cx="2071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ectangle 120"/>
            <p:cNvSpPr>
              <a:spLocks noChangeArrowheads="1"/>
            </p:cNvSpPr>
            <p:nvPr/>
          </p:nvSpPr>
          <p:spPr bwMode="auto">
            <a:xfrm>
              <a:off x="10429847" y="3042295"/>
              <a:ext cx="14499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4" name="Line 121"/>
            <p:cNvSpPr>
              <a:spLocks noChangeShapeType="1"/>
            </p:cNvSpPr>
            <p:nvPr/>
          </p:nvSpPr>
          <p:spPr bwMode="auto">
            <a:xfrm>
              <a:off x="10429847" y="3042295"/>
              <a:ext cx="2071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Rectangle 122"/>
            <p:cNvSpPr>
              <a:spLocks noChangeArrowheads="1"/>
            </p:cNvSpPr>
            <p:nvPr/>
          </p:nvSpPr>
          <p:spPr bwMode="auto">
            <a:xfrm>
              <a:off x="2387200" y="3435995"/>
              <a:ext cx="424605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+1</a:t>
              </a:r>
              <a:endParaRPr lang="en-US" altLang="en-US" sz="2400" u="none" baseline="0"/>
            </a:p>
          </p:txBody>
        </p:sp>
        <p:sp>
          <p:nvSpPr>
            <p:cNvPr id="96" name="Rectangle 123"/>
            <p:cNvSpPr>
              <a:spLocks noChangeArrowheads="1"/>
            </p:cNvSpPr>
            <p:nvPr/>
          </p:nvSpPr>
          <p:spPr bwMode="auto">
            <a:xfrm>
              <a:off x="2859444" y="3435995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97" name="Rectangle 124"/>
            <p:cNvSpPr>
              <a:spLocks noChangeArrowheads="1"/>
            </p:cNvSpPr>
            <p:nvPr/>
          </p:nvSpPr>
          <p:spPr bwMode="auto">
            <a:xfrm>
              <a:off x="4421163" y="3435995"/>
              <a:ext cx="596519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001</a:t>
              </a:r>
              <a:endParaRPr lang="en-US" altLang="en-US" sz="2400" u="none" baseline="0"/>
            </a:p>
          </p:txBody>
        </p:sp>
        <p:sp>
          <p:nvSpPr>
            <p:cNvPr id="98" name="Rectangle 125"/>
            <p:cNvSpPr>
              <a:spLocks noChangeArrowheads="1"/>
            </p:cNvSpPr>
            <p:nvPr/>
          </p:nvSpPr>
          <p:spPr bwMode="auto">
            <a:xfrm>
              <a:off x="5083962" y="3435995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99" name="Rectangle 126"/>
            <p:cNvSpPr>
              <a:spLocks noChangeArrowheads="1"/>
            </p:cNvSpPr>
            <p:nvPr/>
          </p:nvSpPr>
          <p:spPr bwMode="auto">
            <a:xfrm>
              <a:off x="6693320" y="3435995"/>
              <a:ext cx="596519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001</a:t>
              </a:r>
              <a:endParaRPr lang="en-US" altLang="en-US" sz="2400" u="none" baseline="0"/>
            </a:p>
          </p:txBody>
        </p:sp>
        <p:sp>
          <p:nvSpPr>
            <p:cNvPr id="100" name="Rectangle 127"/>
            <p:cNvSpPr>
              <a:spLocks noChangeArrowheads="1"/>
            </p:cNvSpPr>
            <p:nvPr/>
          </p:nvSpPr>
          <p:spPr bwMode="auto">
            <a:xfrm>
              <a:off x="7358190" y="3435995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01" name="Rectangle 128"/>
            <p:cNvSpPr>
              <a:spLocks noChangeArrowheads="1"/>
            </p:cNvSpPr>
            <p:nvPr/>
          </p:nvSpPr>
          <p:spPr bwMode="auto">
            <a:xfrm>
              <a:off x="8967548" y="3435995"/>
              <a:ext cx="596519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001</a:t>
              </a:r>
              <a:endParaRPr lang="en-US" altLang="en-US" sz="2400" u="none" baseline="0"/>
            </a:p>
          </p:txBody>
        </p:sp>
        <p:sp>
          <p:nvSpPr>
            <p:cNvPr id="102" name="Rectangle 129"/>
            <p:cNvSpPr>
              <a:spLocks noChangeArrowheads="1"/>
            </p:cNvSpPr>
            <p:nvPr/>
          </p:nvSpPr>
          <p:spPr bwMode="auto">
            <a:xfrm>
              <a:off x="9630346" y="3435995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03" name="Rectangle 130"/>
            <p:cNvSpPr>
              <a:spLocks noChangeArrowheads="1"/>
            </p:cNvSpPr>
            <p:nvPr/>
          </p:nvSpPr>
          <p:spPr bwMode="auto">
            <a:xfrm>
              <a:off x="1612554" y="3413770"/>
              <a:ext cx="26926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" name="Line 131"/>
            <p:cNvSpPr>
              <a:spLocks noChangeShapeType="1"/>
            </p:cNvSpPr>
            <p:nvPr/>
          </p:nvSpPr>
          <p:spPr bwMode="auto">
            <a:xfrm>
              <a:off x="1612554" y="3413770"/>
              <a:ext cx="2692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Rectangle 132"/>
            <p:cNvSpPr>
              <a:spLocks noChangeArrowheads="1"/>
            </p:cNvSpPr>
            <p:nvPr/>
          </p:nvSpPr>
          <p:spPr bwMode="auto">
            <a:xfrm>
              <a:off x="1639480" y="3413770"/>
              <a:ext cx="1971826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" name="Line 133"/>
            <p:cNvSpPr>
              <a:spLocks noChangeShapeType="1"/>
            </p:cNvSpPr>
            <p:nvPr/>
          </p:nvSpPr>
          <p:spPr bwMode="auto">
            <a:xfrm>
              <a:off x="1639480" y="3413770"/>
              <a:ext cx="197182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134"/>
            <p:cNvSpPr>
              <a:spLocks noChangeArrowheads="1"/>
            </p:cNvSpPr>
            <p:nvPr/>
          </p:nvSpPr>
          <p:spPr bwMode="auto">
            <a:xfrm>
              <a:off x="3611306" y="3413770"/>
              <a:ext cx="14499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" name="Line 135"/>
            <p:cNvSpPr>
              <a:spLocks noChangeShapeType="1"/>
            </p:cNvSpPr>
            <p:nvPr/>
          </p:nvSpPr>
          <p:spPr bwMode="auto">
            <a:xfrm>
              <a:off x="3611306" y="3413770"/>
              <a:ext cx="1449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36"/>
            <p:cNvSpPr>
              <a:spLocks noChangeShapeType="1"/>
            </p:cNvSpPr>
            <p:nvPr/>
          </p:nvSpPr>
          <p:spPr bwMode="auto">
            <a:xfrm>
              <a:off x="3611306" y="3413770"/>
              <a:ext cx="2071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137"/>
            <p:cNvSpPr>
              <a:spLocks noChangeArrowheads="1"/>
            </p:cNvSpPr>
            <p:nvPr/>
          </p:nvSpPr>
          <p:spPr bwMode="auto">
            <a:xfrm>
              <a:off x="3625805" y="3413770"/>
              <a:ext cx="2259729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1" name="Line 138"/>
            <p:cNvSpPr>
              <a:spLocks noChangeShapeType="1"/>
            </p:cNvSpPr>
            <p:nvPr/>
          </p:nvSpPr>
          <p:spPr bwMode="auto">
            <a:xfrm>
              <a:off x="3625805" y="3413770"/>
              <a:ext cx="225972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Rectangle 142"/>
            <p:cNvSpPr>
              <a:spLocks noChangeArrowheads="1"/>
            </p:cNvSpPr>
            <p:nvPr/>
          </p:nvSpPr>
          <p:spPr bwMode="auto">
            <a:xfrm>
              <a:off x="5897962" y="3413770"/>
              <a:ext cx="2259729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" name="Line 143"/>
            <p:cNvSpPr>
              <a:spLocks noChangeShapeType="1"/>
            </p:cNvSpPr>
            <p:nvPr/>
          </p:nvSpPr>
          <p:spPr bwMode="auto">
            <a:xfrm>
              <a:off x="5897962" y="3413770"/>
              <a:ext cx="225972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146"/>
            <p:cNvSpPr>
              <a:spLocks noChangeArrowheads="1"/>
            </p:cNvSpPr>
            <p:nvPr/>
          </p:nvSpPr>
          <p:spPr bwMode="auto">
            <a:xfrm>
              <a:off x="8170118" y="3413770"/>
              <a:ext cx="2259729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5" name="Line 147"/>
            <p:cNvSpPr>
              <a:spLocks noChangeShapeType="1"/>
            </p:cNvSpPr>
            <p:nvPr/>
          </p:nvSpPr>
          <p:spPr bwMode="auto">
            <a:xfrm>
              <a:off x="8170118" y="3413770"/>
              <a:ext cx="225972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Rectangle 148"/>
            <p:cNvSpPr>
              <a:spLocks noChangeArrowheads="1"/>
            </p:cNvSpPr>
            <p:nvPr/>
          </p:nvSpPr>
          <p:spPr bwMode="auto">
            <a:xfrm>
              <a:off x="10429847" y="3413770"/>
              <a:ext cx="14499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7" name="Line 149"/>
            <p:cNvSpPr>
              <a:spLocks noChangeShapeType="1"/>
            </p:cNvSpPr>
            <p:nvPr/>
          </p:nvSpPr>
          <p:spPr bwMode="auto">
            <a:xfrm>
              <a:off x="10429847" y="3413770"/>
              <a:ext cx="1449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150"/>
            <p:cNvSpPr>
              <a:spLocks noChangeShapeType="1"/>
            </p:cNvSpPr>
            <p:nvPr/>
          </p:nvSpPr>
          <p:spPr bwMode="auto">
            <a:xfrm>
              <a:off x="10429847" y="3413770"/>
              <a:ext cx="2071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Rectangle 151"/>
            <p:cNvSpPr>
              <a:spLocks noChangeArrowheads="1"/>
            </p:cNvSpPr>
            <p:nvPr/>
          </p:nvSpPr>
          <p:spPr bwMode="auto">
            <a:xfrm>
              <a:off x="1612554" y="3423295"/>
              <a:ext cx="26926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0" name="Line 152"/>
            <p:cNvSpPr>
              <a:spLocks noChangeShapeType="1"/>
            </p:cNvSpPr>
            <p:nvPr/>
          </p:nvSpPr>
          <p:spPr bwMode="auto">
            <a:xfrm>
              <a:off x="1612554" y="3423295"/>
              <a:ext cx="2071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153"/>
            <p:cNvSpPr>
              <a:spLocks noChangeArrowheads="1"/>
            </p:cNvSpPr>
            <p:nvPr/>
          </p:nvSpPr>
          <p:spPr bwMode="auto">
            <a:xfrm>
              <a:off x="3611306" y="3423295"/>
              <a:ext cx="14499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" name="Line 154"/>
            <p:cNvSpPr>
              <a:spLocks noChangeShapeType="1"/>
            </p:cNvSpPr>
            <p:nvPr/>
          </p:nvSpPr>
          <p:spPr bwMode="auto">
            <a:xfrm>
              <a:off x="3611306" y="3423295"/>
              <a:ext cx="2071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58"/>
            <p:cNvSpPr>
              <a:spLocks noChangeArrowheads="1"/>
            </p:cNvSpPr>
            <p:nvPr/>
          </p:nvSpPr>
          <p:spPr bwMode="auto">
            <a:xfrm>
              <a:off x="10429847" y="3423295"/>
              <a:ext cx="14499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4" name="Line 159"/>
            <p:cNvSpPr>
              <a:spLocks noChangeShapeType="1"/>
            </p:cNvSpPr>
            <p:nvPr/>
          </p:nvSpPr>
          <p:spPr bwMode="auto">
            <a:xfrm>
              <a:off x="10429847" y="3423295"/>
              <a:ext cx="2071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Rectangle 160"/>
            <p:cNvSpPr>
              <a:spLocks noChangeArrowheads="1"/>
            </p:cNvSpPr>
            <p:nvPr/>
          </p:nvSpPr>
          <p:spPr bwMode="auto">
            <a:xfrm>
              <a:off x="2387200" y="3816995"/>
              <a:ext cx="424605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+0</a:t>
              </a:r>
              <a:endParaRPr lang="en-US" altLang="en-US" sz="2400" u="none" baseline="0"/>
            </a:p>
          </p:txBody>
        </p:sp>
        <p:sp>
          <p:nvSpPr>
            <p:cNvPr id="126" name="Rectangle 161"/>
            <p:cNvSpPr>
              <a:spLocks noChangeArrowheads="1"/>
            </p:cNvSpPr>
            <p:nvPr/>
          </p:nvSpPr>
          <p:spPr bwMode="auto">
            <a:xfrm>
              <a:off x="2859444" y="3816995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27" name="Rectangle 162"/>
            <p:cNvSpPr>
              <a:spLocks noChangeArrowheads="1"/>
            </p:cNvSpPr>
            <p:nvPr/>
          </p:nvSpPr>
          <p:spPr bwMode="auto">
            <a:xfrm>
              <a:off x="4421163" y="3816995"/>
              <a:ext cx="596519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000</a:t>
              </a:r>
              <a:endParaRPr lang="en-US" altLang="en-US" sz="2400" u="none" baseline="0"/>
            </a:p>
          </p:txBody>
        </p:sp>
        <p:sp>
          <p:nvSpPr>
            <p:cNvPr id="128" name="Rectangle 163"/>
            <p:cNvSpPr>
              <a:spLocks noChangeArrowheads="1"/>
            </p:cNvSpPr>
            <p:nvPr/>
          </p:nvSpPr>
          <p:spPr bwMode="auto">
            <a:xfrm>
              <a:off x="5083962" y="3816995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29" name="Rectangle 164"/>
            <p:cNvSpPr>
              <a:spLocks noChangeArrowheads="1"/>
            </p:cNvSpPr>
            <p:nvPr/>
          </p:nvSpPr>
          <p:spPr bwMode="auto">
            <a:xfrm>
              <a:off x="6693320" y="3816995"/>
              <a:ext cx="596519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000</a:t>
              </a:r>
              <a:endParaRPr lang="en-US" altLang="en-US" sz="2400" u="none" baseline="0"/>
            </a:p>
          </p:txBody>
        </p:sp>
        <p:sp>
          <p:nvSpPr>
            <p:cNvPr id="130" name="Rectangle 165"/>
            <p:cNvSpPr>
              <a:spLocks noChangeArrowheads="1"/>
            </p:cNvSpPr>
            <p:nvPr/>
          </p:nvSpPr>
          <p:spPr bwMode="auto">
            <a:xfrm>
              <a:off x="7358190" y="3816995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31" name="Rectangle 166"/>
            <p:cNvSpPr>
              <a:spLocks noChangeArrowheads="1"/>
            </p:cNvSpPr>
            <p:nvPr/>
          </p:nvSpPr>
          <p:spPr bwMode="auto">
            <a:xfrm>
              <a:off x="8967548" y="3816995"/>
              <a:ext cx="596519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000</a:t>
              </a:r>
              <a:endParaRPr lang="en-US" altLang="en-US" sz="2400" u="none" baseline="0"/>
            </a:p>
          </p:txBody>
        </p:sp>
        <p:sp>
          <p:nvSpPr>
            <p:cNvPr id="132" name="Rectangle 167"/>
            <p:cNvSpPr>
              <a:spLocks noChangeArrowheads="1"/>
            </p:cNvSpPr>
            <p:nvPr/>
          </p:nvSpPr>
          <p:spPr bwMode="auto">
            <a:xfrm>
              <a:off x="9630346" y="3816995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33" name="Line 168"/>
            <p:cNvSpPr>
              <a:spLocks noChangeShapeType="1"/>
            </p:cNvSpPr>
            <p:nvPr/>
          </p:nvSpPr>
          <p:spPr bwMode="auto">
            <a:xfrm>
              <a:off x="1612554" y="3794770"/>
              <a:ext cx="2692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69"/>
            <p:cNvSpPr>
              <a:spLocks noChangeShapeType="1"/>
            </p:cNvSpPr>
            <p:nvPr/>
          </p:nvSpPr>
          <p:spPr bwMode="auto">
            <a:xfrm>
              <a:off x="1639480" y="3794770"/>
              <a:ext cx="197182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70"/>
            <p:cNvSpPr>
              <a:spLocks noChangeShapeType="1"/>
            </p:cNvSpPr>
            <p:nvPr/>
          </p:nvSpPr>
          <p:spPr bwMode="auto">
            <a:xfrm>
              <a:off x="3611306" y="3794770"/>
              <a:ext cx="1449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71"/>
            <p:cNvSpPr>
              <a:spLocks noChangeShapeType="1"/>
            </p:cNvSpPr>
            <p:nvPr/>
          </p:nvSpPr>
          <p:spPr bwMode="auto">
            <a:xfrm>
              <a:off x="3611306" y="3794770"/>
              <a:ext cx="2071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172"/>
            <p:cNvSpPr>
              <a:spLocks noChangeShapeType="1"/>
            </p:cNvSpPr>
            <p:nvPr/>
          </p:nvSpPr>
          <p:spPr bwMode="auto">
            <a:xfrm>
              <a:off x="3625805" y="3794770"/>
              <a:ext cx="225972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175"/>
            <p:cNvSpPr>
              <a:spLocks noChangeShapeType="1"/>
            </p:cNvSpPr>
            <p:nvPr/>
          </p:nvSpPr>
          <p:spPr bwMode="auto">
            <a:xfrm>
              <a:off x="5897962" y="3794770"/>
              <a:ext cx="225972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178"/>
            <p:cNvSpPr>
              <a:spLocks noChangeShapeType="1"/>
            </p:cNvSpPr>
            <p:nvPr/>
          </p:nvSpPr>
          <p:spPr bwMode="auto">
            <a:xfrm>
              <a:off x="8170118" y="3794770"/>
              <a:ext cx="225972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79"/>
            <p:cNvSpPr>
              <a:spLocks noChangeShapeType="1"/>
            </p:cNvSpPr>
            <p:nvPr/>
          </p:nvSpPr>
          <p:spPr bwMode="auto">
            <a:xfrm>
              <a:off x="10429847" y="3794770"/>
              <a:ext cx="1449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80"/>
            <p:cNvSpPr>
              <a:spLocks noChangeShapeType="1"/>
            </p:cNvSpPr>
            <p:nvPr/>
          </p:nvSpPr>
          <p:spPr bwMode="auto">
            <a:xfrm>
              <a:off x="10429847" y="3794770"/>
              <a:ext cx="2071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Rectangle 181"/>
            <p:cNvSpPr>
              <a:spLocks noChangeArrowheads="1"/>
            </p:cNvSpPr>
            <p:nvPr/>
          </p:nvSpPr>
          <p:spPr bwMode="auto">
            <a:xfrm>
              <a:off x="1612554" y="3804295"/>
              <a:ext cx="26926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" name="Line 182"/>
            <p:cNvSpPr>
              <a:spLocks noChangeShapeType="1"/>
            </p:cNvSpPr>
            <p:nvPr/>
          </p:nvSpPr>
          <p:spPr bwMode="auto">
            <a:xfrm>
              <a:off x="1612554" y="3804295"/>
              <a:ext cx="2071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Rectangle 183"/>
            <p:cNvSpPr>
              <a:spLocks noChangeArrowheads="1"/>
            </p:cNvSpPr>
            <p:nvPr/>
          </p:nvSpPr>
          <p:spPr bwMode="auto">
            <a:xfrm>
              <a:off x="3611306" y="3804295"/>
              <a:ext cx="14499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5" name="Line 184"/>
            <p:cNvSpPr>
              <a:spLocks noChangeShapeType="1"/>
            </p:cNvSpPr>
            <p:nvPr/>
          </p:nvSpPr>
          <p:spPr bwMode="auto">
            <a:xfrm>
              <a:off x="3611306" y="3804295"/>
              <a:ext cx="2071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Rectangle 188"/>
            <p:cNvSpPr>
              <a:spLocks noChangeArrowheads="1"/>
            </p:cNvSpPr>
            <p:nvPr/>
          </p:nvSpPr>
          <p:spPr bwMode="auto">
            <a:xfrm>
              <a:off x="10429847" y="3804295"/>
              <a:ext cx="14499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7" name="Line 189"/>
            <p:cNvSpPr>
              <a:spLocks noChangeShapeType="1"/>
            </p:cNvSpPr>
            <p:nvPr/>
          </p:nvSpPr>
          <p:spPr bwMode="auto">
            <a:xfrm>
              <a:off x="10429847" y="3804295"/>
              <a:ext cx="2071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Rectangle 190"/>
            <p:cNvSpPr>
              <a:spLocks noChangeArrowheads="1"/>
            </p:cNvSpPr>
            <p:nvPr/>
          </p:nvSpPr>
          <p:spPr bwMode="auto">
            <a:xfrm>
              <a:off x="2320920" y="4209107"/>
              <a:ext cx="19884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/>
                <a:t>–</a:t>
              </a:r>
            </a:p>
          </p:txBody>
        </p:sp>
        <p:sp>
          <p:nvSpPr>
            <p:cNvPr id="149" name="Rectangle 191"/>
            <p:cNvSpPr>
              <a:spLocks noChangeArrowheads="1"/>
            </p:cNvSpPr>
            <p:nvPr/>
          </p:nvSpPr>
          <p:spPr bwMode="auto">
            <a:xfrm>
              <a:off x="2586040" y="4197995"/>
              <a:ext cx="19884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/>
            </a:p>
          </p:txBody>
        </p:sp>
        <p:sp>
          <p:nvSpPr>
            <p:cNvPr id="150" name="Rectangle 192"/>
            <p:cNvSpPr>
              <a:spLocks noChangeArrowheads="1"/>
            </p:cNvSpPr>
            <p:nvPr/>
          </p:nvSpPr>
          <p:spPr bwMode="auto">
            <a:xfrm>
              <a:off x="2807663" y="4197995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51" name="Rectangle 193"/>
            <p:cNvSpPr>
              <a:spLocks noChangeArrowheads="1"/>
            </p:cNvSpPr>
            <p:nvPr/>
          </p:nvSpPr>
          <p:spPr bwMode="auto">
            <a:xfrm>
              <a:off x="4421163" y="4197995"/>
              <a:ext cx="596519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 dirty="0">
                  <a:solidFill>
                    <a:srgbClr val="000000"/>
                  </a:solidFill>
                </a:rPr>
                <a:t>100</a:t>
              </a:r>
              <a:endParaRPr lang="en-US" altLang="en-US" sz="2400" u="none" baseline="0" dirty="0"/>
            </a:p>
          </p:txBody>
        </p:sp>
        <p:sp>
          <p:nvSpPr>
            <p:cNvPr id="152" name="Rectangle 194"/>
            <p:cNvSpPr>
              <a:spLocks noChangeArrowheads="1"/>
            </p:cNvSpPr>
            <p:nvPr/>
          </p:nvSpPr>
          <p:spPr bwMode="auto">
            <a:xfrm>
              <a:off x="5083962" y="4197995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53" name="Rectangle 195"/>
            <p:cNvSpPr>
              <a:spLocks noChangeArrowheads="1"/>
            </p:cNvSpPr>
            <p:nvPr/>
          </p:nvSpPr>
          <p:spPr bwMode="auto">
            <a:xfrm>
              <a:off x="6693320" y="4197995"/>
              <a:ext cx="596519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 dirty="0">
                  <a:solidFill>
                    <a:srgbClr val="000000"/>
                  </a:solidFill>
                </a:rPr>
                <a:t>111</a:t>
              </a:r>
              <a:endParaRPr lang="en-US" altLang="en-US" sz="2400" u="none" baseline="0" dirty="0"/>
            </a:p>
          </p:txBody>
        </p:sp>
        <p:sp>
          <p:nvSpPr>
            <p:cNvPr id="154" name="Rectangle 196"/>
            <p:cNvSpPr>
              <a:spLocks noChangeArrowheads="1"/>
            </p:cNvSpPr>
            <p:nvPr/>
          </p:nvSpPr>
          <p:spPr bwMode="auto">
            <a:xfrm>
              <a:off x="7358190" y="4197995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55" name="Rectangle 197"/>
            <p:cNvSpPr>
              <a:spLocks noChangeArrowheads="1"/>
            </p:cNvSpPr>
            <p:nvPr/>
          </p:nvSpPr>
          <p:spPr bwMode="auto">
            <a:xfrm>
              <a:off x="9081466" y="4197995"/>
              <a:ext cx="397679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  <a:cs typeface="Times New Roman" panose="02020603050405020304" pitchFamily="18" charset="0"/>
                </a:rPr>
                <a:t>—</a:t>
              </a:r>
            </a:p>
          </p:txBody>
        </p:sp>
        <p:sp>
          <p:nvSpPr>
            <p:cNvPr id="156" name="Rectangle 198"/>
            <p:cNvSpPr>
              <a:spLocks noChangeArrowheads="1"/>
            </p:cNvSpPr>
            <p:nvPr/>
          </p:nvSpPr>
          <p:spPr bwMode="auto">
            <a:xfrm>
              <a:off x="9520570" y="4197995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57" name="Line 199"/>
            <p:cNvSpPr>
              <a:spLocks noChangeShapeType="1"/>
            </p:cNvSpPr>
            <p:nvPr/>
          </p:nvSpPr>
          <p:spPr bwMode="auto">
            <a:xfrm>
              <a:off x="1612554" y="4175770"/>
              <a:ext cx="2692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200"/>
            <p:cNvSpPr>
              <a:spLocks noChangeShapeType="1"/>
            </p:cNvSpPr>
            <p:nvPr/>
          </p:nvSpPr>
          <p:spPr bwMode="auto">
            <a:xfrm>
              <a:off x="1639480" y="4175770"/>
              <a:ext cx="197182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201"/>
            <p:cNvSpPr>
              <a:spLocks noChangeShapeType="1"/>
            </p:cNvSpPr>
            <p:nvPr/>
          </p:nvSpPr>
          <p:spPr bwMode="auto">
            <a:xfrm>
              <a:off x="3611306" y="4175770"/>
              <a:ext cx="1449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202"/>
            <p:cNvSpPr>
              <a:spLocks noChangeShapeType="1"/>
            </p:cNvSpPr>
            <p:nvPr/>
          </p:nvSpPr>
          <p:spPr bwMode="auto">
            <a:xfrm>
              <a:off x="3611306" y="4175770"/>
              <a:ext cx="2071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203"/>
            <p:cNvSpPr>
              <a:spLocks noChangeShapeType="1"/>
            </p:cNvSpPr>
            <p:nvPr/>
          </p:nvSpPr>
          <p:spPr bwMode="auto">
            <a:xfrm>
              <a:off x="3625805" y="4175770"/>
              <a:ext cx="225972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206"/>
            <p:cNvSpPr>
              <a:spLocks noChangeShapeType="1"/>
            </p:cNvSpPr>
            <p:nvPr/>
          </p:nvSpPr>
          <p:spPr bwMode="auto">
            <a:xfrm>
              <a:off x="5897962" y="4175770"/>
              <a:ext cx="225972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209"/>
            <p:cNvSpPr>
              <a:spLocks noChangeShapeType="1"/>
            </p:cNvSpPr>
            <p:nvPr/>
          </p:nvSpPr>
          <p:spPr bwMode="auto">
            <a:xfrm>
              <a:off x="8170118" y="4175770"/>
              <a:ext cx="225972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210"/>
            <p:cNvSpPr>
              <a:spLocks noChangeShapeType="1"/>
            </p:cNvSpPr>
            <p:nvPr/>
          </p:nvSpPr>
          <p:spPr bwMode="auto">
            <a:xfrm>
              <a:off x="10429847" y="4175770"/>
              <a:ext cx="1449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211"/>
            <p:cNvSpPr>
              <a:spLocks noChangeShapeType="1"/>
            </p:cNvSpPr>
            <p:nvPr/>
          </p:nvSpPr>
          <p:spPr bwMode="auto">
            <a:xfrm>
              <a:off x="10429847" y="4175770"/>
              <a:ext cx="2071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212"/>
            <p:cNvSpPr>
              <a:spLocks noChangeArrowheads="1"/>
            </p:cNvSpPr>
            <p:nvPr/>
          </p:nvSpPr>
          <p:spPr bwMode="auto">
            <a:xfrm>
              <a:off x="1612554" y="4185295"/>
              <a:ext cx="26926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7" name="Line 213"/>
            <p:cNvSpPr>
              <a:spLocks noChangeShapeType="1"/>
            </p:cNvSpPr>
            <p:nvPr/>
          </p:nvSpPr>
          <p:spPr bwMode="auto">
            <a:xfrm>
              <a:off x="1612554" y="4185295"/>
              <a:ext cx="2071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Rectangle 214"/>
            <p:cNvSpPr>
              <a:spLocks noChangeArrowheads="1"/>
            </p:cNvSpPr>
            <p:nvPr/>
          </p:nvSpPr>
          <p:spPr bwMode="auto">
            <a:xfrm>
              <a:off x="3611306" y="4185295"/>
              <a:ext cx="14499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9" name="Line 215"/>
            <p:cNvSpPr>
              <a:spLocks noChangeShapeType="1"/>
            </p:cNvSpPr>
            <p:nvPr/>
          </p:nvSpPr>
          <p:spPr bwMode="auto">
            <a:xfrm>
              <a:off x="3611306" y="4185295"/>
              <a:ext cx="2071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Rectangle 219"/>
            <p:cNvSpPr>
              <a:spLocks noChangeArrowheads="1"/>
            </p:cNvSpPr>
            <p:nvPr/>
          </p:nvSpPr>
          <p:spPr bwMode="auto">
            <a:xfrm>
              <a:off x="10429847" y="4185295"/>
              <a:ext cx="14499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1" name="Line 220"/>
            <p:cNvSpPr>
              <a:spLocks noChangeShapeType="1"/>
            </p:cNvSpPr>
            <p:nvPr/>
          </p:nvSpPr>
          <p:spPr bwMode="auto">
            <a:xfrm>
              <a:off x="10429847" y="4185295"/>
              <a:ext cx="2071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Rectangle 221"/>
            <p:cNvSpPr>
              <a:spLocks noChangeArrowheads="1"/>
            </p:cNvSpPr>
            <p:nvPr/>
          </p:nvSpPr>
          <p:spPr bwMode="auto">
            <a:xfrm>
              <a:off x="2320920" y="4590107"/>
              <a:ext cx="19884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/>
                <a:t>–</a:t>
              </a:r>
            </a:p>
          </p:txBody>
        </p:sp>
        <p:sp>
          <p:nvSpPr>
            <p:cNvPr id="173" name="Rectangle 222"/>
            <p:cNvSpPr>
              <a:spLocks noChangeArrowheads="1"/>
            </p:cNvSpPr>
            <p:nvPr/>
          </p:nvSpPr>
          <p:spPr bwMode="auto">
            <a:xfrm>
              <a:off x="2586040" y="4578995"/>
              <a:ext cx="19884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174" name="Rectangle 223"/>
            <p:cNvSpPr>
              <a:spLocks noChangeArrowheads="1"/>
            </p:cNvSpPr>
            <p:nvPr/>
          </p:nvSpPr>
          <p:spPr bwMode="auto">
            <a:xfrm>
              <a:off x="2807663" y="4578995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75" name="Rectangle 224"/>
            <p:cNvSpPr>
              <a:spLocks noChangeArrowheads="1"/>
            </p:cNvSpPr>
            <p:nvPr/>
          </p:nvSpPr>
          <p:spPr bwMode="auto">
            <a:xfrm>
              <a:off x="4421163" y="4578995"/>
              <a:ext cx="596519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101</a:t>
              </a:r>
              <a:endParaRPr lang="en-US" altLang="en-US" sz="2400" u="none" baseline="0"/>
            </a:p>
          </p:txBody>
        </p:sp>
        <p:sp>
          <p:nvSpPr>
            <p:cNvPr id="176" name="Rectangle 225"/>
            <p:cNvSpPr>
              <a:spLocks noChangeArrowheads="1"/>
            </p:cNvSpPr>
            <p:nvPr/>
          </p:nvSpPr>
          <p:spPr bwMode="auto">
            <a:xfrm>
              <a:off x="5083962" y="4578995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77" name="Rectangle 226"/>
            <p:cNvSpPr>
              <a:spLocks noChangeArrowheads="1"/>
            </p:cNvSpPr>
            <p:nvPr/>
          </p:nvSpPr>
          <p:spPr bwMode="auto">
            <a:xfrm>
              <a:off x="6693320" y="4578995"/>
              <a:ext cx="596519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110</a:t>
              </a:r>
              <a:endParaRPr lang="en-US" altLang="en-US" sz="2400" u="none" baseline="0"/>
            </a:p>
          </p:txBody>
        </p:sp>
        <p:sp>
          <p:nvSpPr>
            <p:cNvPr id="178" name="Rectangle 227"/>
            <p:cNvSpPr>
              <a:spLocks noChangeArrowheads="1"/>
            </p:cNvSpPr>
            <p:nvPr/>
          </p:nvSpPr>
          <p:spPr bwMode="auto">
            <a:xfrm>
              <a:off x="7358190" y="4578995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79" name="Rectangle 228"/>
            <p:cNvSpPr>
              <a:spLocks noChangeArrowheads="1"/>
            </p:cNvSpPr>
            <p:nvPr/>
          </p:nvSpPr>
          <p:spPr bwMode="auto">
            <a:xfrm>
              <a:off x="8967548" y="4578995"/>
              <a:ext cx="596519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111</a:t>
              </a:r>
              <a:endParaRPr lang="en-US" altLang="en-US" sz="2400" u="none" baseline="0"/>
            </a:p>
          </p:txBody>
        </p:sp>
        <p:sp>
          <p:nvSpPr>
            <p:cNvPr id="180" name="Rectangle 229"/>
            <p:cNvSpPr>
              <a:spLocks noChangeArrowheads="1"/>
            </p:cNvSpPr>
            <p:nvPr/>
          </p:nvSpPr>
          <p:spPr bwMode="auto">
            <a:xfrm>
              <a:off x="9630346" y="4578995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81" name="Line 230"/>
            <p:cNvSpPr>
              <a:spLocks noChangeShapeType="1"/>
            </p:cNvSpPr>
            <p:nvPr/>
          </p:nvSpPr>
          <p:spPr bwMode="auto">
            <a:xfrm>
              <a:off x="1612554" y="4556770"/>
              <a:ext cx="2692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231"/>
            <p:cNvSpPr>
              <a:spLocks noChangeShapeType="1"/>
            </p:cNvSpPr>
            <p:nvPr/>
          </p:nvSpPr>
          <p:spPr bwMode="auto">
            <a:xfrm>
              <a:off x="1639480" y="4556770"/>
              <a:ext cx="197182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232"/>
            <p:cNvSpPr>
              <a:spLocks noChangeShapeType="1"/>
            </p:cNvSpPr>
            <p:nvPr/>
          </p:nvSpPr>
          <p:spPr bwMode="auto">
            <a:xfrm>
              <a:off x="3611306" y="4556770"/>
              <a:ext cx="1449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233"/>
            <p:cNvSpPr>
              <a:spLocks noChangeShapeType="1"/>
            </p:cNvSpPr>
            <p:nvPr/>
          </p:nvSpPr>
          <p:spPr bwMode="auto">
            <a:xfrm>
              <a:off x="3611306" y="4556770"/>
              <a:ext cx="2071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234"/>
            <p:cNvSpPr>
              <a:spLocks noChangeShapeType="1"/>
            </p:cNvSpPr>
            <p:nvPr/>
          </p:nvSpPr>
          <p:spPr bwMode="auto">
            <a:xfrm>
              <a:off x="3625805" y="4556770"/>
              <a:ext cx="225972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237"/>
            <p:cNvSpPr>
              <a:spLocks noChangeShapeType="1"/>
            </p:cNvSpPr>
            <p:nvPr/>
          </p:nvSpPr>
          <p:spPr bwMode="auto">
            <a:xfrm>
              <a:off x="5897962" y="4556770"/>
              <a:ext cx="225972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240"/>
            <p:cNvSpPr>
              <a:spLocks noChangeShapeType="1"/>
            </p:cNvSpPr>
            <p:nvPr/>
          </p:nvSpPr>
          <p:spPr bwMode="auto">
            <a:xfrm>
              <a:off x="8170118" y="4556770"/>
              <a:ext cx="225972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241"/>
            <p:cNvSpPr>
              <a:spLocks noChangeShapeType="1"/>
            </p:cNvSpPr>
            <p:nvPr/>
          </p:nvSpPr>
          <p:spPr bwMode="auto">
            <a:xfrm>
              <a:off x="10429847" y="4556770"/>
              <a:ext cx="1449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242"/>
            <p:cNvSpPr>
              <a:spLocks noChangeShapeType="1"/>
            </p:cNvSpPr>
            <p:nvPr/>
          </p:nvSpPr>
          <p:spPr bwMode="auto">
            <a:xfrm>
              <a:off x="10429847" y="4556770"/>
              <a:ext cx="2071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Rectangle 243"/>
            <p:cNvSpPr>
              <a:spLocks noChangeArrowheads="1"/>
            </p:cNvSpPr>
            <p:nvPr/>
          </p:nvSpPr>
          <p:spPr bwMode="auto">
            <a:xfrm>
              <a:off x="1612554" y="4566295"/>
              <a:ext cx="26926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1" name="Line 244"/>
            <p:cNvSpPr>
              <a:spLocks noChangeShapeType="1"/>
            </p:cNvSpPr>
            <p:nvPr/>
          </p:nvSpPr>
          <p:spPr bwMode="auto">
            <a:xfrm>
              <a:off x="1612554" y="4566295"/>
              <a:ext cx="2071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Rectangle 245"/>
            <p:cNvSpPr>
              <a:spLocks noChangeArrowheads="1"/>
            </p:cNvSpPr>
            <p:nvPr/>
          </p:nvSpPr>
          <p:spPr bwMode="auto">
            <a:xfrm>
              <a:off x="3611306" y="4566295"/>
              <a:ext cx="14499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3" name="Line 246"/>
            <p:cNvSpPr>
              <a:spLocks noChangeShapeType="1"/>
            </p:cNvSpPr>
            <p:nvPr/>
          </p:nvSpPr>
          <p:spPr bwMode="auto">
            <a:xfrm>
              <a:off x="3611306" y="4566295"/>
              <a:ext cx="2071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Rectangle 250"/>
            <p:cNvSpPr>
              <a:spLocks noChangeArrowheads="1"/>
            </p:cNvSpPr>
            <p:nvPr/>
          </p:nvSpPr>
          <p:spPr bwMode="auto">
            <a:xfrm>
              <a:off x="10429847" y="4566295"/>
              <a:ext cx="14499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" name="Line 251"/>
            <p:cNvSpPr>
              <a:spLocks noChangeShapeType="1"/>
            </p:cNvSpPr>
            <p:nvPr/>
          </p:nvSpPr>
          <p:spPr bwMode="auto">
            <a:xfrm>
              <a:off x="10429847" y="4566295"/>
              <a:ext cx="2071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Rectangle 252"/>
            <p:cNvSpPr>
              <a:spLocks noChangeArrowheads="1"/>
            </p:cNvSpPr>
            <p:nvPr/>
          </p:nvSpPr>
          <p:spPr bwMode="auto">
            <a:xfrm>
              <a:off x="2320920" y="4971107"/>
              <a:ext cx="19884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/>
                <a:t>–</a:t>
              </a:r>
            </a:p>
          </p:txBody>
        </p:sp>
        <p:sp>
          <p:nvSpPr>
            <p:cNvPr id="197" name="Rectangle 253"/>
            <p:cNvSpPr>
              <a:spLocks noChangeArrowheads="1"/>
            </p:cNvSpPr>
            <p:nvPr/>
          </p:nvSpPr>
          <p:spPr bwMode="auto">
            <a:xfrm>
              <a:off x="2586040" y="4959995"/>
              <a:ext cx="19884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2</a:t>
              </a:r>
              <a:endParaRPr lang="en-US" altLang="en-US" sz="2400" u="none" baseline="0"/>
            </a:p>
          </p:txBody>
        </p:sp>
        <p:sp>
          <p:nvSpPr>
            <p:cNvPr id="198" name="Rectangle 254"/>
            <p:cNvSpPr>
              <a:spLocks noChangeArrowheads="1"/>
            </p:cNvSpPr>
            <p:nvPr/>
          </p:nvSpPr>
          <p:spPr bwMode="auto">
            <a:xfrm>
              <a:off x="2807663" y="4959995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99" name="Rectangle 255"/>
            <p:cNvSpPr>
              <a:spLocks noChangeArrowheads="1"/>
            </p:cNvSpPr>
            <p:nvPr/>
          </p:nvSpPr>
          <p:spPr bwMode="auto">
            <a:xfrm>
              <a:off x="4421163" y="4959995"/>
              <a:ext cx="596519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 dirty="0">
                  <a:solidFill>
                    <a:srgbClr val="000000"/>
                  </a:solidFill>
                </a:rPr>
                <a:t>110</a:t>
              </a:r>
              <a:endParaRPr lang="en-US" altLang="en-US" sz="2400" u="none" baseline="0" dirty="0"/>
            </a:p>
          </p:txBody>
        </p:sp>
        <p:sp>
          <p:nvSpPr>
            <p:cNvPr id="200" name="Rectangle 256"/>
            <p:cNvSpPr>
              <a:spLocks noChangeArrowheads="1"/>
            </p:cNvSpPr>
            <p:nvPr/>
          </p:nvSpPr>
          <p:spPr bwMode="auto">
            <a:xfrm>
              <a:off x="5083962" y="4959995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201" name="Rectangle 257"/>
            <p:cNvSpPr>
              <a:spLocks noChangeArrowheads="1"/>
            </p:cNvSpPr>
            <p:nvPr/>
          </p:nvSpPr>
          <p:spPr bwMode="auto">
            <a:xfrm>
              <a:off x="6693320" y="4959995"/>
              <a:ext cx="596519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101</a:t>
              </a:r>
              <a:endParaRPr lang="en-US" altLang="en-US" sz="2400" u="none" baseline="0"/>
            </a:p>
          </p:txBody>
        </p:sp>
        <p:sp>
          <p:nvSpPr>
            <p:cNvPr id="202" name="Rectangle 258"/>
            <p:cNvSpPr>
              <a:spLocks noChangeArrowheads="1"/>
            </p:cNvSpPr>
            <p:nvPr/>
          </p:nvSpPr>
          <p:spPr bwMode="auto">
            <a:xfrm>
              <a:off x="7358190" y="4959995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203" name="Rectangle 259"/>
            <p:cNvSpPr>
              <a:spLocks noChangeArrowheads="1"/>
            </p:cNvSpPr>
            <p:nvPr/>
          </p:nvSpPr>
          <p:spPr bwMode="auto">
            <a:xfrm>
              <a:off x="8967548" y="4959995"/>
              <a:ext cx="596519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110</a:t>
              </a:r>
              <a:endParaRPr lang="en-US" altLang="en-US" sz="2400" u="none" baseline="0"/>
            </a:p>
          </p:txBody>
        </p:sp>
        <p:sp>
          <p:nvSpPr>
            <p:cNvPr id="204" name="Rectangle 260"/>
            <p:cNvSpPr>
              <a:spLocks noChangeArrowheads="1"/>
            </p:cNvSpPr>
            <p:nvPr/>
          </p:nvSpPr>
          <p:spPr bwMode="auto">
            <a:xfrm>
              <a:off x="9630346" y="4959995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205" name="Rectangle 261"/>
            <p:cNvSpPr>
              <a:spLocks noChangeArrowheads="1"/>
            </p:cNvSpPr>
            <p:nvPr/>
          </p:nvSpPr>
          <p:spPr bwMode="auto">
            <a:xfrm>
              <a:off x="1612554" y="4937770"/>
              <a:ext cx="26926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6" name="Line 262"/>
            <p:cNvSpPr>
              <a:spLocks noChangeShapeType="1"/>
            </p:cNvSpPr>
            <p:nvPr/>
          </p:nvSpPr>
          <p:spPr bwMode="auto">
            <a:xfrm>
              <a:off x="1612554" y="4937770"/>
              <a:ext cx="2692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Rectangle 263"/>
            <p:cNvSpPr>
              <a:spLocks noChangeArrowheads="1"/>
            </p:cNvSpPr>
            <p:nvPr/>
          </p:nvSpPr>
          <p:spPr bwMode="auto">
            <a:xfrm>
              <a:off x="1639480" y="4937770"/>
              <a:ext cx="1971826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8" name="Rectangle 264"/>
            <p:cNvSpPr>
              <a:spLocks noChangeArrowheads="1"/>
            </p:cNvSpPr>
            <p:nvPr/>
          </p:nvSpPr>
          <p:spPr bwMode="auto">
            <a:xfrm>
              <a:off x="3611306" y="4937770"/>
              <a:ext cx="14499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9" name="Line 265"/>
            <p:cNvSpPr>
              <a:spLocks noChangeShapeType="1"/>
            </p:cNvSpPr>
            <p:nvPr/>
          </p:nvSpPr>
          <p:spPr bwMode="auto">
            <a:xfrm>
              <a:off x="3611306" y="4937770"/>
              <a:ext cx="1449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266"/>
            <p:cNvSpPr>
              <a:spLocks noChangeShapeType="1"/>
            </p:cNvSpPr>
            <p:nvPr/>
          </p:nvSpPr>
          <p:spPr bwMode="auto">
            <a:xfrm>
              <a:off x="3611306" y="4937770"/>
              <a:ext cx="2071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Rectangle 267"/>
            <p:cNvSpPr>
              <a:spLocks noChangeArrowheads="1"/>
            </p:cNvSpPr>
            <p:nvPr/>
          </p:nvSpPr>
          <p:spPr bwMode="auto">
            <a:xfrm>
              <a:off x="3625805" y="4937770"/>
              <a:ext cx="2259729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2" name="Rectangle 271"/>
            <p:cNvSpPr>
              <a:spLocks noChangeArrowheads="1"/>
            </p:cNvSpPr>
            <p:nvPr/>
          </p:nvSpPr>
          <p:spPr bwMode="auto">
            <a:xfrm>
              <a:off x="5897962" y="4937770"/>
              <a:ext cx="2259729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3" name="Rectangle 274"/>
            <p:cNvSpPr>
              <a:spLocks noChangeArrowheads="1"/>
            </p:cNvSpPr>
            <p:nvPr/>
          </p:nvSpPr>
          <p:spPr bwMode="auto">
            <a:xfrm>
              <a:off x="8170118" y="4937770"/>
              <a:ext cx="2259729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4" name="Rectangle 275"/>
            <p:cNvSpPr>
              <a:spLocks noChangeArrowheads="1"/>
            </p:cNvSpPr>
            <p:nvPr/>
          </p:nvSpPr>
          <p:spPr bwMode="auto">
            <a:xfrm>
              <a:off x="10429847" y="4937770"/>
              <a:ext cx="14499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" name="Line 276"/>
            <p:cNvSpPr>
              <a:spLocks noChangeShapeType="1"/>
            </p:cNvSpPr>
            <p:nvPr/>
          </p:nvSpPr>
          <p:spPr bwMode="auto">
            <a:xfrm>
              <a:off x="10429847" y="4937770"/>
              <a:ext cx="1449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277"/>
            <p:cNvSpPr>
              <a:spLocks noChangeShapeType="1"/>
            </p:cNvSpPr>
            <p:nvPr/>
          </p:nvSpPr>
          <p:spPr bwMode="auto">
            <a:xfrm>
              <a:off x="10429847" y="4937770"/>
              <a:ext cx="2071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Rectangle 278"/>
            <p:cNvSpPr>
              <a:spLocks noChangeArrowheads="1"/>
            </p:cNvSpPr>
            <p:nvPr/>
          </p:nvSpPr>
          <p:spPr bwMode="auto">
            <a:xfrm>
              <a:off x="1612554" y="4947295"/>
              <a:ext cx="26926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8" name="Line 279"/>
            <p:cNvSpPr>
              <a:spLocks noChangeShapeType="1"/>
            </p:cNvSpPr>
            <p:nvPr/>
          </p:nvSpPr>
          <p:spPr bwMode="auto">
            <a:xfrm>
              <a:off x="1612554" y="4947295"/>
              <a:ext cx="2071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Rectangle 280"/>
            <p:cNvSpPr>
              <a:spLocks noChangeArrowheads="1"/>
            </p:cNvSpPr>
            <p:nvPr/>
          </p:nvSpPr>
          <p:spPr bwMode="auto">
            <a:xfrm>
              <a:off x="3611306" y="4947295"/>
              <a:ext cx="14499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0" name="Line 281"/>
            <p:cNvSpPr>
              <a:spLocks noChangeShapeType="1"/>
            </p:cNvSpPr>
            <p:nvPr/>
          </p:nvSpPr>
          <p:spPr bwMode="auto">
            <a:xfrm>
              <a:off x="3611306" y="4947295"/>
              <a:ext cx="2071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Rectangle 285"/>
            <p:cNvSpPr>
              <a:spLocks noChangeArrowheads="1"/>
            </p:cNvSpPr>
            <p:nvPr/>
          </p:nvSpPr>
          <p:spPr bwMode="auto">
            <a:xfrm>
              <a:off x="10429847" y="4947295"/>
              <a:ext cx="14499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2" name="Line 286"/>
            <p:cNvSpPr>
              <a:spLocks noChangeShapeType="1"/>
            </p:cNvSpPr>
            <p:nvPr/>
          </p:nvSpPr>
          <p:spPr bwMode="auto">
            <a:xfrm>
              <a:off x="10429847" y="4947295"/>
              <a:ext cx="2071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Rectangle 287"/>
            <p:cNvSpPr>
              <a:spLocks noChangeArrowheads="1"/>
            </p:cNvSpPr>
            <p:nvPr/>
          </p:nvSpPr>
          <p:spPr bwMode="auto">
            <a:xfrm>
              <a:off x="2320920" y="5352107"/>
              <a:ext cx="19884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/>
                <a:t>–</a:t>
              </a:r>
            </a:p>
          </p:txBody>
        </p:sp>
        <p:sp>
          <p:nvSpPr>
            <p:cNvPr id="224" name="Rectangle 288"/>
            <p:cNvSpPr>
              <a:spLocks noChangeArrowheads="1"/>
            </p:cNvSpPr>
            <p:nvPr/>
          </p:nvSpPr>
          <p:spPr bwMode="auto">
            <a:xfrm>
              <a:off x="2586040" y="5340995"/>
              <a:ext cx="19884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3</a:t>
              </a:r>
              <a:endParaRPr lang="en-US" altLang="en-US" sz="2400" u="none" baseline="0"/>
            </a:p>
          </p:txBody>
        </p:sp>
        <p:sp>
          <p:nvSpPr>
            <p:cNvPr id="225" name="Rectangle 289"/>
            <p:cNvSpPr>
              <a:spLocks noChangeArrowheads="1"/>
            </p:cNvSpPr>
            <p:nvPr/>
          </p:nvSpPr>
          <p:spPr bwMode="auto">
            <a:xfrm>
              <a:off x="2807663" y="5340995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226" name="Rectangle 290"/>
            <p:cNvSpPr>
              <a:spLocks noChangeArrowheads="1"/>
            </p:cNvSpPr>
            <p:nvPr/>
          </p:nvSpPr>
          <p:spPr bwMode="auto">
            <a:xfrm>
              <a:off x="4421163" y="5340995"/>
              <a:ext cx="596519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111</a:t>
              </a:r>
              <a:endParaRPr lang="en-US" altLang="en-US" sz="2400" u="none" baseline="0"/>
            </a:p>
          </p:txBody>
        </p:sp>
        <p:sp>
          <p:nvSpPr>
            <p:cNvPr id="227" name="Rectangle 291"/>
            <p:cNvSpPr>
              <a:spLocks noChangeArrowheads="1"/>
            </p:cNvSpPr>
            <p:nvPr/>
          </p:nvSpPr>
          <p:spPr bwMode="auto">
            <a:xfrm>
              <a:off x="5083962" y="5340995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228" name="Rectangle 292"/>
            <p:cNvSpPr>
              <a:spLocks noChangeArrowheads="1"/>
            </p:cNvSpPr>
            <p:nvPr/>
          </p:nvSpPr>
          <p:spPr bwMode="auto">
            <a:xfrm>
              <a:off x="6693320" y="5340995"/>
              <a:ext cx="596519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100</a:t>
              </a:r>
              <a:endParaRPr lang="en-US" altLang="en-US" sz="2400" u="none" baseline="0"/>
            </a:p>
          </p:txBody>
        </p:sp>
        <p:sp>
          <p:nvSpPr>
            <p:cNvPr id="229" name="Rectangle 293"/>
            <p:cNvSpPr>
              <a:spLocks noChangeArrowheads="1"/>
            </p:cNvSpPr>
            <p:nvPr/>
          </p:nvSpPr>
          <p:spPr bwMode="auto">
            <a:xfrm>
              <a:off x="7358190" y="5340995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230" name="Rectangle 294"/>
            <p:cNvSpPr>
              <a:spLocks noChangeArrowheads="1"/>
            </p:cNvSpPr>
            <p:nvPr/>
          </p:nvSpPr>
          <p:spPr bwMode="auto">
            <a:xfrm>
              <a:off x="8967548" y="5340995"/>
              <a:ext cx="596519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101</a:t>
              </a:r>
              <a:endParaRPr lang="en-US" altLang="en-US" sz="2400" u="none" baseline="0"/>
            </a:p>
          </p:txBody>
        </p:sp>
        <p:sp>
          <p:nvSpPr>
            <p:cNvPr id="231" name="Rectangle 295"/>
            <p:cNvSpPr>
              <a:spLocks noChangeArrowheads="1"/>
            </p:cNvSpPr>
            <p:nvPr/>
          </p:nvSpPr>
          <p:spPr bwMode="auto">
            <a:xfrm>
              <a:off x="9630346" y="5340995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232" name="Rectangle 296"/>
            <p:cNvSpPr>
              <a:spLocks noChangeArrowheads="1"/>
            </p:cNvSpPr>
            <p:nvPr/>
          </p:nvSpPr>
          <p:spPr bwMode="auto">
            <a:xfrm>
              <a:off x="1612554" y="5318770"/>
              <a:ext cx="26926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3" name="Line 297"/>
            <p:cNvSpPr>
              <a:spLocks noChangeShapeType="1"/>
            </p:cNvSpPr>
            <p:nvPr/>
          </p:nvSpPr>
          <p:spPr bwMode="auto">
            <a:xfrm>
              <a:off x="1612554" y="5318770"/>
              <a:ext cx="2692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Rectangle 298"/>
            <p:cNvSpPr>
              <a:spLocks noChangeArrowheads="1"/>
            </p:cNvSpPr>
            <p:nvPr/>
          </p:nvSpPr>
          <p:spPr bwMode="auto">
            <a:xfrm>
              <a:off x="1639480" y="5318770"/>
              <a:ext cx="1971826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" name="Rectangle 299"/>
            <p:cNvSpPr>
              <a:spLocks noChangeArrowheads="1"/>
            </p:cNvSpPr>
            <p:nvPr/>
          </p:nvSpPr>
          <p:spPr bwMode="auto">
            <a:xfrm>
              <a:off x="3611306" y="5318770"/>
              <a:ext cx="14499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" name="Line 300"/>
            <p:cNvSpPr>
              <a:spLocks noChangeShapeType="1"/>
            </p:cNvSpPr>
            <p:nvPr/>
          </p:nvSpPr>
          <p:spPr bwMode="auto">
            <a:xfrm>
              <a:off x="3611306" y="5318770"/>
              <a:ext cx="1449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301"/>
            <p:cNvSpPr>
              <a:spLocks noChangeShapeType="1"/>
            </p:cNvSpPr>
            <p:nvPr/>
          </p:nvSpPr>
          <p:spPr bwMode="auto">
            <a:xfrm>
              <a:off x="3611306" y="5318770"/>
              <a:ext cx="2071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Rectangle 302"/>
            <p:cNvSpPr>
              <a:spLocks noChangeArrowheads="1"/>
            </p:cNvSpPr>
            <p:nvPr/>
          </p:nvSpPr>
          <p:spPr bwMode="auto">
            <a:xfrm>
              <a:off x="3625805" y="5318770"/>
              <a:ext cx="2259729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9" name="Rectangle 306"/>
            <p:cNvSpPr>
              <a:spLocks noChangeArrowheads="1"/>
            </p:cNvSpPr>
            <p:nvPr/>
          </p:nvSpPr>
          <p:spPr bwMode="auto">
            <a:xfrm>
              <a:off x="5897962" y="5318770"/>
              <a:ext cx="2259729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0" name="Rectangle 309"/>
            <p:cNvSpPr>
              <a:spLocks noChangeArrowheads="1"/>
            </p:cNvSpPr>
            <p:nvPr/>
          </p:nvSpPr>
          <p:spPr bwMode="auto">
            <a:xfrm>
              <a:off x="8170118" y="5318770"/>
              <a:ext cx="2259729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1" name="Rectangle 310"/>
            <p:cNvSpPr>
              <a:spLocks noChangeArrowheads="1"/>
            </p:cNvSpPr>
            <p:nvPr/>
          </p:nvSpPr>
          <p:spPr bwMode="auto">
            <a:xfrm>
              <a:off x="10429847" y="5318770"/>
              <a:ext cx="14499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2" name="Line 311"/>
            <p:cNvSpPr>
              <a:spLocks noChangeShapeType="1"/>
            </p:cNvSpPr>
            <p:nvPr/>
          </p:nvSpPr>
          <p:spPr bwMode="auto">
            <a:xfrm>
              <a:off x="10429847" y="5318770"/>
              <a:ext cx="14499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Line 312"/>
            <p:cNvSpPr>
              <a:spLocks noChangeShapeType="1"/>
            </p:cNvSpPr>
            <p:nvPr/>
          </p:nvSpPr>
          <p:spPr bwMode="auto">
            <a:xfrm>
              <a:off x="10429847" y="5318770"/>
              <a:ext cx="2071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Rectangle 313"/>
            <p:cNvSpPr>
              <a:spLocks noChangeArrowheads="1"/>
            </p:cNvSpPr>
            <p:nvPr/>
          </p:nvSpPr>
          <p:spPr bwMode="auto">
            <a:xfrm>
              <a:off x="1612554" y="5328295"/>
              <a:ext cx="26926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" name="Line 314"/>
            <p:cNvSpPr>
              <a:spLocks noChangeShapeType="1"/>
            </p:cNvSpPr>
            <p:nvPr/>
          </p:nvSpPr>
          <p:spPr bwMode="auto">
            <a:xfrm>
              <a:off x="1612554" y="5328295"/>
              <a:ext cx="2071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Rectangle 315"/>
            <p:cNvSpPr>
              <a:spLocks noChangeArrowheads="1"/>
            </p:cNvSpPr>
            <p:nvPr/>
          </p:nvSpPr>
          <p:spPr bwMode="auto">
            <a:xfrm>
              <a:off x="3611306" y="5328295"/>
              <a:ext cx="14499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7" name="Line 316"/>
            <p:cNvSpPr>
              <a:spLocks noChangeShapeType="1"/>
            </p:cNvSpPr>
            <p:nvPr/>
          </p:nvSpPr>
          <p:spPr bwMode="auto">
            <a:xfrm>
              <a:off x="3611306" y="5328295"/>
              <a:ext cx="2071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Rectangle 320"/>
            <p:cNvSpPr>
              <a:spLocks noChangeArrowheads="1"/>
            </p:cNvSpPr>
            <p:nvPr/>
          </p:nvSpPr>
          <p:spPr bwMode="auto">
            <a:xfrm>
              <a:off x="10429847" y="5328295"/>
              <a:ext cx="14499" cy="371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9" name="Line 321"/>
            <p:cNvSpPr>
              <a:spLocks noChangeShapeType="1"/>
            </p:cNvSpPr>
            <p:nvPr/>
          </p:nvSpPr>
          <p:spPr bwMode="auto">
            <a:xfrm>
              <a:off x="10429847" y="5328295"/>
              <a:ext cx="2071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Rectangle 324"/>
            <p:cNvSpPr>
              <a:spLocks noChangeArrowheads="1"/>
            </p:cNvSpPr>
            <p:nvPr/>
          </p:nvSpPr>
          <p:spPr bwMode="auto">
            <a:xfrm>
              <a:off x="2807663" y="5731520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254" name="Rectangle 326"/>
            <p:cNvSpPr>
              <a:spLocks noChangeArrowheads="1"/>
            </p:cNvSpPr>
            <p:nvPr/>
          </p:nvSpPr>
          <p:spPr bwMode="auto">
            <a:xfrm>
              <a:off x="4974186" y="5731520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256" name="Rectangle 328"/>
            <p:cNvSpPr>
              <a:spLocks noChangeArrowheads="1"/>
            </p:cNvSpPr>
            <p:nvPr/>
          </p:nvSpPr>
          <p:spPr bwMode="auto">
            <a:xfrm>
              <a:off x="7246343" y="5731520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258" name="Rectangle 330"/>
            <p:cNvSpPr>
              <a:spLocks noChangeArrowheads="1"/>
            </p:cNvSpPr>
            <p:nvPr/>
          </p:nvSpPr>
          <p:spPr bwMode="auto">
            <a:xfrm>
              <a:off x="9630346" y="5731520"/>
              <a:ext cx="9942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259" name="Rectangle 331"/>
            <p:cNvSpPr>
              <a:spLocks noChangeArrowheads="1"/>
            </p:cNvSpPr>
            <p:nvPr/>
          </p:nvSpPr>
          <p:spPr bwMode="auto">
            <a:xfrm>
              <a:off x="1612554" y="5699770"/>
              <a:ext cx="26926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0" name="Line 332"/>
            <p:cNvSpPr>
              <a:spLocks noChangeShapeType="1"/>
            </p:cNvSpPr>
            <p:nvPr/>
          </p:nvSpPr>
          <p:spPr bwMode="auto">
            <a:xfrm>
              <a:off x="1612554" y="5699770"/>
              <a:ext cx="2692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333"/>
            <p:cNvSpPr>
              <a:spLocks noChangeShapeType="1"/>
            </p:cNvSpPr>
            <p:nvPr/>
          </p:nvSpPr>
          <p:spPr bwMode="auto">
            <a:xfrm>
              <a:off x="1612554" y="5699770"/>
              <a:ext cx="2071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Rectangle 334"/>
            <p:cNvSpPr>
              <a:spLocks noChangeArrowheads="1"/>
            </p:cNvSpPr>
            <p:nvPr/>
          </p:nvSpPr>
          <p:spPr bwMode="auto">
            <a:xfrm>
              <a:off x="1639480" y="5699770"/>
              <a:ext cx="1971826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3" name="Line 335"/>
            <p:cNvSpPr>
              <a:spLocks noChangeShapeType="1"/>
            </p:cNvSpPr>
            <p:nvPr/>
          </p:nvSpPr>
          <p:spPr bwMode="auto">
            <a:xfrm>
              <a:off x="1639480" y="5699770"/>
              <a:ext cx="197182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Rectangle 336"/>
            <p:cNvSpPr>
              <a:spLocks noChangeArrowheads="1"/>
            </p:cNvSpPr>
            <p:nvPr/>
          </p:nvSpPr>
          <p:spPr bwMode="auto">
            <a:xfrm>
              <a:off x="3611306" y="5699770"/>
              <a:ext cx="26926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5" name="Line 337"/>
            <p:cNvSpPr>
              <a:spLocks noChangeShapeType="1"/>
            </p:cNvSpPr>
            <p:nvPr/>
          </p:nvSpPr>
          <p:spPr bwMode="auto">
            <a:xfrm>
              <a:off x="3611306" y="5699770"/>
              <a:ext cx="26926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Line 338"/>
            <p:cNvSpPr>
              <a:spLocks noChangeShapeType="1"/>
            </p:cNvSpPr>
            <p:nvPr/>
          </p:nvSpPr>
          <p:spPr bwMode="auto">
            <a:xfrm>
              <a:off x="3611306" y="5699770"/>
              <a:ext cx="2071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Rectangle 339"/>
            <p:cNvSpPr>
              <a:spLocks noChangeArrowheads="1"/>
            </p:cNvSpPr>
            <p:nvPr/>
          </p:nvSpPr>
          <p:spPr bwMode="auto">
            <a:xfrm>
              <a:off x="3638232" y="5699770"/>
              <a:ext cx="2247302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8" name="Line 340"/>
            <p:cNvSpPr>
              <a:spLocks noChangeShapeType="1"/>
            </p:cNvSpPr>
            <p:nvPr/>
          </p:nvSpPr>
          <p:spPr bwMode="auto">
            <a:xfrm>
              <a:off x="3638232" y="5699770"/>
              <a:ext cx="224730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Rectangle 344"/>
            <p:cNvSpPr>
              <a:spLocks noChangeArrowheads="1"/>
            </p:cNvSpPr>
            <p:nvPr/>
          </p:nvSpPr>
          <p:spPr bwMode="auto">
            <a:xfrm>
              <a:off x="5912460" y="5699770"/>
              <a:ext cx="2245230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0" name="Line 345"/>
            <p:cNvSpPr>
              <a:spLocks noChangeShapeType="1"/>
            </p:cNvSpPr>
            <p:nvPr/>
          </p:nvSpPr>
          <p:spPr bwMode="auto">
            <a:xfrm>
              <a:off x="5912460" y="5699770"/>
              <a:ext cx="224523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Rectangle 349"/>
            <p:cNvSpPr>
              <a:spLocks noChangeArrowheads="1"/>
            </p:cNvSpPr>
            <p:nvPr/>
          </p:nvSpPr>
          <p:spPr bwMode="auto">
            <a:xfrm>
              <a:off x="8184617" y="5699770"/>
              <a:ext cx="2245230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2" name="Rectangle 350"/>
            <p:cNvSpPr>
              <a:spLocks noChangeArrowheads="1"/>
            </p:cNvSpPr>
            <p:nvPr/>
          </p:nvSpPr>
          <p:spPr bwMode="auto">
            <a:xfrm>
              <a:off x="10429847" y="5699770"/>
              <a:ext cx="14499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3" name="Line 351"/>
            <p:cNvSpPr>
              <a:spLocks noChangeShapeType="1"/>
            </p:cNvSpPr>
            <p:nvPr/>
          </p:nvSpPr>
          <p:spPr bwMode="auto">
            <a:xfrm>
              <a:off x="10429847" y="5699770"/>
              <a:ext cx="2071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Line 353"/>
            <p:cNvSpPr>
              <a:spLocks noChangeShapeType="1"/>
            </p:cNvSpPr>
            <p:nvPr/>
          </p:nvSpPr>
          <p:spPr bwMode="auto">
            <a:xfrm flipV="1">
              <a:off x="1612555" y="5706120"/>
              <a:ext cx="0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Line 388"/>
            <p:cNvSpPr>
              <a:spLocks noChangeShapeType="1"/>
            </p:cNvSpPr>
            <p:nvPr/>
          </p:nvSpPr>
          <p:spPr bwMode="auto">
            <a:xfrm flipH="1">
              <a:off x="8155618" y="2266007"/>
              <a:ext cx="14499" cy="3440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Line 390"/>
            <p:cNvSpPr>
              <a:spLocks noChangeShapeType="1"/>
            </p:cNvSpPr>
            <p:nvPr/>
          </p:nvSpPr>
          <p:spPr bwMode="auto">
            <a:xfrm flipV="1">
              <a:off x="5889677" y="2266007"/>
              <a:ext cx="10356" cy="345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2" name="Rectangle 3"/>
          <p:cNvSpPr txBox="1">
            <a:spLocks noChangeArrowheads="1"/>
          </p:cNvSpPr>
          <p:nvPr/>
        </p:nvSpPr>
        <p:spPr>
          <a:xfrm>
            <a:off x="1208044" y="1677193"/>
            <a:ext cx="7772400" cy="502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r =2, n=3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5615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and Subtraction in </a:t>
            </a:r>
            <a:r>
              <a:rPr lang="en-US" u="sng" dirty="0" smtClean="0"/>
              <a:t>Signed magnitude</a:t>
            </a:r>
            <a:r>
              <a:rPr lang="en-US" dirty="0" smtClean="0"/>
              <a:t>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096176"/>
          </a:xfrm>
        </p:spPr>
        <p:txBody>
          <a:bodyPr/>
          <a:lstStyle/>
          <a:p>
            <a:r>
              <a:rPr lang="en-US" dirty="0" smtClean="0"/>
              <a:t>The addition of two numbers </a:t>
            </a:r>
            <a:r>
              <a:rPr lang="en-US" dirty="0" err="1" smtClean="0"/>
              <a:t>M+N</a:t>
            </a:r>
            <a:r>
              <a:rPr lang="en-US" dirty="0" smtClean="0"/>
              <a:t>, follows the rules of ordinary arithmetic</a:t>
            </a:r>
            <a:endParaRPr lang="en-US" dirty="0"/>
          </a:p>
          <a:p>
            <a:pPr lvl="1"/>
            <a:r>
              <a:rPr lang="en-US" dirty="0" smtClean="0"/>
              <a:t>If the sign are same, add the two magnitudes and give the sum the sign of M </a:t>
            </a:r>
          </a:p>
          <a:p>
            <a:pPr lvl="1"/>
            <a:r>
              <a:rPr lang="en-US" dirty="0" smtClean="0"/>
              <a:t>If the signs are different, subtract the magnitude of N from magnitude of M. </a:t>
            </a:r>
          </a:p>
          <a:p>
            <a:pPr lvl="2"/>
            <a:r>
              <a:rPr lang="en-US" dirty="0" smtClean="0"/>
              <a:t>An end borrow determines the sign of the result.  And whether a correction is required.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0353" y="4343347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1: 001101 + 000110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519390"/>
              </p:ext>
            </p:extLst>
          </p:nvPr>
        </p:nvGraphicFramePr>
        <p:xfrm>
          <a:off x="1141412" y="4887011"/>
          <a:ext cx="135474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7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0 01101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0 00110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0 10011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24307" y="4343347"/>
            <a:ext cx="38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2: 0 0011001 + 1 0100101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64014"/>
              </p:ext>
            </p:extLst>
          </p:nvPr>
        </p:nvGraphicFramePr>
        <p:xfrm>
          <a:off x="4739662" y="4732091"/>
          <a:ext cx="135474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7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 smtClean="0"/>
                        <a:t>1    1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0 0011001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0100101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  <a:r>
                        <a:rPr lang="en-US" baseline="0" dirty="0" smtClean="0"/>
                        <a:t>1110100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54325" y="4843106"/>
            <a:ext cx="504401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Borrow of 1 indicates M&lt;N</a:t>
            </a:r>
          </a:p>
          <a:p>
            <a:r>
              <a:rPr lang="en-US" dirty="0" smtClean="0"/>
              <a:t>So the sign will be opposite of M , a minus. Also the magnitude 1110100 needs to be corrected by taking 2s compliment 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23855" y="6280727"/>
            <a:ext cx="383630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After correction the result is 1 0001100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89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8252"/>
            <a:ext cx="9905998" cy="1478570"/>
          </a:xfrm>
        </p:spPr>
        <p:txBody>
          <a:bodyPr/>
          <a:lstStyle/>
          <a:p>
            <a:r>
              <a:rPr lang="en-US" dirty="0"/>
              <a:t>Signed-Complement Arithmetic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19138" y="1314450"/>
            <a:ext cx="11218862" cy="502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altLang="en-US" sz="2000" u="sng" dirty="0" smtClean="0">
                <a:cs typeface="Times New Roman" panose="02020603050405020304" pitchFamily="18" charset="0"/>
              </a:rPr>
              <a:t>Addition:</a:t>
            </a: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lvl="1"/>
            <a:r>
              <a:rPr lang="en-US" altLang="en-US" dirty="0" smtClean="0">
                <a:cs typeface="Times New Roman" panose="02020603050405020304" pitchFamily="18" charset="0"/>
              </a:rPr>
              <a:t>Negative number is represented as 2s compliment form.</a:t>
            </a:r>
          </a:p>
          <a:p>
            <a:pPr lvl="1"/>
            <a:r>
              <a:rPr lang="en-US" altLang="en-US" dirty="0" smtClean="0">
                <a:cs typeface="Times New Roman" panose="02020603050405020304" pitchFamily="18" charset="0"/>
              </a:rPr>
              <a:t>Add </a:t>
            </a:r>
            <a:r>
              <a:rPr lang="en-US" altLang="en-US" dirty="0" smtClean="0">
                <a:cs typeface="Times New Roman" panose="02020603050405020304" pitchFamily="18" charset="0"/>
              </a:rPr>
              <a:t>the numbers including the sign bits,  discarding a </a:t>
            </a:r>
            <a:r>
              <a:rPr lang="en-US" altLang="en-US" dirty="0" smtClean="0">
                <a:cs typeface="Times New Roman" panose="02020603050405020304" pitchFamily="18" charset="0"/>
              </a:rPr>
              <a:t>carry of 1 </a:t>
            </a:r>
            <a:r>
              <a:rPr lang="en-US" altLang="en-US" dirty="0" smtClean="0">
                <a:cs typeface="Times New Roman" panose="02020603050405020304" pitchFamily="18" charset="0"/>
              </a:rPr>
              <a:t>out of the sign </a:t>
            </a:r>
            <a:r>
              <a:rPr lang="en-US" altLang="en-US" dirty="0" smtClean="0">
                <a:cs typeface="Times New Roman" panose="02020603050405020304" pitchFamily="18" charset="0"/>
              </a:rPr>
              <a:t>bits (positive number). The </a:t>
            </a:r>
            <a:r>
              <a:rPr lang="en-US" altLang="en-US" dirty="0" smtClean="0">
                <a:cs typeface="Times New Roman" panose="02020603050405020304" pitchFamily="18" charset="0"/>
              </a:rPr>
              <a:t>negative results are in 2s compliment form (carry 0).</a:t>
            </a:r>
          </a:p>
          <a:p>
            <a:pPr lvl="1"/>
            <a:r>
              <a:rPr lang="en-US" altLang="en-US" dirty="0" smtClean="0">
                <a:cs typeface="Times New Roman" panose="02020603050405020304" pitchFamily="18" charset="0"/>
              </a:rPr>
              <a:t>Convert the negative number to signed magnitude form (by taking 2s compliment).</a:t>
            </a:r>
            <a:endParaRPr lang="en-US" altLang="en-US" dirty="0" smtClean="0">
              <a:cs typeface="Times New Roman" panose="02020603050405020304" pitchFamily="18" charset="0"/>
            </a:endParaRPr>
          </a:p>
          <a:p>
            <a:pPr marL="342900" indent="-342900"/>
            <a:r>
              <a:rPr lang="en-US" altLang="en-US" sz="2000" u="sng" dirty="0" smtClean="0"/>
              <a:t>Subtraction</a:t>
            </a:r>
          </a:p>
          <a:p>
            <a:pPr marL="800100" lvl="1" indent="-342900"/>
            <a:r>
              <a:rPr lang="en-US" altLang="en-US" dirty="0" smtClean="0"/>
              <a:t>Take the 2s compliment of the subtrahend (including sign bit)</a:t>
            </a:r>
          </a:p>
          <a:p>
            <a:pPr marL="800100" lvl="1" indent="-342900"/>
            <a:r>
              <a:rPr lang="en-US" altLang="en-US" dirty="0" smtClean="0"/>
              <a:t>Add it to the minuend (including sign bit)</a:t>
            </a:r>
          </a:p>
          <a:p>
            <a:pPr marL="800100" lvl="1" indent="-342900"/>
            <a:r>
              <a:rPr lang="en-US" altLang="en-US" dirty="0" smtClean="0"/>
              <a:t>A carry out of the sign bit is discarded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3346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>
          <a:xfrm>
            <a:off x="1209146" y="195185"/>
            <a:ext cx="9905998" cy="1478570"/>
          </a:xfrm>
          <a:noFill/>
        </p:spPr>
        <p:txBody>
          <a:bodyPr/>
          <a:lstStyle/>
          <a:p>
            <a:r>
              <a:rPr lang="en-US" altLang="en-US" dirty="0" smtClean="0"/>
              <a:t>Signed 2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Complement Examples</a:t>
            </a: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46" y="1482929"/>
            <a:ext cx="9576885" cy="21022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45" y="3858503"/>
            <a:ext cx="9576885" cy="270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1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32615"/>
            <a:ext cx="9905999" cy="47216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result should have sufficient number of bits to accommodate the sum.</a:t>
            </a:r>
          </a:p>
          <a:p>
            <a:r>
              <a:rPr lang="en-US" dirty="0" smtClean="0"/>
              <a:t>Sum of two n bit number may occupy </a:t>
            </a:r>
            <a:r>
              <a:rPr lang="en-US" dirty="0" err="1" smtClean="0"/>
              <a:t>n+1</a:t>
            </a:r>
            <a:r>
              <a:rPr lang="en-US" dirty="0" smtClean="0"/>
              <a:t> bits, that is an overflow. </a:t>
            </a:r>
          </a:p>
          <a:p>
            <a:r>
              <a:rPr lang="en-US" dirty="0" smtClean="0"/>
              <a:t>Overflow is a problem in computers because the number of bits that hold a number is fixed, and a result that exceeds the number of bits cannot be accommodated. </a:t>
            </a:r>
          </a:p>
          <a:p>
            <a:r>
              <a:rPr lang="en-US" dirty="0" smtClean="0"/>
              <a:t>Computers detects and can signal the occurrence of an overflow. </a:t>
            </a:r>
          </a:p>
          <a:p>
            <a:r>
              <a:rPr lang="en-US" dirty="0" smtClean="0"/>
              <a:t>For unsigned numbers addition , an overflow is detected from the end carry out of the most significant position. </a:t>
            </a:r>
          </a:p>
          <a:p>
            <a:r>
              <a:rPr lang="en-US" dirty="0" smtClean="0"/>
              <a:t>For signed number , an overflow is detected by observing the carry into the sign bit and the carry out of the signed bit, if these two carries are not equal an overflow has occurred.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03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(Example)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3724"/>
          <a:stretch/>
        </p:blipFill>
        <p:spPr>
          <a:xfrm>
            <a:off x="1161123" y="2027976"/>
            <a:ext cx="6119466" cy="14560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123" y="3801182"/>
            <a:ext cx="54292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6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879" y="110518"/>
            <a:ext cx="9905998" cy="1478570"/>
          </a:xfrm>
        </p:spPr>
        <p:txBody>
          <a:bodyPr/>
          <a:lstStyle/>
          <a:p>
            <a:r>
              <a:rPr lang="en-US" dirty="0"/>
              <a:t>Iterative Combinational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679" y="1470553"/>
            <a:ext cx="9905999" cy="481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Arithmetic </a:t>
            </a:r>
            <a:r>
              <a:rPr lang="en-US" dirty="0" smtClean="0"/>
              <a:t>blocks</a:t>
            </a:r>
            <a:endParaRPr lang="en-US" dirty="0"/>
          </a:p>
          <a:p>
            <a:pPr lvl="1"/>
            <a:r>
              <a:rPr lang="en-US" dirty="0" smtClean="0"/>
              <a:t>Operate </a:t>
            </a:r>
            <a:r>
              <a:rPr lang="en-US" dirty="0"/>
              <a:t>on binary </a:t>
            </a:r>
            <a:r>
              <a:rPr lang="en-US" dirty="0" smtClean="0"/>
              <a:t>input vectors and produce binary output vectors. </a:t>
            </a:r>
          </a:p>
          <a:p>
            <a:pPr lvl="1"/>
            <a:r>
              <a:rPr lang="en-US" dirty="0" smtClean="0"/>
              <a:t>The function implemented often requires the same sub-function be applied to </a:t>
            </a:r>
            <a:r>
              <a:rPr lang="en-US" dirty="0"/>
              <a:t>each bit position</a:t>
            </a:r>
            <a:endParaRPr lang="en-US" dirty="0"/>
          </a:p>
          <a:p>
            <a:r>
              <a:rPr lang="en-US" dirty="0" smtClean="0"/>
              <a:t>A functional block is designed for the sub-function and then used repetitively for each bit position of the overall arithmetic block being designed.</a:t>
            </a:r>
            <a:endParaRPr lang="en-US" dirty="0"/>
          </a:p>
          <a:p>
            <a:r>
              <a:rPr lang="en-US" dirty="0" smtClean="0"/>
              <a:t>Ther</a:t>
            </a:r>
            <a:r>
              <a:rPr lang="en-US" dirty="0" smtClean="0"/>
              <a:t>e will often be one or more connections to pass values between adjacent bit positions.  </a:t>
            </a:r>
          </a:p>
          <a:p>
            <a:r>
              <a:rPr lang="en-US" dirty="0" smtClean="0"/>
              <a:t>Internal variables are input or outputs of the sub-functions</a:t>
            </a:r>
            <a:r>
              <a:rPr lang="en-US" dirty="0" smtClean="0"/>
              <a:t>, but are not accessible outside the overall arithmetic block. </a:t>
            </a:r>
          </a:p>
          <a:p>
            <a:r>
              <a:rPr lang="en-US" dirty="0" smtClean="0"/>
              <a:t>The sub-function blocks are referred to as cells and the overall implementation is an array of cells.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551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5985"/>
            <a:ext cx="9905998" cy="1478570"/>
          </a:xfrm>
        </p:spPr>
        <p:txBody>
          <a:bodyPr/>
          <a:lstStyle/>
          <a:p>
            <a:r>
              <a:rPr lang="en-US" dirty="0"/>
              <a:t>Other Arithmetic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93813" y="1830387"/>
            <a:ext cx="10328273" cy="502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Convenient to design the functional blocks by </a:t>
            </a:r>
            <a:r>
              <a:rPr lang="en-US" altLang="en-US" i="1" dirty="0" smtClean="0"/>
              <a:t>contraction</a:t>
            </a:r>
            <a:r>
              <a:rPr lang="en-US" altLang="en-US" dirty="0" smtClean="0"/>
              <a:t> - removal of redundancy from circuit to which input fixing has been applied</a:t>
            </a:r>
          </a:p>
          <a:p>
            <a:r>
              <a:rPr lang="en-US" altLang="en-US" dirty="0" smtClean="0"/>
              <a:t>Functions</a:t>
            </a:r>
          </a:p>
          <a:p>
            <a:pPr lvl="1"/>
            <a:r>
              <a:rPr lang="en-US" altLang="en-US" dirty="0" smtClean="0"/>
              <a:t>Incrementing</a:t>
            </a:r>
          </a:p>
          <a:p>
            <a:pPr lvl="1"/>
            <a:r>
              <a:rPr lang="en-US" altLang="en-US" dirty="0" smtClean="0"/>
              <a:t>Decrementing</a:t>
            </a:r>
          </a:p>
          <a:p>
            <a:pPr lvl="1"/>
            <a:r>
              <a:rPr lang="en-US" altLang="en-US" dirty="0" smtClean="0"/>
              <a:t>Multiplication by Constant</a:t>
            </a:r>
          </a:p>
          <a:p>
            <a:pPr lvl="1"/>
            <a:r>
              <a:rPr lang="en-US" altLang="en-US" dirty="0" smtClean="0"/>
              <a:t>Division by Constant</a:t>
            </a:r>
          </a:p>
          <a:p>
            <a:pPr lvl="1"/>
            <a:r>
              <a:rPr lang="en-US" altLang="en-US" dirty="0" smtClean="0"/>
              <a:t>Zero Fill and Extension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8206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550" y="279851"/>
            <a:ext cx="9905998" cy="1478570"/>
          </a:xfrm>
        </p:spPr>
        <p:txBody>
          <a:bodyPr/>
          <a:lstStyle/>
          <a:p>
            <a:r>
              <a:rPr lang="en-US" dirty="0"/>
              <a:t>Design by Contraction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0275" y="2309283"/>
            <a:ext cx="10328273" cy="502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Contraction is a technique for simplifying the logic in a functional block to implement a different function</a:t>
            </a:r>
          </a:p>
          <a:p>
            <a:pPr lvl="1"/>
            <a:r>
              <a:rPr lang="en-US" altLang="en-US" dirty="0" smtClean="0"/>
              <a:t>The new function must be realizable from the original function by applying rudimentary functions to its inputs</a:t>
            </a:r>
          </a:p>
          <a:p>
            <a:pPr lvl="1"/>
            <a:r>
              <a:rPr lang="en-US" altLang="en-US" dirty="0" smtClean="0"/>
              <a:t>The goal of the contraction is to accomplish the design of </a:t>
            </a:r>
            <a:r>
              <a:rPr lang="en-US" altLang="en-US" dirty="0" smtClean="0"/>
              <a:t>a logic circuit or functional block by result from past design.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919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Contraction of Full adder equation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993" y="2097088"/>
            <a:ext cx="6791199" cy="2239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93" y="4916504"/>
            <a:ext cx="71342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87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547" y="168765"/>
            <a:ext cx="9905998" cy="1478570"/>
          </a:xfrm>
        </p:spPr>
        <p:txBody>
          <a:bodyPr/>
          <a:lstStyle/>
          <a:p>
            <a:r>
              <a:rPr lang="en-US" dirty="0"/>
              <a:t>Design by Contraction Example</a:t>
            </a:r>
          </a:p>
        </p:txBody>
      </p:sp>
      <p:pic>
        <p:nvPicPr>
          <p:cNvPr id="4" name="Picture 4" descr="Fig_5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88" y="2581275"/>
            <a:ext cx="7896225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59115" y="2082297"/>
            <a:ext cx="10710862" cy="446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dirty="0" smtClean="0"/>
              <a:t>Set </a:t>
            </a:r>
            <a:r>
              <a:rPr lang="en-US" altLang="en-US" dirty="0" smtClean="0"/>
              <a:t>B = 001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361547" y="1059689"/>
            <a:ext cx="9114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Contraction can applied to equations or directly on circuit diagram with rudimentary functions applied to function-block inputs </a:t>
            </a:r>
          </a:p>
        </p:txBody>
      </p:sp>
    </p:spTree>
    <p:extLst>
      <p:ext uri="{BB962C8B-B14F-4D97-AF65-F5344CB8AC3E}">
        <p14:creationId xmlns:p14="http://schemas.microsoft.com/office/powerpoint/2010/main" val="4233332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280" y="93585"/>
            <a:ext cx="9905998" cy="1478570"/>
          </a:xfrm>
        </p:spPr>
        <p:txBody>
          <a:bodyPr/>
          <a:lstStyle/>
          <a:p>
            <a:r>
              <a:rPr lang="en-US" dirty="0"/>
              <a:t>Incrementing &amp; Decrementing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29280" y="1449916"/>
            <a:ext cx="10706629" cy="50276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i="1" dirty="0" smtClean="0"/>
              <a:t>Incrementing</a:t>
            </a:r>
          </a:p>
          <a:p>
            <a:pPr lvl="1"/>
            <a:r>
              <a:rPr lang="en-US" altLang="en-US" sz="2400" dirty="0" smtClean="0"/>
              <a:t>Adding a fixed value to an arithmetic variable</a:t>
            </a:r>
          </a:p>
          <a:p>
            <a:pPr lvl="1"/>
            <a:r>
              <a:rPr lang="en-US" altLang="en-US" sz="2400" dirty="0" smtClean="0"/>
              <a:t>Fixed value is often 1, called </a:t>
            </a:r>
            <a:r>
              <a:rPr lang="en-US" altLang="en-US" sz="2400" i="1" dirty="0" smtClean="0"/>
              <a:t>counting (up</a:t>
            </a:r>
            <a:r>
              <a:rPr lang="en-US" altLang="en-US" sz="2400" dirty="0" smtClean="0"/>
              <a:t>)</a:t>
            </a:r>
          </a:p>
          <a:p>
            <a:pPr lvl="1"/>
            <a:r>
              <a:rPr lang="en-US" altLang="en-US" sz="2400" dirty="0" smtClean="0"/>
              <a:t>Examples: A + 1, B + 4</a:t>
            </a:r>
          </a:p>
          <a:p>
            <a:pPr lvl="1"/>
            <a:r>
              <a:rPr lang="en-US" altLang="en-US" sz="2400" dirty="0" smtClean="0"/>
              <a:t>Functional block is called </a:t>
            </a:r>
            <a:r>
              <a:rPr lang="en-US" altLang="en-US" sz="2400" i="1" dirty="0" err="1" smtClean="0"/>
              <a:t>incrementer</a:t>
            </a:r>
            <a:endParaRPr lang="en-US" altLang="en-US" sz="2400" i="1" dirty="0" smtClean="0"/>
          </a:p>
          <a:p>
            <a:r>
              <a:rPr lang="en-US" altLang="en-US" sz="2800" i="1" dirty="0" smtClean="0"/>
              <a:t>Decrementing</a:t>
            </a:r>
          </a:p>
          <a:p>
            <a:pPr lvl="1"/>
            <a:r>
              <a:rPr lang="en-US" altLang="en-US" sz="2400" dirty="0" smtClean="0"/>
              <a:t>Subtracting a fixed value from an arithmetic variable</a:t>
            </a:r>
          </a:p>
          <a:p>
            <a:pPr lvl="1"/>
            <a:r>
              <a:rPr lang="en-US" altLang="en-US" sz="2400" dirty="0" smtClean="0"/>
              <a:t>Fixed value is often 1, called </a:t>
            </a:r>
            <a:r>
              <a:rPr lang="en-US" altLang="en-US" sz="2400" i="1" dirty="0" smtClean="0"/>
              <a:t>counting (down</a:t>
            </a:r>
            <a:r>
              <a:rPr lang="en-US" altLang="en-US" sz="2400" dirty="0" smtClean="0"/>
              <a:t>)</a:t>
            </a:r>
          </a:p>
          <a:p>
            <a:pPr lvl="1"/>
            <a:r>
              <a:rPr lang="en-US" altLang="en-US" sz="2400" dirty="0" smtClean="0"/>
              <a:t>Examples: A </a:t>
            </a:r>
            <a:r>
              <a:rPr lang="en-US" altLang="en-US" sz="2400" dirty="0" smtClean="0">
                <a:latin typeface="Symbol" panose="05050102010706020507" pitchFamily="18" charset="2"/>
              </a:rPr>
              <a:t>-</a:t>
            </a:r>
            <a:r>
              <a:rPr lang="en-US" altLang="en-US" sz="2400" dirty="0" smtClean="0"/>
              <a:t> 1, B </a:t>
            </a:r>
            <a:r>
              <a:rPr lang="en-US" altLang="en-US" sz="2400" dirty="0" smtClean="0">
                <a:latin typeface="Symbol" panose="05050102010706020507" pitchFamily="18" charset="2"/>
              </a:rPr>
              <a:t>-</a:t>
            </a:r>
            <a:r>
              <a:rPr lang="en-US" altLang="en-US" sz="2400" dirty="0" smtClean="0"/>
              <a:t> 4</a:t>
            </a:r>
          </a:p>
          <a:p>
            <a:pPr lvl="1"/>
            <a:r>
              <a:rPr lang="en-US" altLang="en-US" sz="2400" dirty="0" smtClean="0"/>
              <a:t>Functional block is called </a:t>
            </a:r>
            <a:r>
              <a:rPr lang="en-US" altLang="en-US" sz="2400" i="1" dirty="0" err="1" smtClean="0"/>
              <a:t>decrementer</a:t>
            </a:r>
            <a:endParaRPr lang="en-US" alt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678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by constants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1737" y="2097088"/>
            <a:ext cx="4888397" cy="461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75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127451"/>
            <a:ext cx="9905998" cy="1478570"/>
          </a:xfrm>
        </p:spPr>
        <p:txBody>
          <a:bodyPr/>
          <a:lstStyle/>
          <a:p>
            <a:r>
              <a:rPr lang="en-US" dirty="0"/>
              <a:t>Multiplication/Division by </a:t>
            </a:r>
            <a:r>
              <a:rPr lang="en-US" dirty="0" err="1"/>
              <a:t>2n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1141413" y="1957916"/>
                <a:ext cx="7772400" cy="50276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dirty="0" smtClean="0"/>
                  <a:t>(a) Multiplication</a:t>
                </a:r>
                <a:br>
                  <a:rPr lang="en-US" altLang="en-US" dirty="0" smtClean="0"/>
                </a:br>
                <a:r>
                  <a:rPr lang="en-US" altLang="en-US" dirty="0" smtClean="0"/>
                  <a:t>      by </a:t>
                </a:r>
                <a:r>
                  <a:rPr lang="en-US" altLang="en-US" dirty="0" smtClean="0"/>
                  <a:t>constant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dirty="0" smtClean="0"/>
              </a:p>
              <a:p>
                <a:pPr lvl="1"/>
                <a:r>
                  <a:rPr lang="en-US" altLang="en-US" dirty="0" smtClean="0"/>
                  <a:t>Shift left by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 smtClean="0"/>
                  <a:t> bit</a:t>
                </a:r>
              </a:p>
              <a:p>
                <a:pPr lvl="1"/>
                <a:r>
                  <a:rPr lang="en-US" altLang="en-US" dirty="0" smtClean="0"/>
                  <a:t>Example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smtClean="0"/>
                  <a:t>, multiplication by 100</a:t>
                </a:r>
                <a:endParaRPr lang="en-US" altLang="en-US" dirty="0"/>
              </a:p>
              <a:p>
                <a:pPr marL="457200" lvl="1" indent="0">
                  <a:buNone/>
                </a:pPr>
                <a:endParaRPr lang="en-US" altLang="en-US" dirty="0" smtClean="0"/>
              </a:p>
              <a:p>
                <a:r>
                  <a:rPr lang="en-US" altLang="en-US" dirty="0" smtClean="0"/>
                  <a:t>(b) Division</a:t>
                </a:r>
                <a:br>
                  <a:rPr lang="en-US" altLang="en-US" dirty="0" smtClean="0"/>
                </a:br>
                <a:r>
                  <a:rPr lang="en-US" altLang="en-US" dirty="0" smtClean="0"/>
                  <a:t>      by 100</a:t>
                </a:r>
              </a:p>
              <a:p>
                <a:pPr lvl="1"/>
                <a:r>
                  <a:rPr lang="en-US" altLang="en-US" dirty="0" smtClean="0"/>
                  <a:t>Shift right by 2</a:t>
                </a:r>
              </a:p>
              <a:p>
                <a:pPr lvl="1"/>
                <a:r>
                  <a:rPr lang="en-US" altLang="en-US" dirty="0" smtClean="0"/>
                  <a:t>Remaining bits are the quotient (here </a:t>
                </a:r>
                <a:r>
                  <a:rPr lang="en-US" altLang="en-US" dirty="0" err="1" smtClean="0"/>
                  <a:t>C1</a:t>
                </a:r>
                <a:r>
                  <a:rPr lang="en-US" altLang="en-US" dirty="0" smtClean="0"/>
                  <a:t> and </a:t>
                </a:r>
                <a:r>
                  <a:rPr lang="en-US" altLang="en-US" dirty="0" err="1" smtClean="0"/>
                  <a:t>C0</a:t>
                </a:r>
                <a:r>
                  <a:rPr lang="en-US" altLang="en-US" dirty="0" smtClean="0"/>
                  <a:t>)</a:t>
                </a:r>
              </a:p>
              <a:p>
                <a:pPr lvl="1"/>
                <a:r>
                  <a:rPr lang="en-US" altLang="en-US" dirty="0" smtClean="0"/>
                  <a:t>Discarded bits </a:t>
                </a:r>
                <a:r>
                  <a:rPr lang="en-US" altLang="en-US" dirty="0" smtClean="0"/>
                  <a:t>are </a:t>
                </a:r>
                <a:r>
                  <a:rPr lang="en-US" altLang="en-US" dirty="0" smtClean="0"/>
                  <a:t>Remainder (</a:t>
                </a:r>
                <a:r>
                  <a:rPr lang="en-US" altLang="en-US" dirty="0" err="1" smtClean="0"/>
                  <a:t>B1</a:t>
                </a:r>
                <a:r>
                  <a:rPr lang="en-US" altLang="en-US" dirty="0" smtClean="0"/>
                  <a:t> and </a:t>
                </a:r>
                <a:r>
                  <a:rPr lang="en-US" altLang="en-US" dirty="0" err="1" smtClean="0"/>
                  <a:t>B0</a:t>
                </a:r>
                <a:r>
                  <a:rPr lang="en-US" altLang="en-US" dirty="0" smtClean="0"/>
                  <a:t>)</a:t>
                </a:r>
                <a:endParaRPr lang="en-US" altLang="en-US" dirty="0" smtClean="0"/>
              </a:p>
            </p:txBody>
          </p:sp>
        </mc:Choice>
        <mc:Fallback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957916"/>
                <a:ext cx="7772400" cy="5027613"/>
              </a:xfrm>
              <a:prstGeom prst="rect">
                <a:avLst/>
              </a:prstGeom>
              <a:blipFill rotWithShape="0">
                <a:blip r:embed="rId2"/>
                <a:stretch>
                  <a:fillRect l="-1569" t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5789084" y="1757363"/>
            <a:ext cx="4535488" cy="1406525"/>
            <a:chOff x="2676" y="1371"/>
            <a:chExt cx="2857" cy="886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2723" y="1538"/>
              <a:ext cx="1078" cy="533"/>
            </a:xfrm>
            <a:custGeom>
              <a:avLst/>
              <a:gdLst>
                <a:gd name="T0" fmla="*/ 1078 w 1078"/>
                <a:gd name="T1" fmla="*/ 0 h 533"/>
                <a:gd name="T2" fmla="*/ 1078 w 1078"/>
                <a:gd name="T3" fmla="*/ 108 h 533"/>
                <a:gd name="T4" fmla="*/ 0 w 1078"/>
                <a:gd name="T5" fmla="*/ 429 h 533"/>
                <a:gd name="T6" fmla="*/ 0 w 1078"/>
                <a:gd name="T7" fmla="*/ 533 h 5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8"/>
                <a:gd name="T13" fmla="*/ 0 h 533"/>
                <a:gd name="T14" fmla="*/ 1078 w 1078"/>
                <a:gd name="T15" fmla="*/ 533 h 5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8" h="533">
                  <a:moveTo>
                    <a:pt x="1078" y="0"/>
                  </a:moveTo>
                  <a:lnTo>
                    <a:pt x="1078" y="108"/>
                  </a:lnTo>
                  <a:lnTo>
                    <a:pt x="0" y="429"/>
                  </a:lnTo>
                  <a:lnTo>
                    <a:pt x="0" y="53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278" y="1538"/>
              <a:ext cx="1078" cy="533"/>
            </a:xfrm>
            <a:custGeom>
              <a:avLst/>
              <a:gdLst>
                <a:gd name="T0" fmla="*/ 1078 w 1078"/>
                <a:gd name="T1" fmla="*/ 0 h 533"/>
                <a:gd name="T2" fmla="*/ 1078 w 1078"/>
                <a:gd name="T3" fmla="*/ 108 h 533"/>
                <a:gd name="T4" fmla="*/ 0 w 1078"/>
                <a:gd name="T5" fmla="*/ 429 h 533"/>
                <a:gd name="T6" fmla="*/ 0 w 1078"/>
                <a:gd name="T7" fmla="*/ 533 h 5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8"/>
                <a:gd name="T13" fmla="*/ 0 h 533"/>
                <a:gd name="T14" fmla="*/ 1078 w 1078"/>
                <a:gd name="T15" fmla="*/ 533 h 5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8" h="533">
                  <a:moveTo>
                    <a:pt x="1078" y="0"/>
                  </a:moveTo>
                  <a:lnTo>
                    <a:pt x="1078" y="108"/>
                  </a:lnTo>
                  <a:lnTo>
                    <a:pt x="0" y="429"/>
                  </a:lnTo>
                  <a:lnTo>
                    <a:pt x="0" y="53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17" y="1538"/>
              <a:ext cx="1078" cy="533"/>
            </a:xfrm>
            <a:custGeom>
              <a:avLst/>
              <a:gdLst>
                <a:gd name="T0" fmla="*/ 1078 w 1078"/>
                <a:gd name="T1" fmla="*/ 0 h 533"/>
                <a:gd name="T2" fmla="*/ 1078 w 1078"/>
                <a:gd name="T3" fmla="*/ 108 h 533"/>
                <a:gd name="T4" fmla="*/ 0 w 1078"/>
                <a:gd name="T5" fmla="*/ 429 h 533"/>
                <a:gd name="T6" fmla="*/ 0 w 1078"/>
                <a:gd name="T7" fmla="*/ 533 h 5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8"/>
                <a:gd name="T13" fmla="*/ 0 h 533"/>
                <a:gd name="T14" fmla="*/ 1078 w 1078"/>
                <a:gd name="T15" fmla="*/ 533 h 5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8" h="533">
                  <a:moveTo>
                    <a:pt x="1078" y="0"/>
                  </a:moveTo>
                  <a:lnTo>
                    <a:pt x="1078" y="108"/>
                  </a:lnTo>
                  <a:lnTo>
                    <a:pt x="0" y="429"/>
                  </a:lnTo>
                  <a:lnTo>
                    <a:pt x="0" y="53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4362" y="1538"/>
              <a:ext cx="1075" cy="533"/>
            </a:xfrm>
            <a:custGeom>
              <a:avLst/>
              <a:gdLst>
                <a:gd name="T0" fmla="*/ 1075 w 1075"/>
                <a:gd name="T1" fmla="*/ 0 h 533"/>
                <a:gd name="T2" fmla="*/ 1075 w 1075"/>
                <a:gd name="T3" fmla="*/ 108 h 533"/>
                <a:gd name="T4" fmla="*/ 0 w 1075"/>
                <a:gd name="T5" fmla="*/ 429 h 533"/>
                <a:gd name="T6" fmla="*/ 0 w 1075"/>
                <a:gd name="T7" fmla="*/ 533 h 5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5"/>
                <a:gd name="T13" fmla="*/ 0 h 533"/>
                <a:gd name="T14" fmla="*/ 1075 w 1075"/>
                <a:gd name="T15" fmla="*/ 533 h 5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5" h="533">
                  <a:moveTo>
                    <a:pt x="1075" y="0"/>
                  </a:moveTo>
                  <a:lnTo>
                    <a:pt x="1075" y="108"/>
                  </a:lnTo>
                  <a:lnTo>
                    <a:pt x="0" y="429"/>
                  </a:lnTo>
                  <a:lnTo>
                    <a:pt x="0" y="53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392" y="1371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u="none" baseline="0">
                  <a:solidFill>
                    <a:srgbClr val="000000"/>
                  </a:solidFill>
                  <a:latin typeface="TimesTen" pitchFamily="18" charset="0"/>
                </a:rPr>
                <a:t>B</a:t>
              </a:r>
              <a:endParaRPr lang="en-US" altLang="en-US" sz="3600" b="1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5479" y="143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300" b="1" u="none" baseline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altLang="en-US" sz="3600" b="1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847" y="1371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u="none" baseline="0">
                  <a:solidFill>
                    <a:srgbClr val="000000"/>
                  </a:solidFill>
                  <a:latin typeface="TimesTen" pitchFamily="18" charset="0"/>
                </a:rPr>
                <a:t>B</a:t>
              </a:r>
              <a:endParaRPr lang="en-US" altLang="en-US" sz="3600" b="1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935" y="143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300" b="1" u="none" baseline="0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lang="en-US" altLang="en-US" sz="3600" b="1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303" y="1371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u="none" baseline="0">
                  <a:solidFill>
                    <a:srgbClr val="000000"/>
                  </a:solidFill>
                  <a:latin typeface="TimesTen" pitchFamily="18" charset="0"/>
                </a:rPr>
                <a:t>B</a:t>
              </a:r>
              <a:endParaRPr lang="en-US" altLang="en-US" sz="3600" b="1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390" y="143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300" b="1" u="none" baseline="0">
                  <a:solidFill>
                    <a:srgbClr val="000000"/>
                  </a:solidFill>
                  <a:latin typeface="TimesTen" pitchFamily="18" charset="0"/>
                </a:rPr>
                <a:t>2</a:t>
              </a:r>
              <a:endParaRPr lang="en-US" altLang="en-US" sz="3600" b="1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754" y="1371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u="none" baseline="0">
                  <a:solidFill>
                    <a:srgbClr val="000000"/>
                  </a:solidFill>
                  <a:latin typeface="TimesTen" pitchFamily="18" charset="0"/>
                </a:rPr>
                <a:t>B</a:t>
              </a:r>
              <a:endParaRPr lang="en-US" altLang="en-US" sz="3600" b="1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841" y="143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300" b="1" u="none" baseline="0">
                  <a:solidFill>
                    <a:srgbClr val="000000"/>
                  </a:solidFill>
                  <a:latin typeface="TimesTen" pitchFamily="18" charset="0"/>
                </a:rPr>
                <a:t>3</a:t>
              </a:r>
              <a:endParaRPr lang="en-US" altLang="en-US" sz="3600" b="1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5394" y="2072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u="none" baseline="0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altLang="en-US" sz="3600" b="1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5481" y="2132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300" b="1" u="none" baseline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altLang="en-US" sz="3600" b="1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845" y="2072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u="none" baseline="0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altLang="en-US" sz="3600" b="1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4932" y="2132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300" b="1" u="none" baseline="0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lang="en-US" altLang="en-US" sz="3600" b="1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864" y="1819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u="none" baseline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altLang="en-US" sz="3600" b="1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5409" y="1819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u="none" baseline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altLang="en-US" sz="3600" b="1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313" y="2072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u="none" baseline="0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altLang="en-US" sz="3600" b="1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401" y="2132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300" b="1" u="none" baseline="0">
                  <a:solidFill>
                    <a:srgbClr val="000000"/>
                  </a:solidFill>
                  <a:latin typeface="TimesTen" pitchFamily="18" charset="0"/>
                </a:rPr>
                <a:t>2</a:t>
              </a:r>
              <a:endParaRPr lang="en-US" altLang="en-US" sz="3600" b="1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767" y="2072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u="none" baseline="0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altLang="en-US" sz="3600" b="1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854" y="2132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300" b="1" u="none" baseline="0" dirty="0">
                  <a:solidFill>
                    <a:srgbClr val="000000"/>
                  </a:solidFill>
                  <a:latin typeface="TimesTen" pitchFamily="18" charset="0"/>
                </a:rPr>
                <a:t>3</a:t>
              </a:r>
              <a:endParaRPr lang="en-US" altLang="en-US" sz="3600" b="1" dirty="0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228" y="2072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u="none" baseline="0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altLang="en-US" sz="3600" b="1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3316" y="2132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300" b="1" u="none" baseline="0">
                  <a:solidFill>
                    <a:srgbClr val="000000"/>
                  </a:solidFill>
                  <a:latin typeface="TimesTen" pitchFamily="18" charset="0"/>
                </a:rPr>
                <a:t>4</a:t>
              </a:r>
              <a:endParaRPr lang="en-US" altLang="en-US" sz="3600" b="1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676" y="2072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u="none" baseline="0" dirty="0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altLang="en-US" sz="3600" b="1" dirty="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2763" y="2132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300" b="1" u="none" baseline="0">
                  <a:solidFill>
                    <a:srgbClr val="000000"/>
                  </a:solidFill>
                  <a:latin typeface="TimesTen" pitchFamily="18" charset="0"/>
                </a:rPr>
                <a:t>5</a:t>
              </a:r>
              <a:endParaRPr lang="en-US" altLang="en-US" sz="3600" b="1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4895" y="1967"/>
              <a:ext cx="1" cy="1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5437" y="1967"/>
              <a:ext cx="1" cy="1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67"/>
          <p:cNvGrpSpPr>
            <a:grpSpLocks/>
          </p:cNvGrpSpPr>
          <p:nvPr/>
        </p:nvGrpSpPr>
        <p:grpSpPr bwMode="auto">
          <a:xfrm>
            <a:off x="5871634" y="4057124"/>
            <a:ext cx="4646612" cy="1652587"/>
            <a:chOff x="2641" y="2571"/>
            <a:chExt cx="2927" cy="1041"/>
          </a:xfrm>
        </p:grpSpPr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688" y="2717"/>
              <a:ext cx="1079" cy="533"/>
            </a:xfrm>
            <a:custGeom>
              <a:avLst/>
              <a:gdLst>
                <a:gd name="T0" fmla="*/ 1079 w 1079"/>
                <a:gd name="T1" fmla="*/ 533 h 533"/>
                <a:gd name="T2" fmla="*/ 1079 w 1079"/>
                <a:gd name="T3" fmla="*/ 429 h 533"/>
                <a:gd name="T4" fmla="*/ 0 w 1079"/>
                <a:gd name="T5" fmla="*/ 108 h 533"/>
                <a:gd name="T6" fmla="*/ 0 w 1079"/>
                <a:gd name="T7" fmla="*/ 0 h 5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9"/>
                <a:gd name="T13" fmla="*/ 0 h 533"/>
                <a:gd name="T14" fmla="*/ 1079 w 1079"/>
                <a:gd name="T15" fmla="*/ 533 h 5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9" h="533">
                  <a:moveTo>
                    <a:pt x="1079" y="533"/>
                  </a:moveTo>
                  <a:lnTo>
                    <a:pt x="1079" y="429"/>
                  </a:ln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243" y="2717"/>
              <a:ext cx="1078" cy="533"/>
            </a:xfrm>
            <a:custGeom>
              <a:avLst/>
              <a:gdLst>
                <a:gd name="T0" fmla="*/ 1078 w 1078"/>
                <a:gd name="T1" fmla="*/ 533 h 533"/>
                <a:gd name="T2" fmla="*/ 1078 w 1078"/>
                <a:gd name="T3" fmla="*/ 429 h 533"/>
                <a:gd name="T4" fmla="*/ 0 w 1078"/>
                <a:gd name="T5" fmla="*/ 108 h 533"/>
                <a:gd name="T6" fmla="*/ 0 w 1078"/>
                <a:gd name="T7" fmla="*/ 0 h 5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8"/>
                <a:gd name="T13" fmla="*/ 0 h 533"/>
                <a:gd name="T14" fmla="*/ 1078 w 1078"/>
                <a:gd name="T15" fmla="*/ 533 h 5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8" h="533">
                  <a:moveTo>
                    <a:pt x="1078" y="533"/>
                  </a:moveTo>
                  <a:lnTo>
                    <a:pt x="1078" y="429"/>
                  </a:ln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782" y="2717"/>
              <a:ext cx="1079" cy="533"/>
            </a:xfrm>
            <a:custGeom>
              <a:avLst/>
              <a:gdLst>
                <a:gd name="T0" fmla="*/ 1079 w 1079"/>
                <a:gd name="T1" fmla="*/ 533 h 533"/>
                <a:gd name="T2" fmla="*/ 1079 w 1079"/>
                <a:gd name="T3" fmla="*/ 429 h 533"/>
                <a:gd name="T4" fmla="*/ 0 w 1079"/>
                <a:gd name="T5" fmla="*/ 108 h 533"/>
                <a:gd name="T6" fmla="*/ 0 w 1079"/>
                <a:gd name="T7" fmla="*/ 0 h 5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9"/>
                <a:gd name="T13" fmla="*/ 0 h 533"/>
                <a:gd name="T14" fmla="*/ 1079 w 1079"/>
                <a:gd name="T15" fmla="*/ 533 h 5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9" h="533">
                  <a:moveTo>
                    <a:pt x="1079" y="533"/>
                  </a:moveTo>
                  <a:lnTo>
                    <a:pt x="1079" y="429"/>
                  </a:ln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4320" y="2693"/>
              <a:ext cx="1078" cy="533"/>
            </a:xfrm>
            <a:custGeom>
              <a:avLst/>
              <a:gdLst>
                <a:gd name="T0" fmla="*/ 1078 w 1078"/>
                <a:gd name="T1" fmla="*/ 533 h 533"/>
                <a:gd name="T2" fmla="*/ 1078 w 1078"/>
                <a:gd name="T3" fmla="*/ 429 h 533"/>
                <a:gd name="T4" fmla="*/ 0 w 1078"/>
                <a:gd name="T5" fmla="*/ 108 h 533"/>
                <a:gd name="T6" fmla="*/ 0 w 1078"/>
                <a:gd name="T7" fmla="*/ 0 h 5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8"/>
                <a:gd name="T13" fmla="*/ 0 h 533"/>
                <a:gd name="T14" fmla="*/ 1078 w 1078"/>
                <a:gd name="T15" fmla="*/ 533 h 5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8" h="533">
                  <a:moveTo>
                    <a:pt x="1078" y="533"/>
                  </a:moveTo>
                  <a:lnTo>
                    <a:pt x="1078" y="429"/>
                  </a:ln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4279" y="2571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u="none" baseline="0">
                  <a:solidFill>
                    <a:srgbClr val="000000"/>
                  </a:solidFill>
                  <a:latin typeface="TimesTen" pitchFamily="18" charset="0"/>
                </a:rPr>
                <a:t>B</a:t>
              </a:r>
              <a:endParaRPr lang="en-US" altLang="en-US" sz="3600" b="1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4367" y="263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300" b="1" u="none" baseline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altLang="en-US" sz="3600" b="1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3735" y="2571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u="none" baseline="0">
                  <a:solidFill>
                    <a:srgbClr val="000000"/>
                  </a:solidFill>
                  <a:latin typeface="TimesTen" pitchFamily="18" charset="0"/>
                </a:rPr>
                <a:t>B</a:t>
              </a:r>
              <a:endParaRPr lang="en-US" altLang="en-US" sz="3600" b="1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3822" y="263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300" b="1" u="none" baseline="0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lang="en-US" altLang="en-US" sz="3600" b="1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3190" y="2571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u="none" baseline="0" dirty="0">
                  <a:solidFill>
                    <a:srgbClr val="000000"/>
                  </a:solidFill>
                  <a:latin typeface="TimesTen" pitchFamily="18" charset="0"/>
                </a:rPr>
                <a:t>B</a:t>
              </a:r>
              <a:endParaRPr lang="en-US" altLang="en-US" sz="3600" b="1" dirty="0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3278" y="263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300" b="1" u="none" baseline="0">
                  <a:solidFill>
                    <a:srgbClr val="000000"/>
                  </a:solidFill>
                  <a:latin typeface="TimesTen" pitchFamily="18" charset="0"/>
                </a:rPr>
                <a:t>2</a:t>
              </a:r>
              <a:endParaRPr lang="en-US" altLang="en-US" sz="3600" b="1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2641" y="2571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u="none" baseline="0">
                  <a:solidFill>
                    <a:srgbClr val="000000"/>
                  </a:solidFill>
                  <a:latin typeface="TimesTen" pitchFamily="18" charset="0"/>
                </a:rPr>
                <a:t>B</a:t>
              </a:r>
              <a:endParaRPr lang="en-US" altLang="en-US" sz="3600" b="1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2728" y="263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300" b="1" u="none" baseline="0">
                  <a:solidFill>
                    <a:srgbClr val="000000"/>
                  </a:solidFill>
                  <a:latin typeface="TimesTen" pitchFamily="18" charset="0"/>
                </a:rPr>
                <a:t>3</a:t>
              </a:r>
              <a:endParaRPr lang="en-US" altLang="en-US" sz="3600" b="1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4271" y="3253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u="none" baseline="0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altLang="en-US" sz="3600" b="1"/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4358" y="331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300" b="1" u="none" baseline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altLang="en-US" sz="3600" b="1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4814" y="3253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u="none" baseline="0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altLang="en-US" sz="3600" b="1"/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4902" y="3323"/>
              <a:ext cx="8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300" b="1" u="none" baseline="0">
                  <a:solidFill>
                    <a:srgbClr val="000000"/>
                  </a:solidFill>
                  <a:latin typeface="MathematicalPi 1" pitchFamily="82" charset="0"/>
                </a:rPr>
                <a:t>2</a:t>
              </a:r>
              <a:endParaRPr lang="en-US" altLang="en-US" sz="3600" b="1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4972" y="331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300" b="1" u="none" baseline="0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lang="en-US" altLang="en-US" sz="3600" b="1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5358" y="3253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u="none" baseline="0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altLang="en-US" sz="3600" b="1"/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5446" y="3323"/>
              <a:ext cx="8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300" b="1" u="none" baseline="0">
                  <a:solidFill>
                    <a:srgbClr val="000000"/>
                  </a:solidFill>
                  <a:latin typeface="MathematicalPi 1" pitchFamily="82" charset="0"/>
                </a:rPr>
                <a:t>2</a:t>
              </a:r>
              <a:endParaRPr lang="en-US" altLang="en-US" sz="3600" b="1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5516" y="331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300" b="1" u="none" baseline="0">
                  <a:solidFill>
                    <a:srgbClr val="000000"/>
                  </a:solidFill>
                  <a:latin typeface="TimesTen" pitchFamily="18" charset="0"/>
                </a:rPr>
                <a:t>2</a:t>
              </a:r>
              <a:endParaRPr lang="en-US" altLang="en-US" sz="3600" b="1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3722" y="3253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u="none" baseline="0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altLang="en-US" sz="3600" b="1"/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3809" y="331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300" b="1" u="none" baseline="0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lang="en-US" altLang="en-US" sz="3600" b="1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3190" y="3253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u="none" baseline="0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altLang="en-US" sz="3600" b="1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3278" y="331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300" b="1" u="none" baseline="0">
                  <a:solidFill>
                    <a:srgbClr val="000000"/>
                  </a:solidFill>
                  <a:latin typeface="TimesTen" pitchFamily="18" charset="0"/>
                </a:rPr>
                <a:t>2</a:t>
              </a:r>
              <a:endParaRPr lang="en-US" altLang="en-US" sz="3600" b="1"/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3215" y="2995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u="none" baseline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altLang="en-US" sz="3600" b="1"/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2658" y="2995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u="none" baseline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altLang="en-US" sz="3600" b="1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644" y="3253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u="none" baseline="0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altLang="en-US" sz="3600" b="1"/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2731" y="331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300" b="1" u="none" baseline="0">
                  <a:solidFill>
                    <a:srgbClr val="000000"/>
                  </a:solidFill>
                  <a:latin typeface="TimesTen" pitchFamily="18" charset="0"/>
                </a:rPr>
                <a:t>3</a:t>
              </a:r>
              <a:endParaRPr lang="en-US" altLang="en-US" sz="3600" b="1"/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 flipV="1">
              <a:off x="2688" y="3146"/>
              <a:ext cx="1" cy="1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 flipV="1">
              <a:off x="3243" y="3146"/>
              <a:ext cx="1" cy="1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4019" y="3458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 u="none" baseline="0">
                  <a:solidFill>
                    <a:srgbClr val="000000"/>
                  </a:solidFill>
                  <a:latin typeface="TimesTen" pitchFamily="18" charset="0"/>
                </a:rPr>
                <a:t>(b)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9541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98384"/>
            <a:ext cx="9905998" cy="1478570"/>
          </a:xfrm>
        </p:spPr>
        <p:txBody>
          <a:bodyPr/>
          <a:lstStyle/>
          <a:p>
            <a:r>
              <a:rPr lang="en-US" altLang="en-US" dirty="0"/>
              <a:t>Zero Fill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1414" y="2097088"/>
            <a:ext cx="9662053" cy="502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 smtClean="0"/>
              <a:t>Zero fill</a:t>
            </a:r>
            <a:r>
              <a:rPr lang="en-US" altLang="en-US" dirty="0" smtClean="0"/>
              <a:t> - filling an 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-bit operand with </a:t>
            </a:r>
            <a:r>
              <a:rPr lang="en-US" altLang="en-US" dirty="0" err="1" smtClean="0"/>
              <a:t>0s</a:t>
            </a:r>
            <a:r>
              <a:rPr lang="en-US" altLang="en-US" dirty="0" smtClean="0"/>
              <a:t> to become an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-bit </a:t>
            </a:r>
            <a:r>
              <a:rPr lang="en-US" altLang="en-US" dirty="0" smtClean="0"/>
              <a:t>operand</a:t>
            </a:r>
            <a:endParaRPr lang="en-US" altLang="en-US" i="1" dirty="0" smtClean="0"/>
          </a:p>
          <a:p>
            <a:r>
              <a:rPr lang="en-US" altLang="en-US" dirty="0" smtClean="0"/>
              <a:t>Filling usually is applied to the </a:t>
            </a:r>
            <a:r>
              <a:rPr lang="en-US" altLang="en-US" dirty="0" err="1" smtClean="0"/>
              <a:t>MSB</a:t>
            </a:r>
            <a:r>
              <a:rPr lang="en-US" altLang="en-US" dirty="0" smtClean="0"/>
              <a:t> end of the operand, but can also be done on the </a:t>
            </a:r>
            <a:r>
              <a:rPr lang="en-US" altLang="en-US" dirty="0" err="1" smtClean="0"/>
              <a:t>LSB</a:t>
            </a:r>
            <a:r>
              <a:rPr lang="en-US" altLang="en-US" dirty="0" smtClean="0"/>
              <a:t> end</a:t>
            </a:r>
          </a:p>
          <a:p>
            <a:r>
              <a:rPr lang="en-US" altLang="en-US" dirty="0" smtClean="0"/>
              <a:t>Example: 11110101 filled to 16 bits</a:t>
            </a:r>
          </a:p>
          <a:p>
            <a:pPr lvl="1"/>
            <a:r>
              <a:rPr lang="en-US" altLang="en-US" dirty="0" err="1" smtClean="0"/>
              <a:t>MSB</a:t>
            </a:r>
            <a:r>
              <a:rPr lang="en-US" altLang="en-US" dirty="0" smtClean="0"/>
              <a:t> end: 0000000011110101</a:t>
            </a:r>
          </a:p>
          <a:p>
            <a:pPr lvl="1"/>
            <a:r>
              <a:rPr lang="en-US" altLang="en-US" dirty="0" err="1" smtClean="0"/>
              <a:t>LSB</a:t>
            </a:r>
            <a:r>
              <a:rPr lang="en-US" altLang="en-US" dirty="0" smtClean="0"/>
              <a:t> end:  1111010100000000</a:t>
            </a:r>
          </a:p>
          <a:p>
            <a:pPr lvl="1"/>
            <a:endParaRPr lang="en-US" altLang="en-US" dirty="0" smtClean="0"/>
          </a:p>
          <a:p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64981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280" y="347585"/>
            <a:ext cx="9905998" cy="1478570"/>
          </a:xfrm>
        </p:spPr>
        <p:txBody>
          <a:bodyPr/>
          <a:lstStyle/>
          <a:p>
            <a:r>
              <a:rPr lang="en-US" dirty="0"/>
              <a:t>Extension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73137" y="2262717"/>
            <a:ext cx="10676995" cy="502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i="1" smtClean="0"/>
              <a:t>Extension</a:t>
            </a:r>
            <a:r>
              <a:rPr lang="en-US" altLang="en-US" sz="2800" smtClean="0"/>
              <a:t> - increase in the number of bits at the MSB end of an operand by using a complement representation </a:t>
            </a:r>
          </a:p>
          <a:p>
            <a:pPr lvl="1"/>
            <a:r>
              <a:rPr lang="en-US" altLang="en-US" sz="2400" smtClean="0"/>
              <a:t>Copies the MSB of the operand into the new positions</a:t>
            </a:r>
          </a:p>
          <a:p>
            <a:pPr lvl="1"/>
            <a:r>
              <a:rPr lang="en-US" altLang="en-US" sz="2400" smtClean="0"/>
              <a:t>Positive operand example - 01110101 extended to 16 bits:</a:t>
            </a:r>
            <a:br>
              <a:rPr lang="en-US" altLang="en-US" sz="2400" smtClean="0"/>
            </a:br>
            <a:r>
              <a:rPr lang="en-US" altLang="en-US" sz="2400" smtClean="0"/>
              <a:t>              0000000001110101</a:t>
            </a:r>
          </a:p>
          <a:p>
            <a:pPr lvl="1"/>
            <a:r>
              <a:rPr lang="en-US" altLang="en-US" sz="2400" smtClean="0"/>
              <a:t>Negative operand example - 11110101 extended to 16 bits:</a:t>
            </a:r>
            <a:br>
              <a:rPr lang="en-US" altLang="en-US" sz="2400" smtClean="0"/>
            </a:br>
            <a:r>
              <a:rPr lang="en-US" altLang="en-US" sz="2400" smtClean="0"/>
              <a:t>              1111111111110101</a:t>
            </a:r>
          </a:p>
          <a:p>
            <a:pPr lvl="2"/>
            <a:endParaRPr lang="en-US" altLang="en-US" sz="2000" smtClean="0"/>
          </a:p>
          <a:p>
            <a:pPr lvl="2"/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5005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ig_5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455" y="1199170"/>
            <a:ext cx="84296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680" y="0"/>
            <a:ext cx="9905998" cy="1478570"/>
          </a:xfrm>
        </p:spPr>
        <p:txBody>
          <a:bodyPr/>
          <a:lstStyle/>
          <a:p>
            <a:r>
              <a:rPr lang="en-US" altLang="en-US" dirty="0" smtClean="0"/>
              <a:t>Block Diagram of a </a:t>
            </a:r>
            <a:r>
              <a:rPr lang="en-US" altLang="en-US" dirty="0" err="1" smtClean="0"/>
              <a:t>1D</a:t>
            </a:r>
            <a:r>
              <a:rPr lang="en-US" altLang="en-US" dirty="0" smtClean="0"/>
              <a:t> Iterative Array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770672" y="3488544"/>
            <a:ext cx="4910667" cy="2705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 smtClean="0"/>
              <a:t>Example: Binary </a:t>
            </a:r>
            <a:r>
              <a:rPr lang="en-US" altLang="en-US" sz="1800" dirty="0" smtClean="0"/>
              <a:t>addition of two 32 </a:t>
            </a:r>
            <a:r>
              <a:rPr lang="en-US" altLang="en-US" sz="1800" dirty="0" smtClean="0"/>
              <a:t>bit integer </a:t>
            </a:r>
            <a:r>
              <a:rPr lang="en-US" altLang="en-US" sz="1800" dirty="0" smtClean="0"/>
              <a:t>: </a:t>
            </a:r>
          </a:p>
          <a:p>
            <a:pPr lvl="1"/>
            <a:r>
              <a:rPr lang="en-US" altLang="en-US" sz="1600" dirty="0" smtClean="0"/>
              <a:t>n </a:t>
            </a:r>
            <a:r>
              <a:rPr lang="en-US" altLang="en-US" sz="1600" dirty="0" smtClean="0"/>
              <a:t>= 32</a:t>
            </a:r>
          </a:p>
          <a:p>
            <a:pPr lvl="1"/>
            <a:r>
              <a:rPr lang="en-US" altLang="en-US" sz="1600" dirty="0" smtClean="0"/>
              <a:t>Number of inputs = ?</a:t>
            </a:r>
          </a:p>
          <a:p>
            <a:pPr lvl="1"/>
            <a:r>
              <a:rPr lang="en-US" altLang="en-US" sz="1600" dirty="0" smtClean="0"/>
              <a:t>Truth table rows =  ? </a:t>
            </a:r>
          </a:p>
          <a:p>
            <a:pPr lvl="1"/>
            <a:r>
              <a:rPr lang="en-US" altLang="en-US" sz="1600" dirty="0" smtClean="0"/>
              <a:t>Equations with  up to ?  input variables </a:t>
            </a:r>
          </a:p>
          <a:p>
            <a:pPr lvl="1"/>
            <a:r>
              <a:rPr lang="en-US" altLang="en-US" sz="1600" dirty="0" smtClean="0"/>
              <a:t>Equations with huge number of terms</a:t>
            </a:r>
          </a:p>
          <a:p>
            <a:pPr lvl="1"/>
            <a:r>
              <a:rPr lang="en-US" altLang="en-US" sz="1600" dirty="0" smtClean="0"/>
              <a:t>Design impractical!</a:t>
            </a:r>
          </a:p>
          <a:p>
            <a:r>
              <a:rPr lang="en-US" altLang="en-US" sz="1800" dirty="0" smtClean="0"/>
              <a:t>Iterative array takes advantage of the regularity to make design feasible</a:t>
            </a:r>
          </a:p>
          <a:p>
            <a:pPr lvl="1">
              <a:buFontTx/>
              <a:buNone/>
            </a:pPr>
            <a:endParaRPr lang="en-US" altLang="en-US" sz="16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48641" y="3631198"/>
            <a:ext cx="5782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Due to the repetitive nature of the circuit and the association of a vector index with each of the circuit cells , the overall functional block is referred as an iterative array.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2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altLang="en-US" smtClean="0">
                <a:solidFill>
                  <a:schemeClr val="tx1"/>
                </a:solidFill>
              </a:rPr>
              <a:t>Functional Blocks: Addition</a:t>
            </a:r>
          </a:p>
        </p:txBody>
      </p:sp>
      <p:sp>
        <p:nvSpPr>
          <p:cNvPr id="5" name="Rectangle 1027"/>
          <p:cNvSpPr>
            <a:spLocks noGrp="1" noChangeArrowheads="1"/>
          </p:cNvSpPr>
          <p:nvPr>
            <p:ph idx="1"/>
          </p:nvPr>
        </p:nvSpPr>
        <p:spPr>
          <a:xfrm>
            <a:off x="1141411" y="1343104"/>
            <a:ext cx="9905999" cy="2297563"/>
          </a:xfrm>
        </p:spPr>
        <p:txBody>
          <a:bodyPr>
            <a:no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en-US" sz="3600" dirty="0" smtClean="0">
                <a:cs typeface="Times New Roman" panose="02020603050405020304" pitchFamily="18" charset="0"/>
              </a:rPr>
              <a:t>Addition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Development: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3200" i="1" dirty="0" smtClean="0">
                <a:cs typeface="Times New Roman" panose="02020603050405020304" pitchFamily="18" charset="0"/>
              </a:rPr>
              <a:t>Half-Adder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 (HA), a 2-input bit-wise addition functional block,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3200" i="1" dirty="0" smtClean="0">
                <a:cs typeface="Times New Roman" panose="02020603050405020304" pitchFamily="18" charset="0"/>
              </a:rPr>
              <a:t>Full-Adder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 (FA), a 3-input bit-wise addition functional block,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3200" i="1" dirty="0" smtClean="0">
                <a:cs typeface="Times New Roman" panose="02020603050405020304" pitchFamily="18" charset="0"/>
              </a:rPr>
              <a:t>Ripple Carry Adder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, an iterative array to perform</a:t>
            </a:r>
            <a:r>
              <a:rPr lang="en-US" altLang="en-US" sz="3200" u="sng" dirty="0" smtClean="0">
                <a:cs typeface="Times New Roman" panose="02020603050405020304" pitchFamily="18" charset="0"/>
              </a:rPr>
              <a:t> binary addition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, and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3200" i="1" dirty="0" smtClean="0">
                <a:cs typeface="Times New Roman" panose="02020603050405020304" pitchFamily="18" charset="0"/>
              </a:rPr>
              <a:t>Carry-Look-Ahead Adder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 (</a:t>
            </a:r>
            <a:r>
              <a:rPr lang="en-US" altLang="en-US" sz="3200" dirty="0" err="1" smtClean="0">
                <a:cs typeface="Times New Roman" panose="02020603050405020304" pitchFamily="18" charset="0"/>
              </a:rPr>
              <a:t>CLA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), a hierarchical structure to improve performance.</a:t>
            </a:r>
            <a:r>
              <a:rPr lang="en-US" altLang="en-US" sz="3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118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410230" y="321733"/>
            <a:ext cx="7772400" cy="1020763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Functional Block: Half-Adder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19138" y="1314450"/>
            <a:ext cx="7205662" cy="502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altLang="en-US" dirty="0" smtClean="0">
                <a:cs typeface="Times New Roman" panose="02020603050405020304" pitchFamily="18" charset="0"/>
              </a:rPr>
              <a:t>A 2-input, 1-bit width binary adder that performs the following computations:</a:t>
            </a:r>
          </a:p>
          <a:p>
            <a:pPr marL="342900" indent="-342900"/>
            <a:endParaRPr lang="en-US" altLang="en-US" dirty="0" smtClean="0">
              <a:cs typeface="Times New Roman" panose="02020603050405020304" pitchFamily="18" charset="0"/>
            </a:endParaRPr>
          </a:p>
          <a:p>
            <a:pPr marL="342900" indent="-342900"/>
            <a:endParaRPr lang="en-US" altLang="en-US" sz="3600" dirty="0" smtClean="0">
              <a:cs typeface="Times New Roman" panose="02020603050405020304" pitchFamily="18" charset="0"/>
            </a:endParaRPr>
          </a:p>
          <a:p>
            <a:pPr marL="342900" indent="-342900"/>
            <a:r>
              <a:rPr lang="en-US" altLang="en-US" dirty="0" smtClean="0">
                <a:cs typeface="Times New Roman" panose="02020603050405020304" pitchFamily="18" charset="0"/>
              </a:rPr>
              <a:t>A half adder adds two bits to produce a two-bit </a:t>
            </a:r>
            <a:r>
              <a:rPr lang="en-US" altLang="en-US" dirty="0" smtClean="0">
                <a:cs typeface="Times New Roman" panose="02020603050405020304" pitchFamily="18" charset="0"/>
              </a:rPr>
              <a:t>sum and carry.</a:t>
            </a:r>
            <a:endParaRPr lang="en-US" altLang="en-US" dirty="0" smtClean="0">
              <a:cs typeface="Times New Roman" panose="02020603050405020304" pitchFamily="18" charset="0"/>
            </a:endParaRPr>
          </a:p>
          <a:p>
            <a:pPr marL="342900" indent="-342900"/>
            <a:r>
              <a:rPr lang="en-US" altLang="en-US" dirty="0" smtClean="0">
                <a:cs typeface="Times New Roman" panose="02020603050405020304" pitchFamily="18" charset="0"/>
              </a:rPr>
              <a:t>The sum is expressed as </a:t>
            </a:r>
            <a:r>
              <a:rPr lang="en-US" altLang="en-US" dirty="0">
                <a:cs typeface="Times New Roman" panose="02020603050405020304" pitchFamily="18" charset="0"/>
              </a:rPr>
              <a:t>a </a:t>
            </a:r>
            <a:r>
              <a:rPr lang="en-US" altLang="en-US" u="sng" dirty="0">
                <a:cs typeface="Times New Roman" panose="02020603050405020304" pitchFamily="18" charset="0"/>
              </a:rPr>
              <a:t>sum bit </a:t>
            </a:r>
            <a:r>
              <a:rPr lang="en-US" altLang="en-US" dirty="0" smtClean="0">
                <a:cs typeface="Times New Roman" panose="02020603050405020304" pitchFamily="18" charset="0"/>
              </a:rPr>
              <a:t>S </a:t>
            </a:r>
            <a:r>
              <a:rPr lang="en-US" altLang="en-US" dirty="0">
                <a:cs typeface="Times New Roman" panose="02020603050405020304" pitchFamily="18" charset="0"/>
              </a:rPr>
              <a:t>and a </a:t>
            </a:r>
            <a:r>
              <a:rPr lang="en-US" altLang="en-US" u="sng" dirty="0">
                <a:cs typeface="Times New Roman" panose="02020603050405020304" pitchFamily="18" charset="0"/>
              </a:rPr>
              <a:t>carry </a:t>
            </a:r>
            <a:r>
              <a:rPr lang="en-US" altLang="en-US" u="sng" dirty="0" smtClean="0">
                <a:cs typeface="Times New Roman" panose="02020603050405020304" pitchFamily="18" charset="0"/>
              </a:rPr>
              <a:t>bit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C</a:t>
            </a:r>
          </a:p>
          <a:p>
            <a:pPr marL="342900" indent="-342900"/>
            <a:r>
              <a:rPr lang="en-US" altLang="en-US" dirty="0" smtClean="0">
                <a:cs typeface="Times New Roman" panose="02020603050405020304" pitchFamily="18" charset="0"/>
              </a:rPr>
              <a:t>The </a:t>
            </a:r>
            <a:r>
              <a:rPr lang="en-US" altLang="en-US" dirty="0" smtClean="0">
                <a:cs typeface="Times New Roman" panose="02020603050405020304" pitchFamily="18" charset="0"/>
              </a:rPr>
              <a:t>half adder can be </a:t>
            </a:r>
            <a:r>
              <a:rPr lang="en-US" altLang="en-US" dirty="0" smtClean="0">
                <a:cs typeface="Times New Roman" panose="02020603050405020304" pitchFamily="18" charset="0"/>
              </a:rPr>
              <a:t>specified as </a:t>
            </a:r>
            <a:r>
              <a:rPr lang="en-US" altLang="en-US" dirty="0">
                <a:cs typeface="Times New Roman" panose="02020603050405020304" pitchFamily="18" charset="0"/>
              </a:rPr>
              <a:t>a truth table for S and C 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342900" indent="-342900"/>
            <a:endParaRPr lang="en-US" altLang="en-US" dirty="0" smtClean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931069" y="2208477"/>
            <a:ext cx="4851400" cy="1455738"/>
            <a:chOff x="1044" y="1111"/>
            <a:chExt cx="3056" cy="917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311" y="1111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X</a:t>
              </a:r>
              <a:endParaRPr lang="en-US" altLang="en-US" sz="2400" u="none" baseline="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450" y="111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738" y="111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014" y="1111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110" y="111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339" y="111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615" y="1111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711" y="111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986" y="111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263" y="1111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359" y="111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672" y="111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958" y="1111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054" y="111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154" y="1378"/>
              <a:ext cx="2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+ Y</a:t>
              </a:r>
              <a:endParaRPr lang="en-US" altLang="en-US" sz="2400" u="none" baseline="0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450" y="137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044" y="1598"/>
              <a:ext cx="41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044" y="1598"/>
              <a:ext cx="4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738" y="137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857" y="1378"/>
              <a:ext cx="24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+ 0</a:t>
              </a:r>
              <a:endParaRPr lang="en-US" altLang="en-US" sz="2400" u="none" baseline="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110" y="137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813" y="1598"/>
              <a:ext cx="309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1813" y="1598"/>
              <a:ext cx="3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339" y="137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458" y="1378"/>
              <a:ext cx="24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+ 1</a:t>
              </a:r>
              <a:endParaRPr lang="en-US" altLang="en-US" sz="2400" u="none" baseline="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2711" y="137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414" y="1598"/>
              <a:ext cx="309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2414" y="1598"/>
              <a:ext cx="3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2986" y="137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3105" y="1378"/>
              <a:ext cx="24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 dirty="0">
                  <a:solidFill>
                    <a:srgbClr val="000000"/>
                  </a:solidFill>
                </a:rPr>
                <a:t>+ 0</a:t>
              </a:r>
              <a:endParaRPr lang="en-US" altLang="en-US" sz="2400" u="none" baseline="0" dirty="0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3359" y="137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3061" y="1598"/>
              <a:ext cx="309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3061" y="1598"/>
              <a:ext cx="3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3672" y="137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3800" y="1378"/>
              <a:ext cx="24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+ 1</a:t>
              </a:r>
              <a:endParaRPr lang="en-US" altLang="en-US" sz="2400" u="none" baseline="0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054" y="137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3745" y="1598"/>
              <a:ext cx="320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3745" y="1598"/>
              <a:ext cx="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1156" y="1669"/>
              <a:ext cx="28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C S</a:t>
              </a:r>
              <a:endParaRPr lang="en-US" altLang="en-US" sz="2400" u="none" baseline="0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1450" y="1669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1738" y="1669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1870" y="1669"/>
              <a:ext cx="23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0 0</a:t>
              </a:r>
              <a:endParaRPr lang="en-US" altLang="en-US" sz="2400" u="none" baseline="0"/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2110" y="1669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2339" y="1669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2471" y="1669"/>
              <a:ext cx="23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0 1</a:t>
              </a:r>
              <a:endParaRPr lang="en-US" altLang="en-US" sz="2400" u="none" baseline="0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2711" y="1669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2986" y="1669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3119" y="1669"/>
              <a:ext cx="23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0 1</a:t>
              </a:r>
              <a:endParaRPr lang="en-US" altLang="en-US" sz="2400" u="none" baseline="0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3359" y="1669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3672" y="1669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3814" y="1669"/>
              <a:ext cx="23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 dirty="0">
                  <a:solidFill>
                    <a:srgbClr val="000000"/>
                  </a:solidFill>
                </a:rPr>
                <a:t>1 </a:t>
              </a:r>
              <a:r>
                <a:rPr lang="en-US" altLang="en-US" sz="2300" b="1" u="none" baseline="0" dirty="0" smtClean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 dirty="0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4054" y="1669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1056" y="1932"/>
              <a:ext cx="2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0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</p:grpSp>
      <p:grpSp>
        <p:nvGrpSpPr>
          <p:cNvPr id="60" name="Group 58"/>
          <p:cNvGrpSpPr>
            <a:grpSpLocks/>
          </p:cNvGrpSpPr>
          <p:nvPr/>
        </p:nvGrpSpPr>
        <p:grpSpPr bwMode="auto">
          <a:xfrm>
            <a:off x="8313209" y="3426355"/>
            <a:ext cx="2354263" cy="2308225"/>
            <a:chOff x="3550" y="2544"/>
            <a:chExt cx="1483" cy="1454"/>
          </a:xfrm>
        </p:grpSpPr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3690" y="2551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X</a:t>
              </a:r>
              <a:endParaRPr lang="en-US" altLang="en-US" sz="2400" u="none" baseline="0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3828" y="255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3961" y="2551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Y</a:t>
              </a:r>
              <a:endParaRPr lang="en-US" altLang="en-US" sz="2400" u="none" baseline="0"/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4099" y="255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4308" y="2551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 dirty="0">
                  <a:solidFill>
                    <a:srgbClr val="000000"/>
                  </a:solidFill>
                </a:rPr>
                <a:t>C</a:t>
              </a:r>
              <a:endParaRPr lang="en-US" altLang="en-US" sz="2400" u="none" baseline="0" dirty="0"/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4446" y="255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4760" y="2551"/>
              <a:ext cx="10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S</a:t>
              </a:r>
              <a:endParaRPr lang="en-US" altLang="en-US" sz="2400" u="none" baseline="0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4868" y="255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4152" y="2544"/>
              <a:ext cx="18" cy="2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>
              <a:off x="4152" y="2544"/>
              <a:ext cx="1" cy="2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3711" y="2836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/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3807" y="2836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>
              <a:off x="3982" y="2836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/>
            </a:p>
          </p:txBody>
        </p:sp>
        <p:sp>
          <p:nvSpPr>
            <p:cNvPr id="74" name="Rectangle 72"/>
            <p:cNvSpPr>
              <a:spLocks noChangeArrowheads="1"/>
            </p:cNvSpPr>
            <p:nvPr/>
          </p:nvSpPr>
          <p:spPr bwMode="auto">
            <a:xfrm>
              <a:off x="4078" y="2836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75" name="Rectangle 73"/>
            <p:cNvSpPr>
              <a:spLocks noChangeArrowheads="1"/>
            </p:cNvSpPr>
            <p:nvPr/>
          </p:nvSpPr>
          <p:spPr bwMode="auto">
            <a:xfrm>
              <a:off x="4329" y="2836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/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4425" y="2836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4766" y="2836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/>
            </a:p>
          </p:txBody>
        </p:sp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>
              <a:off x="4862" y="2836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3619" y="2812"/>
              <a:ext cx="274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0" name="Line 78"/>
            <p:cNvSpPr>
              <a:spLocks noChangeShapeType="1"/>
            </p:cNvSpPr>
            <p:nvPr/>
          </p:nvSpPr>
          <p:spPr bwMode="auto">
            <a:xfrm>
              <a:off x="3619" y="2812"/>
              <a:ext cx="27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Rectangle 79"/>
            <p:cNvSpPr>
              <a:spLocks noChangeArrowheads="1"/>
            </p:cNvSpPr>
            <p:nvPr/>
          </p:nvSpPr>
          <p:spPr bwMode="auto">
            <a:xfrm>
              <a:off x="3893" y="2812"/>
              <a:ext cx="18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" name="Line 80"/>
            <p:cNvSpPr>
              <a:spLocks noChangeShapeType="1"/>
            </p:cNvSpPr>
            <p:nvPr/>
          </p:nvSpPr>
          <p:spPr bwMode="auto">
            <a:xfrm>
              <a:off x="3893" y="2812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81"/>
            <p:cNvSpPr>
              <a:spLocks noChangeShapeType="1"/>
            </p:cNvSpPr>
            <p:nvPr/>
          </p:nvSpPr>
          <p:spPr bwMode="auto">
            <a:xfrm>
              <a:off x="3893" y="2812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Rectangle 82"/>
            <p:cNvSpPr>
              <a:spLocks noChangeArrowheads="1"/>
            </p:cNvSpPr>
            <p:nvPr/>
          </p:nvSpPr>
          <p:spPr bwMode="auto">
            <a:xfrm>
              <a:off x="3911" y="2812"/>
              <a:ext cx="241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5" name="Line 83"/>
            <p:cNvSpPr>
              <a:spLocks noChangeShapeType="1"/>
            </p:cNvSpPr>
            <p:nvPr/>
          </p:nvSpPr>
          <p:spPr bwMode="auto">
            <a:xfrm>
              <a:off x="3911" y="2812"/>
              <a:ext cx="24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>
              <a:off x="4152" y="2812"/>
              <a:ext cx="18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7" name="Line 85"/>
            <p:cNvSpPr>
              <a:spLocks noChangeShapeType="1"/>
            </p:cNvSpPr>
            <p:nvPr/>
          </p:nvSpPr>
          <p:spPr bwMode="auto">
            <a:xfrm>
              <a:off x="4152" y="2812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86"/>
            <p:cNvSpPr>
              <a:spLocks noChangeShapeType="1"/>
            </p:cNvSpPr>
            <p:nvPr/>
          </p:nvSpPr>
          <p:spPr bwMode="auto">
            <a:xfrm>
              <a:off x="4152" y="2812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87"/>
            <p:cNvSpPr>
              <a:spLocks noChangeArrowheads="1"/>
            </p:cNvSpPr>
            <p:nvPr/>
          </p:nvSpPr>
          <p:spPr bwMode="auto">
            <a:xfrm>
              <a:off x="4170" y="2812"/>
              <a:ext cx="420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0" name="Line 88"/>
            <p:cNvSpPr>
              <a:spLocks noChangeShapeType="1"/>
            </p:cNvSpPr>
            <p:nvPr/>
          </p:nvSpPr>
          <p:spPr bwMode="auto">
            <a:xfrm>
              <a:off x="4170" y="2812"/>
              <a:ext cx="4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4590" y="2812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" name="Line 90"/>
            <p:cNvSpPr>
              <a:spLocks noChangeShapeType="1"/>
            </p:cNvSpPr>
            <p:nvPr/>
          </p:nvSpPr>
          <p:spPr bwMode="auto">
            <a:xfrm>
              <a:off x="4590" y="2812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>
              <a:off x="4590" y="2812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Rectangle 92"/>
            <p:cNvSpPr>
              <a:spLocks noChangeArrowheads="1"/>
            </p:cNvSpPr>
            <p:nvPr/>
          </p:nvSpPr>
          <p:spPr bwMode="auto">
            <a:xfrm>
              <a:off x="4607" y="2812"/>
              <a:ext cx="426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5" name="Line 93"/>
            <p:cNvSpPr>
              <a:spLocks noChangeShapeType="1"/>
            </p:cNvSpPr>
            <p:nvPr/>
          </p:nvSpPr>
          <p:spPr bwMode="auto">
            <a:xfrm>
              <a:off x="4607" y="2812"/>
              <a:ext cx="4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94"/>
            <p:cNvSpPr>
              <a:spLocks noChangeArrowheads="1"/>
            </p:cNvSpPr>
            <p:nvPr/>
          </p:nvSpPr>
          <p:spPr bwMode="auto">
            <a:xfrm>
              <a:off x="4152" y="2828"/>
              <a:ext cx="18" cy="2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7" name="Line 95"/>
            <p:cNvSpPr>
              <a:spLocks noChangeShapeType="1"/>
            </p:cNvSpPr>
            <p:nvPr/>
          </p:nvSpPr>
          <p:spPr bwMode="auto">
            <a:xfrm>
              <a:off x="4152" y="2828"/>
              <a:ext cx="1" cy="2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Rectangle 96"/>
            <p:cNvSpPr>
              <a:spLocks noChangeArrowheads="1"/>
            </p:cNvSpPr>
            <p:nvPr/>
          </p:nvSpPr>
          <p:spPr bwMode="auto">
            <a:xfrm>
              <a:off x="3711" y="3103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/>
            </a:p>
          </p:txBody>
        </p:sp>
        <p:sp>
          <p:nvSpPr>
            <p:cNvPr id="99" name="Rectangle 97"/>
            <p:cNvSpPr>
              <a:spLocks noChangeArrowheads="1"/>
            </p:cNvSpPr>
            <p:nvPr/>
          </p:nvSpPr>
          <p:spPr bwMode="auto">
            <a:xfrm>
              <a:off x="3807" y="3103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00" name="Rectangle 98"/>
            <p:cNvSpPr>
              <a:spLocks noChangeArrowheads="1"/>
            </p:cNvSpPr>
            <p:nvPr/>
          </p:nvSpPr>
          <p:spPr bwMode="auto">
            <a:xfrm>
              <a:off x="3982" y="3103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101" name="Rectangle 99"/>
            <p:cNvSpPr>
              <a:spLocks noChangeArrowheads="1"/>
            </p:cNvSpPr>
            <p:nvPr/>
          </p:nvSpPr>
          <p:spPr bwMode="auto">
            <a:xfrm>
              <a:off x="4078" y="3103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02" name="Rectangle 100"/>
            <p:cNvSpPr>
              <a:spLocks noChangeArrowheads="1"/>
            </p:cNvSpPr>
            <p:nvPr/>
          </p:nvSpPr>
          <p:spPr bwMode="auto">
            <a:xfrm>
              <a:off x="4329" y="3103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 dirty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 dirty="0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4425" y="3103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4766" y="3103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105" name="Rectangle 103"/>
            <p:cNvSpPr>
              <a:spLocks noChangeArrowheads="1"/>
            </p:cNvSpPr>
            <p:nvPr/>
          </p:nvSpPr>
          <p:spPr bwMode="auto">
            <a:xfrm>
              <a:off x="4862" y="3103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06" name="Rectangle 104"/>
            <p:cNvSpPr>
              <a:spLocks noChangeArrowheads="1"/>
            </p:cNvSpPr>
            <p:nvPr/>
          </p:nvSpPr>
          <p:spPr bwMode="auto">
            <a:xfrm>
              <a:off x="4152" y="3096"/>
              <a:ext cx="18" cy="2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" name="Line 105"/>
            <p:cNvSpPr>
              <a:spLocks noChangeShapeType="1"/>
            </p:cNvSpPr>
            <p:nvPr/>
          </p:nvSpPr>
          <p:spPr bwMode="auto">
            <a:xfrm>
              <a:off x="4152" y="3096"/>
              <a:ext cx="1" cy="2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106"/>
            <p:cNvSpPr>
              <a:spLocks noChangeArrowheads="1"/>
            </p:cNvSpPr>
            <p:nvPr/>
          </p:nvSpPr>
          <p:spPr bwMode="auto">
            <a:xfrm>
              <a:off x="3711" y="3371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109" name="Rectangle 107"/>
            <p:cNvSpPr>
              <a:spLocks noChangeArrowheads="1"/>
            </p:cNvSpPr>
            <p:nvPr/>
          </p:nvSpPr>
          <p:spPr bwMode="auto">
            <a:xfrm>
              <a:off x="3807" y="337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10" name="Rectangle 108"/>
            <p:cNvSpPr>
              <a:spLocks noChangeArrowheads="1"/>
            </p:cNvSpPr>
            <p:nvPr/>
          </p:nvSpPr>
          <p:spPr bwMode="auto">
            <a:xfrm>
              <a:off x="3982" y="3371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/>
            </a:p>
          </p:txBody>
        </p:sp>
        <p:sp>
          <p:nvSpPr>
            <p:cNvPr id="111" name="Rectangle 109"/>
            <p:cNvSpPr>
              <a:spLocks noChangeArrowheads="1"/>
            </p:cNvSpPr>
            <p:nvPr/>
          </p:nvSpPr>
          <p:spPr bwMode="auto">
            <a:xfrm>
              <a:off x="4078" y="337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12" name="Rectangle 110"/>
            <p:cNvSpPr>
              <a:spLocks noChangeArrowheads="1"/>
            </p:cNvSpPr>
            <p:nvPr/>
          </p:nvSpPr>
          <p:spPr bwMode="auto">
            <a:xfrm>
              <a:off x="4329" y="3371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/>
            </a:p>
          </p:txBody>
        </p:sp>
        <p:sp>
          <p:nvSpPr>
            <p:cNvPr id="113" name="Rectangle 111"/>
            <p:cNvSpPr>
              <a:spLocks noChangeArrowheads="1"/>
            </p:cNvSpPr>
            <p:nvPr/>
          </p:nvSpPr>
          <p:spPr bwMode="auto">
            <a:xfrm>
              <a:off x="4425" y="337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14" name="Rectangle 112"/>
            <p:cNvSpPr>
              <a:spLocks noChangeArrowheads="1"/>
            </p:cNvSpPr>
            <p:nvPr/>
          </p:nvSpPr>
          <p:spPr bwMode="auto">
            <a:xfrm>
              <a:off x="4766" y="3371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4862" y="337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4152" y="3363"/>
              <a:ext cx="18" cy="2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7" name="Line 115"/>
            <p:cNvSpPr>
              <a:spLocks noChangeShapeType="1"/>
            </p:cNvSpPr>
            <p:nvPr/>
          </p:nvSpPr>
          <p:spPr bwMode="auto">
            <a:xfrm>
              <a:off x="4152" y="3363"/>
              <a:ext cx="1" cy="2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Rectangle 116"/>
            <p:cNvSpPr>
              <a:spLocks noChangeArrowheads="1"/>
            </p:cNvSpPr>
            <p:nvPr/>
          </p:nvSpPr>
          <p:spPr bwMode="auto">
            <a:xfrm>
              <a:off x="3711" y="3638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119" name="Rectangle 117"/>
            <p:cNvSpPr>
              <a:spLocks noChangeArrowheads="1"/>
            </p:cNvSpPr>
            <p:nvPr/>
          </p:nvSpPr>
          <p:spPr bwMode="auto">
            <a:xfrm>
              <a:off x="3807" y="363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20" name="Rectangle 118"/>
            <p:cNvSpPr>
              <a:spLocks noChangeArrowheads="1"/>
            </p:cNvSpPr>
            <p:nvPr/>
          </p:nvSpPr>
          <p:spPr bwMode="auto">
            <a:xfrm>
              <a:off x="3982" y="3638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121" name="Rectangle 119"/>
            <p:cNvSpPr>
              <a:spLocks noChangeArrowheads="1"/>
            </p:cNvSpPr>
            <p:nvPr/>
          </p:nvSpPr>
          <p:spPr bwMode="auto">
            <a:xfrm>
              <a:off x="4078" y="363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22" name="Rectangle 120"/>
            <p:cNvSpPr>
              <a:spLocks noChangeArrowheads="1"/>
            </p:cNvSpPr>
            <p:nvPr/>
          </p:nvSpPr>
          <p:spPr bwMode="auto">
            <a:xfrm>
              <a:off x="4329" y="3638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123" name="Rectangle 121"/>
            <p:cNvSpPr>
              <a:spLocks noChangeArrowheads="1"/>
            </p:cNvSpPr>
            <p:nvPr/>
          </p:nvSpPr>
          <p:spPr bwMode="auto">
            <a:xfrm>
              <a:off x="4425" y="363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24" name="Rectangle 122"/>
            <p:cNvSpPr>
              <a:spLocks noChangeArrowheads="1"/>
            </p:cNvSpPr>
            <p:nvPr/>
          </p:nvSpPr>
          <p:spPr bwMode="auto">
            <a:xfrm>
              <a:off x="4766" y="3638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 dirty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 dirty="0"/>
            </a:p>
          </p:txBody>
        </p:sp>
        <p:sp>
          <p:nvSpPr>
            <p:cNvPr id="125" name="Rectangle 123"/>
            <p:cNvSpPr>
              <a:spLocks noChangeArrowheads="1"/>
            </p:cNvSpPr>
            <p:nvPr/>
          </p:nvSpPr>
          <p:spPr bwMode="auto">
            <a:xfrm>
              <a:off x="4862" y="3638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  <p:sp>
          <p:nvSpPr>
            <p:cNvPr id="126" name="Rectangle 124"/>
            <p:cNvSpPr>
              <a:spLocks noChangeArrowheads="1"/>
            </p:cNvSpPr>
            <p:nvPr/>
          </p:nvSpPr>
          <p:spPr bwMode="auto">
            <a:xfrm>
              <a:off x="4152" y="3631"/>
              <a:ext cx="18" cy="26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" name="Line 125"/>
            <p:cNvSpPr>
              <a:spLocks noChangeShapeType="1"/>
            </p:cNvSpPr>
            <p:nvPr/>
          </p:nvSpPr>
          <p:spPr bwMode="auto">
            <a:xfrm>
              <a:off x="4152" y="3631"/>
              <a:ext cx="1" cy="2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3550" y="3902"/>
              <a:ext cx="2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000" b="1" u="none" baseline="0">
                  <a:solidFill>
                    <a:srgbClr val="000000"/>
                  </a:solidFill>
                </a:rPr>
                <a:t> </a:t>
              </a:r>
              <a:endParaRPr lang="en-US" altLang="en-US" sz="2400" u="none" baseline="0"/>
            </a:p>
          </p:txBody>
        </p:sp>
      </p:grpSp>
    </p:spTree>
    <p:extLst>
      <p:ext uri="{BB962C8B-B14F-4D97-AF65-F5344CB8AC3E}">
        <p14:creationId xmlns:p14="http://schemas.microsoft.com/office/powerpoint/2010/main" val="189912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altLang="en-US" sz="3200" dirty="0" smtClean="0">
                <a:solidFill>
                  <a:schemeClr val="tx1"/>
                </a:solidFill>
              </a:rPr>
              <a:t>Logic Simplification: Half-Adder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18250" y="1243460"/>
            <a:ext cx="10090674" cy="502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</a:pPr>
            <a:r>
              <a:rPr lang="en-US" altLang="en-US" dirty="0" smtClean="0">
                <a:cs typeface="Times New Roman" panose="02020603050405020304" pitchFamily="18" charset="0"/>
              </a:rPr>
              <a:t>The K-Map for S, C is: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dirty="0" smtClean="0">
                <a:cs typeface="Times New Roman" panose="02020603050405020304" pitchFamily="18" charset="0"/>
              </a:rPr>
              <a:t>This is a pretty trivial map!</a:t>
            </a:r>
            <a:br>
              <a:rPr lang="en-US" altLang="en-US" dirty="0" smtClean="0">
                <a:cs typeface="Times New Roman" panose="02020603050405020304" pitchFamily="18" charset="0"/>
              </a:rPr>
            </a:br>
            <a:r>
              <a:rPr lang="en-US" altLang="en-US" dirty="0" smtClean="0">
                <a:cs typeface="Times New Roman" panose="02020603050405020304" pitchFamily="18" charset="0"/>
              </a:rPr>
              <a:t>By inspection:</a:t>
            </a:r>
          </a:p>
          <a:p>
            <a:pPr marL="342900" indent="-342900">
              <a:lnSpc>
                <a:spcPct val="90000"/>
              </a:lnSpc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en-US" dirty="0" smtClean="0">
                <a:cs typeface="Times New Roman" panose="02020603050405020304" pitchFamily="18" charset="0"/>
              </a:rPr>
              <a:t>and</a:t>
            </a:r>
          </a:p>
          <a:p>
            <a:pPr marL="342900" indent="-342900">
              <a:lnSpc>
                <a:spcPct val="90000"/>
              </a:lnSpc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en-US" dirty="0" smtClean="0">
                <a:cs typeface="Times New Roman" panose="02020603050405020304" pitchFamily="18" charset="0"/>
              </a:rPr>
              <a:t>These equations lead to several implementations. </a:t>
            </a:r>
          </a:p>
          <a:p>
            <a:pPr marL="342900" indent="-342900">
              <a:lnSpc>
                <a:spcPct val="90000"/>
              </a:lnSpc>
            </a:pPr>
            <a:endParaRPr lang="en-US" altLang="en-US" dirty="0" smtClean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7382934" y="1314450"/>
            <a:ext cx="3300413" cy="1497012"/>
            <a:chOff x="1252" y="61"/>
            <a:chExt cx="2079" cy="943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918" y="102"/>
              <a:ext cx="1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u="none" baseline="0" dirty="0">
                  <a:solidFill>
                    <a:srgbClr val="000000"/>
                  </a:solidFill>
                  <a:latin typeface="Arial" panose="020B0604020202020204" pitchFamily="34" charset="0"/>
                </a:rPr>
                <a:t>Y</a:t>
              </a:r>
              <a:endParaRPr lang="en-US" altLang="en-US" sz="2400" u="none" baseline="0" dirty="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461" y="333"/>
              <a:ext cx="657" cy="660"/>
            </a:xfrm>
            <a:custGeom>
              <a:avLst/>
              <a:gdLst>
                <a:gd name="T0" fmla="*/ 0 w 657"/>
                <a:gd name="T1" fmla="*/ 0 h 660"/>
                <a:gd name="T2" fmla="*/ 0 w 657"/>
                <a:gd name="T3" fmla="*/ 660 h 660"/>
                <a:gd name="T4" fmla="*/ 657 w 657"/>
                <a:gd name="T5" fmla="*/ 660 h 660"/>
                <a:gd name="T6" fmla="*/ 657 w 657"/>
                <a:gd name="T7" fmla="*/ 0 h 660"/>
                <a:gd name="T8" fmla="*/ 0 w 657"/>
                <a:gd name="T9" fmla="*/ 0 h 660"/>
                <a:gd name="T10" fmla="*/ 3 w 657"/>
                <a:gd name="T11" fmla="*/ 8 h 660"/>
                <a:gd name="T12" fmla="*/ 655 w 657"/>
                <a:gd name="T13" fmla="*/ 8 h 660"/>
                <a:gd name="T14" fmla="*/ 649 w 657"/>
                <a:gd name="T15" fmla="*/ 3 h 660"/>
                <a:gd name="T16" fmla="*/ 649 w 657"/>
                <a:gd name="T17" fmla="*/ 657 h 660"/>
                <a:gd name="T18" fmla="*/ 655 w 657"/>
                <a:gd name="T19" fmla="*/ 652 h 660"/>
                <a:gd name="T20" fmla="*/ 3 w 657"/>
                <a:gd name="T21" fmla="*/ 652 h 660"/>
                <a:gd name="T22" fmla="*/ 8 w 657"/>
                <a:gd name="T23" fmla="*/ 657 h 660"/>
                <a:gd name="T24" fmla="*/ 8 w 657"/>
                <a:gd name="T25" fmla="*/ 3 h 660"/>
                <a:gd name="T26" fmla="*/ 3 w 657"/>
                <a:gd name="T27" fmla="*/ 8 h 660"/>
                <a:gd name="T28" fmla="*/ 0 w 657"/>
                <a:gd name="T29" fmla="*/ 0 h 6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7"/>
                <a:gd name="T46" fmla="*/ 0 h 660"/>
                <a:gd name="T47" fmla="*/ 657 w 657"/>
                <a:gd name="T48" fmla="*/ 660 h 6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7" h="660">
                  <a:moveTo>
                    <a:pt x="0" y="0"/>
                  </a:moveTo>
                  <a:lnTo>
                    <a:pt x="0" y="660"/>
                  </a:lnTo>
                  <a:lnTo>
                    <a:pt x="657" y="660"/>
                  </a:lnTo>
                  <a:lnTo>
                    <a:pt x="657" y="0"/>
                  </a:lnTo>
                  <a:lnTo>
                    <a:pt x="0" y="0"/>
                  </a:lnTo>
                  <a:lnTo>
                    <a:pt x="3" y="8"/>
                  </a:lnTo>
                  <a:lnTo>
                    <a:pt x="655" y="8"/>
                  </a:lnTo>
                  <a:lnTo>
                    <a:pt x="649" y="3"/>
                  </a:lnTo>
                  <a:lnTo>
                    <a:pt x="649" y="657"/>
                  </a:lnTo>
                  <a:lnTo>
                    <a:pt x="655" y="652"/>
                  </a:lnTo>
                  <a:lnTo>
                    <a:pt x="3" y="652"/>
                  </a:lnTo>
                  <a:lnTo>
                    <a:pt x="8" y="657"/>
                  </a:lnTo>
                  <a:lnTo>
                    <a:pt x="8" y="3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63" y="721"/>
              <a:ext cx="1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u="none" baseline="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endParaRPr lang="en-US" altLang="en-US" sz="2400" u="none" baseline="0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788" y="165"/>
              <a:ext cx="11" cy="839"/>
            </a:xfrm>
            <a:custGeom>
              <a:avLst/>
              <a:gdLst>
                <a:gd name="T0" fmla="*/ 11 w 11"/>
                <a:gd name="T1" fmla="*/ 6 h 839"/>
                <a:gd name="T2" fmla="*/ 11 w 11"/>
                <a:gd name="T3" fmla="*/ 3 h 839"/>
                <a:gd name="T4" fmla="*/ 9 w 11"/>
                <a:gd name="T5" fmla="*/ 3 h 839"/>
                <a:gd name="T6" fmla="*/ 9 w 11"/>
                <a:gd name="T7" fmla="*/ 0 h 839"/>
                <a:gd name="T8" fmla="*/ 3 w 11"/>
                <a:gd name="T9" fmla="*/ 0 h 839"/>
                <a:gd name="T10" fmla="*/ 3 w 11"/>
                <a:gd name="T11" fmla="*/ 3 h 839"/>
                <a:gd name="T12" fmla="*/ 0 w 11"/>
                <a:gd name="T13" fmla="*/ 3 h 839"/>
                <a:gd name="T14" fmla="*/ 0 w 11"/>
                <a:gd name="T15" fmla="*/ 836 h 839"/>
                <a:gd name="T16" fmla="*/ 3 w 11"/>
                <a:gd name="T17" fmla="*/ 836 h 839"/>
                <a:gd name="T18" fmla="*/ 3 w 11"/>
                <a:gd name="T19" fmla="*/ 839 h 839"/>
                <a:gd name="T20" fmla="*/ 9 w 11"/>
                <a:gd name="T21" fmla="*/ 839 h 839"/>
                <a:gd name="T22" fmla="*/ 9 w 11"/>
                <a:gd name="T23" fmla="*/ 836 h 839"/>
                <a:gd name="T24" fmla="*/ 11 w 11"/>
                <a:gd name="T25" fmla="*/ 836 h 839"/>
                <a:gd name="T26" fmla="*/ 11 w 11"/>
                <a:gd name="T27" fmla="*/ 833 h 839"/>
                <a:gd name="T28" fmla="*/ 11 w 11"/>
                <a:gd name="T29" fmla="*/ 6 h 8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"/>
                <a:gd name="T46" fmla="*/ 0 h 839"/>
                <a:gd name="T47" fmla="*/ 11 w 11"/>
                <a:gd name="T48" fmla="*/ 839 h 8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" h="839">
                  <a:moveTo>
                    <a:pt x="11" y="6"/>
                  </a:moveTo>
                  <a:lnTo>
                    <a:pt x="11" y="3"/>
                  </a:lnTo>
                  <a:lnTo>
                    <a:pt x="9" y="3"/>
                  </a:lnTo>
                  <a:lnTo>
                    <a:pt x="9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836"/>
                  </a:lnTo>
                  <a:lnTo>
                    <a:pt x="3" y="836"/>
                  </a:lnTo>
                  <a:lnTo>
                    <a:pt x="3" y="839"/>
                  </a:lnTo>
                  <a:lnTo>
                    <a:pt x="9" y="839"/>
                  </a:lnTo>
                  <a:lnTo>
                    <a:pt x="9" y="836"/>
                  </a:lnTo>
                  <a:lnTo>
                    <a:pt x="11" y="836"/>
                  </a:lnTo>
                  <a:lnTo>
                    <a:pt x="11" y="833"/>
                  </a:lnTo>
                  <a:lnTo>
                    <a:pt x="1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252" y="663"/>
              <a:ext cx="875" cy="11"/>
            </a:xfrm>
            <a:custGeom>
              <a:avLst/>
              <a:gdLst>
                <a:gd name="T0" fmla="*/ 6 w 875"/>
                <a:gd name="T1" fmla="*/ 0 h 11"/>
                <a:gd name="T2" fmla="*/ 3 w 875"/>
                <a:gd name="T3" fmla="*/ 0 h 11"/>
                <a:gd name="T4" fmla="*/ 3 w 875"/>
                <a:gd name="T5" fmla="*/ 3 h 11"/>
                <a:gd name="T6" fmla="*/ 0 w 875"/>
                <a:gd name="T7" fmla="*/ 3 h 11"/>
                <a:gd name="T8" fmla="*/ 0 w 875"/>
                <a:gd name="T9" fmla="*/ 8 h 11"/>
                <a:gd name="T10" fmla="*/ 3 w 875"/>
                <a:gd name="T11" fmla="*/ 8 h 11"/>
                <a:gd name="T12" fmla="*/ 3 w 875"/>
                <a:gd name="T13" fmla="*/ 11 h 11"/>
                <a:gd name="T14" fmla="*/ 872 w 875"/>
                <a:gd name="T15" fmla="*/ 11 h 11"/>
                <a:gd name="T16" fmla="*/ 872 w 875"/>
                <a:gd name="T17" fmla="*/ 8 h 11"/>
                <a:gd name="T18" fmla="*/ 875 w 875"/>
                <a:gd name="T19" fmla="*/ 8 h 11"/>
                <a:gd name="T20" fmla="*/ 875 w 875"/>
                <a:gd name="T21" fmla="*/ 3 h 11"/>
                <a:gd name="T22" fmla="*/ 872 w 875"/>
                <a:gd name="T23" fmla="*/ 3 h 11"/>
                <a:gd name="T24" fmla="*/ 872 w 875"/>
                <a:gd name="T25" fmla="*/ 0 h 11"/>
                <a:gd name="T26" fmla="*/ 869 w 875"/>
                <a:gd name="T27" fmla="*/ 0 h 11"/>
                <a:gd name="T28" fmla="*/ 6 w 875"/>
                <a:gd name="T29" fmla="*/ 0 h 1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75"/>
                <a:gd name="T46" fmla="*/ 0 h 11"/>
                <a:gd name="T47" fmla="*/ 875 w 875"/>
                <a:gd name="T48" fmla="*/ 11 h 1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75" h="11">
                  <a:moveTo>
                    <a:pt x="6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8"/>
                  </a:lnTo>
                  <a:lnTo>
                    <a:pt x="3" y="8"/>
                  </a:lnTo>
                  <a:lnTo>
                    <a:pt x="3" y="11"/>
                  </a:lnTo>
                  <a:lnTo>
                    <a:pt x="872" y="11"/>
                  </a:lnTo>
                  <a:lnTo>
                    <a:pt x="872" y="8"/>
                  </a:lnTo>
                  <a:lnTo>
                    <a:pt x="875" y="8"/>
                  </a:lnTo>
                  <a:lnTo>
                    <a:pt x="875" y="3"/>
                  </a:lnTo>
                  <a:lnTo>
                    <a:pt x="872" y="3"/>
                  </a:lnTo>
                  <a:lnTo>
                    <a:pt x="872" y="0"/>
                  </a:lnTo>
                  <a:lnTo>
                    <a:pt x="869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711" y="53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 u="none" baseline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 sz="2400" u="none" baseline="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041" y="53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 u="none" baseline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041" y="82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 u="none" baseline="0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en-US" sz="2400" u="none" baseline="0" dirty="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711" y="82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 u="none" baseline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en-US" sz="2400" u="none" baseline="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588" y="699"/>
              <a:ext cx="10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u="none" baseline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918" y="410"/>
              <a:ext cx="10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u="none" baseline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258" y="61"/>
              <a:ext cx="1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u="none" baseline="0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  <a:endParaRPr lang="en-US" altLang="en-US" sz="2400" u="none" baseline="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120" y="102"/>
              <a:ext cx="1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u="none" baseline="0" dirty="0">
                  <a:solidFill>
                    <a:srgbClr val="000000"/>
                  </a:solidFill>
                  <a:latin typeface="Arial" panose="020B0604020202020204" pitchFamily="34" charset="0"/>
                </a:rPr>
                <a:t>Y</a:t>
              </a:r>
              <a:endParaRPr lang="en-US" altLang="en-US" sz="2400" u="none" baseline="0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663" y="333"/>
              <a:ext cx="657" cy="660"/>
            </a:xfrm>
            <a:custGeom>
              <a:avLst/>
              <a:gdLst>
                <a:gd name="T0" fmla="*/ 0 w 657"/>
                <a:gd name="T1" fmla="*/ 0 h 660"/>
                <a:gd name="T2" fmla="*/ 0 w 657"/>
                <a:gd name="T3" fmla="*/ 660 h 660"/>
                <a:gd name="T4" fmla="*/ 657 w 657"/>
                <a:gd name="T5" fmla="*/ 660 h 660"/>
                <a:gd name="T6" fmla="*/ 657 w 657"/>
                <a:gd name="T7" fmla="*/ 0 h 660"/>
                <a:gd name="T8" fmla="*/ 0 w 657"/>
                <a:gd name="T9" fmla="*/ 0 h 660"/>
                <a:gd name="T10" fmla="*/ 3 w 657"/>
                <a:gd name="T11" fmla="*/ 8 h 660"/>
                <a:gd name="T12" fmla="*/ 655 w 657"/>
                <a:gd name="T13" fmla="*/ 8 h 660"/>
                <a:gd name="T14" fmla="*/ 649 w 657"/>
                <a:gd name="T15" fmla="*/ 3 h 660"/>
                <a:gd name="T16" fmla="*/ 649 w 657"/>
                <a:gd name="T17" fmla="*/ 657 h 660"/>
                <a:gd name="T18" fmla="*/ 655 w 657"/>
                <a:gd name="T19" fmla="*/ 652 h 660"/>
                <a:gd name="T20" fmla="*/ 3 w 657"/>
                <a:gd name="T21" fmla="*/ 652 h 660"/>
                <a:gd name="T22" fmla="*/ 8 w 657"/>
                <a:gd name="T23" fmla="*/ 657 h 660"/>
                <a:gd name="T24" fmla="*/ 8 w 657"/>
                <a:gd name="T25" fmla="*/ 3 h 660"/>
                <a:gd name="T26" fmla="*/ 3 w 657"/>
                <a:gd name="T27" fmla="*/ 8 h 660"/>
                <a:gd name="T28" fmla="*/ 0 w 657"/>
                <a:gd name="T29" fmla="*/ 0 h 6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7"/>
                <a:gd name="T46" fmla="*/ 0 h 660"/>
                <a:gd name="T47" fmla="*/ 657 w 657"/>
                <a:gd name="T48" fmla="*/ 660 h 6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7" h="660">
                  <a:moveTo>
                    <a:pt x="0" y="0"/>
                  </a:moveTo>
                  <a:lnTo>
                    <a:pt x="0" y="660"/>
                  </a:lnTo>
                  <a:lnTo>
                    <a:pt x="657" y="660"/>
                  </a:lnTo>
                  <a:lnTo>
                    <a:pt x="657" y="0"/>
                  </a:lnTo>
                  <a:lnTo>
                    <a:pt x="0" y="0"/>
                  </a:lnTo>
                  <a:lnTo>
                    <a:pt x="3" y="8"/>
                  </a:lnTo>
                  <a:lnTo>
                    <a:pt x="655" y="8"/>
                  </a:lnTo>
                  <a:lnTo>
                    <a:pt x="649" y="3"/>
                  </a:lnTo>
                  <a:lnTo>
                    <a:pt x="649" y="657"/>
                  </a:lnTo>
                  <a:lnTo>
                    <a:pt x="655" y="652"/>
                  </a:lnTo>
                  <a:lnTo>
                    <a:pt x="3" y="652"/>
                  </a:lnTo>
                  <a:lnTo>
                    <a:pt x="8" y="657"/>
                  </a:lnTo>
                  <a:lnTo>
                    <a:pt x="8" y="3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465" y="721"/>
              <a:ext cx="1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u="none" baseline="0" dirty="0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endParaRPr lang="en-US" altLang="en-US" sz="2400" u="none" baseline="0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2990" y="165"/>
              <a:ext cx="11" cy="839"/>
            </a:xfrm>
            <a:custGeom>
              <a:avLst/>
              <a:gdLst>
                <a:gd name="T0" fmla="*/ 11 w 11"/>
                <a:gd name="T1" fmla="*/ 6 h 839"/>
                <a:gd name="T2" fmla="*/ 11 w 11"/>
                <a:gd name="T3" fmla="*/ 3 h 839"/>
                <a:gd name="T4" fmla="*/ 9 w 11"/>
                <a:gd name="T5" fmla="*/ 3 h 839"/>
                <a:gd name="T6" fmla="*/ 9 w 11"/>
                <a:gd name="T7" fmla="*/ 0 h 839"/>
                <a:gd name="T8" fmla="*/ 3 w 11"/>
                <a:gd name="T9" fmla="*/ 0 h 839"/>
                <a:gd name="T10" fmla="*/ 3 w 11"/>
                <a:gd name="T11" fmla="*/ 3 h 839"/>
                <a:gd name="T12" fmla="*/ 0 w 11"/>
                <a:gd name="T13" fmla="*/ 3 h 839"/>
                <a:gd name="T14" fmla="*/ 0 w 11"/>
                <a:gd name="T15" fmla="*/ 836 h 839"/>
                <a:gd name="T16" fmla="*/ 3 w 11"/>
                <a:gd name="T17" fmla="*/ 836 h 839"/>
                <a:gd name="T18" fmla="*/ 3 w 11"/>
                <a:gd name="T19" fmla="*/ 839 h 839"/>
                <a:gd name="T20" fmla="*/ 9 w 11"/>
                <a:gd name="T21" fmla="*/ 839 h 839"/>
                <a:gd name="T22" fmla="*/ 9 w 11"/>
                <a:gd name="T23" fmla="*/ 836 h 839"/>
                <a:gd name="T24" fmla="*/ 11 w 11"/>
                <a:gd name="T25" fmla="*/ 836 h 839"/>
                <a:gd name="T26" fmla="*/ 11 w 11"/>
                <a:gd name="T27" fmla="*/ 833 h 839"/>
                <a:gd name="T28" fmla="*/ 11 w 11"/>
                <a:gd name="T29" fmla="*/ 6 h 8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"/>
                <a:gd name="T46" fmla="*/ 0 h 839"/>
                <a:gd name="T47" fmla="*/ 11 w 11"/>
                <a:gd name="T48" fmla="*/ 839 h 8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" h="839">
                  <a:moveTo>
                    <a:pt x="11" y="6"/>
                  </a:moveTo>
                  <a:lnTo>
                    <a:pt x="11" y="3"/>
                  </a:lnTo>
                  <a:lnTo>
                    <a:pt x="9" y="3"/>
                  </a:lnTo>
                  <a:lnTo>
                    <a:pt x="9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836"/>
                  </a:lnTo>
                  <a:lnTo>
                    <a:pt x="3" y="836"/>
                  </a:lnTo>
                  <a:lnTo>
                    <a:pt x="3" y="839"/>
                  </a:lnTo>
                  <a:lnTo>
                    <a:pt x="9" y="839"/>
                  </a:lnTo>
                  <a:lnTo>
                    <a:pt x="9" y="836"/>
                  </a:lnTo>
                  <a:lnTo>
                    <a:pt x="11" y="836"/>
                  </a:lnTo>
                  <a:lnTo>
                    <a:pt x="11" y="833"/>
                  </a:lnTo>
                  <a:lnTo>
                    <a:pt x="1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2454" y="663"/>
              <a:ext cx="877" cy="11"/>
            </a:xfrm>
            <a:custGeom>
              <a:avLst/>
              <a:gdLst>
                <a:gd name="T0" fmla="*/ 6 w 877"/>
                <a:gd name="T1" fmla="*/ 0 h 11"/>
                <a:gd name="T2" fmla="*/ 3 w 877"/>
                <a:gd name="T3" fmla="*/ 0 h 11"/>
                <a:gd name="T4" fmla="*/ 3 w 877"/>
                <a:gd name="T5" fmla="*/ 3 h 11"/>
                <a:gd name="T6" fmla="*/ 0 w 877"/>
                <a:gd name="T7" fmla="*/ 3 h 11"/>
                <a:gd name="T8" fmla="*/ 0 w 877"/>
                <a:gd name="T9" fmla="*/ 8 h 11"/>
                <a:gd name="T10" fmla="*/ 3 w 877"/>
                <a:gd name="T11" fmla="*/ 8 h 11"/>
                <a:gd name="T12" fmla="*/ 3 w 877"/>
                <a:gd name="T13" fmla="*/ 11 h 11"/>
                <a:gd name="T14" fmla="*/ 875 w 877"/>
                <a:gd name="T15" fmla="*/ 11 h 11"/>
                <a:gd name="T16" fmla="*/ 875 w 877"/>
                <a:gd name="T17" fmla="*/ 8 h 11"/>
                <a:gd name="T18" fmla="*/ 877 w 877"/>
                <a:gd name="T19" fmla="*/ 8 h 11"/>
                <a:gd name="T20" fmla="*/ 877 w 877"/>
                <a:gd name="T21" fmla="*/ 3 h 11"/>
                <a:gd name="T22" fmla="*/ 875 w 877"/>
                <a:gd name="T23" fmla="*/ 3 h 11"/>
                <a:gd name="T24" fmla="*/ 875 w 877"/>
                <a:gd name="T25" fmla="*/ 0 h 11"/>
                <a:gd name="T26" fmla="*/ 872 w 877"/>
                <a:gd name="T27" fmla="*/ 0 h 11"/>
                <a:gd name="T28" fmla="*/ 6 w 877"/>
                <a:gd name="T29" fmla="*/ 0 h 1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77"/>
                <a:gd name="T46" fmla="*/ 0 h 11"/>
                <a:gd name="T47" fmla="*/ 877 w 877"/>
                <a:gd name="T48" fmla="*/ 11 h 1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77" h="11">
                  <a:moveTo>
                    <a:pt x="6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8"/>
                  </a:lnTo>
                  <a:lnTo>
                    <a:pt x="3" y="8"/>
                  </a:lnTo>
                  <a:lnTo>
                    <a:pt x="3" y="11"/>
                  </a:lnTo>
                  <a:lnTo>
                    <a:pt x="875" y="11"/>
                  </a:lnTo>
                  <a:lnTo>
                    <a:pt x="875" y="8"/>
                  </a:lnTo>
                  <a:lnTo>
                    <a:pt x="877" y="8"/>
                  </a:lnTo>
                  <a:lnTo>
                    <a:pt x="877" y="3"/>
                  </a:lnTo>
                  <a:lnTo>
                    <a:pt x="875" y="3"/>
                  </a:lnTo>
                  <a:lnTo>
                    <a:pt x="875" y="0"/>
                  </a:lnTo>
                  <a:lnTo>
                    <a:pt x="87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913" y="53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 u="none" baseline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 sz="2400" u="none" baseline="0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243" y="53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 u="none" baseline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243" y="82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 u="none" baseline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en-US" sz="2400" u="none" baseline="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913" y="82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 u="none" baseline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en-US" sz="2400" u="none" baseline="0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120" y="699"/>
              <a:ext cx="10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00" u="none" baseline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460" y="61"/>
              <a:ext cx="12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u="none" baseline="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en-US" sz="2400" u="none" baseline="0"/>
            </a:p>
          </p:txBody>
        </p:sp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1426899" y="2661708"/>
            <a:ext cx="3641725" cy="745964"/>
            <a:chOff x="688" y="1676"/>
            <a:chExt cx="2294" cy="611"/>
          </a:xfrm>
        </p:grpSpPr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1341" y="1709"/>
              <a:ext cx="15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1715" y="1709"/>
              <a:ext cx="15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2510" y="2054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 u="none" baseline="0" dirty="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2338" y="2054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 u="none" baseline="0" dirty="0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1871" y="2054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 u="none" baseline="0" dirty="0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1684" y="2054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 u="none" baseline="0" dirty="0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2820" y="1701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Y</a:t>
              </a:r>
              <a:endParaRPr lang="en-US" altLang="en-US" sz="2400" u="none" baseline="0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2401" y="1701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X</a:t>
              </a:r>
              <a:endParaRPr lang="en-US" altLang="en-US" sz="2400" u="none" baseline="0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2000" y="1701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Y</a:t>
              </a:r>
              <a:endParaRPr lang="en-US" altLang="en-US" sz="2400" u="none" baseline="0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1712" y="1701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X</a:t>
              </a:r>
              <a:endParaRPr lang="en-US" altLang="en-US" sz="2400" u="none" baseline="0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1338" y="1701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Y</a:t>
              </a:r>
              <a:endParaRPr lang="en-US" altLang="en-US" sz="2400" u="none" baseline="0"/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1050" y="1701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X</a:t>
              </a:r>
              <a:endParaRPr lang="en-US" altLang="en-US" sz="2400" u="none" baseline="0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688" y="1701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S</a:t>
              </a:r>
              <a:endParaRPr lang="en-US" altLang="en-US" sz="2400" u="none" baseline="0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1787" y="2029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 u="none" baseline="0" dirty="0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2605" y="1676"/>
              <a:ext cx="17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en-US" sz="2400" u="none" baseline="0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2219" y="1676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 sz="2400" u="none" baseline="0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1542" y="1676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 sz="2400" u="none" baseline="0"/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868" y="1676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 sz="2400" u="none" baseline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715824" y="4196210"/>
            <a:ext cx="2173502" cy="466726"/>
            <a:chOff x="1715824" y="4196210"/>
            <a:chExt cx="2173502" cy="466726"/>
          </a:xfrm>
        </p:grpSpPr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3472631" y="4235898"/>
              <a:ext cx="41669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Y</a:t>
              </a:r>
              <a:endParaRPr lang="en-US" altLang="en-US" sz="2400" u="none" baseline="0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734412" y="4235898"/>
              <a:ext cx="41669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X</a:t>
              </a:r>
              <a:endParaRPr lang="en-US" altLang="en-US" sz="2400" u="none" baseline="0"/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1715824" y="4235898"/>
              <a:ext cx="41669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C</a:t>
              </a:r>
              <a:endParaRPr lang="en-US" altLang="en-US" sz="2400" u="none" baseline="0"/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3035358" y="4210498"/>
              <a:ext cx="144043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  <a:latin typeface="Symbol" panose="05050102010706020507" pitchFamily="18" charset="2"/>
                </a:rPr>
                <a:t>×</a:t>
              </a:r>
              <a:endParaRPr lang="en-US" altLang="en-US" sz="2400" u="none" baseline="0"/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2263701" y="4196210"/>
              <a:ext cx="31638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 sz="2400" u="none" baseline="0"/>
            </a:p>
          </p:txBody>
        </p:sp>
      </p:grpSp>
      <p:grpSp>
        <p:nvGrpSpPr>
          <p:cNvPr id="79" name="Group 305"/>
          <p:cNvGrpSpPr>
            <a:grpSpLocks/>
          </p:cNvGrpSpPr>
          <p:nvPr/>
        </p:nvGrpSpPr>
        <p:grpSpPr bwMode="auto">
          <a:xfrm>
            <a:off x="7570259" y="3757267"/>
            <a:ext cx="3105150" cy="1384300"/>
            <a:chOff x="2902" y="906"/>
            <a:chExt cx="1956" cy="872"/>
          </a:xfrm>
        </p:grpSpPr>
        <p:sp>
          <p:nvSpPr>
            <p:cNvPr id="80" name="Freeform 238"/>
            <p:cNvSpPr>
              <a:spLocks noChangeAspect="1"/>
            </p:cNvSpPr>
            <p:nvPr/>
          </p:nvSpPr>
          <p:spPr bwMode="auto">
            <a:xfrm>
              <a:off x="3627" y="1190"/>
              <a:ext cx="46" cy="47"/>
            </a:xfrm>
            <a:custGeom>
              <a:avLst/>
              <a:gdLst>
                <a:gd name="T0" fmla="*/ 3 w 62"/>
                <a:gd name="T1" fmla="*/ 1 h 64"/>
                <a:gd name="T2" fmla="*/ 3 w 62"/>
                <a:gd name="T3" fmla="*/ 2 h 64"/>
                <a:gd name="T4" fmla="*/ 3 w 62"/>
                <a:gd name="T5" fmla="*/ 2 h 64"/>
                <a:gd name="T6" fmla="*/ 3 w 62"/>
                <a:gd name="T7" fmla="*/ 3 h 64"/>
                <a:gd name="T8" fmla="*/ 2 w 62"/>
                <a:gd name="T9" fmla="*/ 3 h 64"/>
                <a:gd name="T10" fmla="*/ 1 w 62"/>
                <a:gd name="T11" fmla="*/ 3 h 64"/>
                <a:gd name="T12" fmla="*/ 1 w 62"/>
                <a:gd name="T13" fmla="*/ 3 h 64"/>
                <a:gd name="T14" fmla="*/ 1 w 62"/>
                <a:gd name="T15" fmla="*/ 3 h 64"/>
                <a:gd name="T16" fmla="*/ 1 w 62"/>
                <a:gd name="T17" fmla="*/ 3 h 64"/>
                <a:gd name="T18" fmla="*/ 1 w 62"/>
                <a:gd name="T19" fmla="*/ 2 h 64"/>
                <a:gd name="T20" fmla="*/ 1 w 62"/>
                <a:gd name="T21" fmla="*/ 2 h 64"/>
                <a:gd name="T22" fmla="*/ 0 w 62"/>
                <a:gd name="T23" fmla="*/ 1 h 64"/>
                <a:gd name="T24" fmla="*/ 1 w 62"/>
                <a:gd name="T25" fmla="*/ 1 h 64"/>
                <a:gd name="T26" fmla="*/ 1 w 62"/>
                <a:gd name="T27" fmla="*/ 1 h 64"/>
                <a:gd name="T28" fmla="*/ 1 w 62"/>
                <a:gd name="T29" fmla="*/ 1 h 64"/>
                <a:gd name="T30" fmla="*/ 1 w 62"/>
                <a:gd name="T31" fmla="*/ 1 h 64"/>
                <a:gd name="T32" fmla="*/ 1 w 62"/>
                <a:gd name="T33" fmla="*/ 0 h 64"/>
                <a:gd name="T34" fmla="*/ 1 w 62"/>
                <a:gd name="T35" fmla="*/ 0 h 64"/>
                <a:gd name="T36" fmla="*/ 2 w 62"/>
                <a:gd name="T37" fmla="*/ 1 h 64"/>
                <a:gd name="T38" fmla="*/ 3 w 62"/>
                <a:gd name="T39" fmla="*/ 1 h 64"/>
                <a:gd name="T40" fmla="*/ 3 w 62"/>
                <a:gd name="T41" fmla="*/ 1 h 64"/>
                <a:gd name="T42" fmla="*/ 3 w 62"/>
                <a:gd name="T43" fmla="*/ 1 h 64"/>
                <a:gd name="T44" fmla="*/ 3 w 62"/>
                <a:gd name="T45" fmla="*/ 1 h 64"/>
                <a:gd name="T46" fmla="*/ 3 w 62"/>
                <a:gd name="T47" fmla="*/ 1 h 6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64"/>
                <a:gd name="T74" fmla="*/ 62 w 62"/>
                <a:gd name="T75" fmla="*/ 64 h 6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64">
                  <a:moveTo>
                    <a:pt x="62" y="32"/>
                  </a:moveTo>
                  <a:lnTo>
                    <a:pt x="61" y="41"/>
                  </a:lnTo>
                  <a:lnTo>
                    <a:pt x="57" y="49"/>
                  </a:lnTo>
                  <a:lnTo>
                    <a:pt x="52" y="56"/>
                  </a:lnTo>
                  <a:lnTo>
                    <a:pt x="44" y="62"/>
                  </a:lnTo>
                  <a:lnTo>
                    <a:pt x="35" y="64"/>
                  </a:lnTo>
                  <a:lnTo>
                    <a:pt x="27" y="64"/>
                  </a:lnTo>
                  <a:lnTo>
                    <a:pt x="18" y="62"/>
                  </a:lnTo>
                  <a:lnTo>
                    <a:pt x="10" y="56"/>
                  </a:lnTo>
                  <a:lnTo>
                    <a:pt x="5" y="49"/>
                  </a:lnTo>
                  <a:lnTo>
                    <a:pt x="1" y="41"/>
                  </a:lnTo>
                  <a:lnTo>
                    <a:pt x="0" y="32"/>
                  </a:lnTo>
                  <a:lnTo>
                    <a:pt x="1" y="22"/>
                  </a:lnTo>
                  <a:lnTo>
                    <a:pt x="5" y="14"/>
                  </a:lnTo>
                  <a:lnTo>
                    <a:pt x="10" y="8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35" y="0"/>
                  </a:lnTo>
                  <a:lnTo>
                    <a:pt x="44" y="2"/>
                  </a:lnTo>
                  <a:lnTo>
                    <a:pt x="52" y="8"/>
                  </a:lnTo>
                  <a:lnTo>
                    <a:pt x="57" y="14"/>
                  </a:lnTo>
                  <a:lnTo>
                    <a:pt x="61" y="22"/>
                  </a:lnTo>
                  <a:lnTo>
                    <a:pt x="62" y="32"/>
                  </a:lnTo>
                  <a:close/>
                </a:path>
              </a:pathLst>
            </a:custGeom>
            <a:solidFill>
              <a:srgbClr val="000000"/>
            </a:solidFill>
            <a:ln w="412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AutoShape 38"/>
            <p:cNvSpPr>
              <a:spLocks noChangeAspect="1" noChangeArrowheads="1"/>
            </p:cNvSpPr>
            <p:nvPr/>
          </p:nvSpPr>
          <p:spPr bwMode="auto">
            <a:xfrm>
              <a:off x="3852" y="1488"/>
              <a:ext cx="357" cy="290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82" name="Group 39"/>
            <p:cNvGrpSpPr>
              <a:grpSpLocks noChangeAspect="1"/>
            </p:cNvGrpSpPr>
            <p:nvPr/>
          </p:nvGrpSpPr>
          <p:grpSpPr bwMode="auto">
            <a:xfrm>
              <a:off x="3814" y="1003"/>
              <a:ext cx="386" cy="287"/>
              <a:chOff x="750" y="2323"/>
              <a:chExt cx="774" cy="576"/>
            </a:xfrm>
          </p:grpSpPr>
          <p:sp>
            <p:nvSpPr>
              <p:cNvPr id="96" name="Freeform 40"/>
              <p:cNvSpPr>
                <a:spLocks noChangeAspect="1"/>
              </p:cNvSpPr>
              <p:nvPr/>
            </p:nvSpPr>
            <p:spPr bwMode="auto">
              <a:xfrm>
                <a:off x="816" y="2323"/>
                <a:ext cx="708" cy="576"/>
              </a:xfrm>
              <a:custGeom>
                <a:avLst/>
                <a:gdLst>
                  <a:gd name="T0" fmla="*/ 0 w 708"/>
                  <a:gd name="T1" fmla="*/ 0 h 576"/>
                  <a:gd name="T2" fmla="*/ 17 w 708"/>
                  <a:gd name="T3" fmla="*/ 40 h 576"/>
                  <a:gd name="T4" fmla="*/ 39 w 708"/>
                  <a:gd name="T5" fmla="*/ 95 h 576"/>
                  <a:gd name="T6" fmla="*/ 54 w 708"/>
                  <a:gd name="T7" fmla="*/ 157 h 576"/>
                  <a:gd name="T8" fmla="*/ 66 w 708"/>
                  <a:gd name="T9" fmla="*/ 227 h 576"/>
                  <a:gd name="T10" fmla="*/ 74 w 708"/>
                  <a:gd name="T11" fmla="*/ 284 h 576"/>
                  <a:gd name="T12" fmla="*/ 69 w 708"/>
                  <a:gd name="T13" fmla="*/ 338 h 576"/>
                  <a:gd name="T14" fmla="*/ 58 w 708"/>
                  <a:gd name="T15" fmla="*/ 399 h 576"/>
                  <a:gd name="T16" fmla="*/ 45 w 708"/>
                  <a:gd name="T17" fmla="*/ 458 h 576"/>
                  <a:gd name="T18" fmla="*/ 28 w 708"/>
                  <a:gd name="T19" fmla="*/ 512 h 576"/>
                  <a:gd name="T20" fmla="*/ 0 w 708"/>
                  <a:gd name="T21" fmla="*/ 572 h 576"/>
                  <a:gd name="T22" fmla="*/ 210 w 708"/>
                  <a:gd name="T23" fmla="*/ 576 h 576"/>
                  <a:gd name="T24" fmla="*/ 297 w 708"/>
                  <a:gd name="T25" fmla="*/ 570 h 576"/>
                  <a:gd name="T26" fmla="*/ 342 w 708"/>
                  <a:gd name="T27" fmla="*/ 567 h 576"/>
                  <a:gd name="T28" fmla="*/ 375 w 708"/>
                  <a:gd name="T29" fmla="*/ 559 h 576"/>
                  <a:gd name="T30" fmla="*/ 409 w 708"/>
                  <a:gd name="T31" fmla="*/ 549 h 576"/>
                  <a:gd name="T32" fmla="*/ 445 w 708"/>
                  <a:gd name="T33" fmla="*/ 533 h 576"/>
                  <a:gd name="T34" fmla="*/ 486 w 708"/>
                  <a:gd name="T35" fmla="*/ 515 h 576"/>
                  <a:gd name="T36" fmla="*/ 526 w 708"/>
                  <a:gd name="T37" fmla="*/ 490 h 576"/>
                  <a:gd name="T38" fmla="*/ 552 w 708"/>
                  <a:gd name="T39" fmla="*/ 470 h 576"/>
                  <a:gd name="T40" fmla="*/ 577 w 708"/>
                  <a:gd name="T41" fmla="*/ 447 h 576"/>
                  <a:gd name="T42" fmla="*/ 604 w 708"/>
                  <a:gd name="T43" fmla="*/ 420 h 576"/>
                  <a:gd name="T44" fmla="*/ 628 w 708"/>
                  <a:gd name="T45" fmla="*/ 398 h 576"/>
                  <a:gd name="T46" fmla="*/ 651 w 708"/>
                  <a:gd name="T47" fmla="*/ 370 h 576"/>
                  <a:gd name="T48" fmla="*/ 680 w 708"/>
                  <a:gd name="T49" fmla="*/ 333 h 576"/>
                  <a:gd name="T50" fmla="*/ 708 w 708"/>
                  <a:gd name="T51" fmla="*/ 286 h 576"/>
                  <a:gd name="T52" fmla="*/ 682 w 708"/>
                  <a:gd name="T53" fmla="*/ 245 h 576"/>
                  <a:gd name="T54" fmla="*/ 658 w 708"/>
                  <a:gd name="T55" fmla="*/ 210 h 576"/>
                  <a:gd name="T56" fmla="*/ 638 w 708"/>
                  <a:gd name="T57" fmla="*/ 185 h 576"/>
                  <a:gd name="T58" fmla="*/ 616 w 708"/>
                  <a:gd name="T59" fmla="*/ 161 h 576"/>
                  <a:gd name="T60" fmla="*/ 592 w 708"/>
                  <a:gd name="T61" fmla="*/ 138 h 576"/>
                  <a:gd name="T62" fmla="*/ 572 w 708"/>
                  <a:gd name="T63" fmla="*/ 120 h 576"/>
                  <a:gd name="T64" fmla="*/ 552 w 708"/>
                  <a:gd name="T65" fmla="*/ 103 h 576"/>
                  <a:gd name="T66" fmla="*/ 528 w 708"/>
                  <a:gd name="T67" fmla="*/ 85 h 576"/>
                  <a:gd name="T68" fmla="*/ 506 w 708"/>
                  <a:gd name="T69" fmla="*/ 72 h 576"/>
                  <a:gd name="T70" fmla="*/ 480 w 708"/>
                  <a:gd name="T71" fmla="*/ 58 h 576"/>
                  <a:gd name="T72" fmla="*/ 451 w 708"/>
                  <a:gd name="T73" fmla="*/ 43 h 576"/>
                  <a:gd name="T74" fmla="*/ 415 w 708"/>
                  <a:gd name="T75" fmla="*/ 29 h 576"/>
                  <a:gd name="T76" fmla="*/ 385 w 708"/>
                  <a:gd name="T77" fmla="*/ 20 h 576"/>
                  <a:gd name="T78" fmla="*/ 350 w 708"/>
                  <a:gd name="T79" fmla="*/ 11 h 576"/>
                  <a:gd name="T80" fmla="*/ 313 w 708"/>
                  <a:gd name="T81" fmla="*/ 5 h 576"/>
                  <a:gd name="T82" fmla="*/ 278 w 708"/>
                  <a:gd name="T83" fmla="*/ 1 h 576"/>
                  <a:gd name="T84" fmla="*/ 253 w 708"/>
                  <a:gd name="T85" fmla="*/ 1 h 576"/>
                  <a:gd name="T86" fmla="*/ 227 w 708"/>
                  <a:gd name="T87" fmla="*/ 0 h 576"/>
                  <a:gd name="T88" fmla="*/ 0 w 708"/>
                  <a:gd name="T89" fmla="*/ 0 h 57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08"/>
                  <a:gd name="T136" fmla="*/ 0 h 576"/>
                  <a:gd name="T137" fmla="*/ 708 w 708"/>
                  <a:gd name="T138" fmla="*/ 576 h 57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41"/>
              <p:cNvSpPr>
                <a:spLocks noChangeAspect="1"/>
              </p:cNvSpPr>
              <p:nvPr/>
            </p:nvSpPr>
            <p:spPr bwMode="auto">
              <a:xfrm>
                <a:off x="750" y="2326"/>
                <a:ext cx="76" cy="573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573"/>
                  <a:gd name="T29" fmla="*/ 76 w 76"/>
                  <a:gd name="T30" fmla="*/ 573 h 5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" name="Line 179"/>
            <p:cNvSpPr>
              <a:spLocks noChangeShapeType="1"/>
            </p:cNvSpPr>
            <p:nvPr/>
          </p:nvSpPr>
          <p:spPr bwMode="auto">
            <a:xfrm>
              <a:off x="4192" y="1152"/>
              <a:ext cx="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180"/>
            <p:cNvSpPr>
              <a:spLocks noChangeShapeType="1"/>
            </p:cNvSpPr>
            <p:nvPr/>
          </p:nvSpPr>
          <p:spPr bwMode="auto">
            <a:xfrm>
              <a:off x="4200" y="1624"/>
              <a:ext cx="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81"/>
            <p:cNvSpPr>
              <a:spLocks noChangeShapeType="1"/>
            </p:cNvSpPr>
            <p:nvPr/>
          </p:nvSpPr>
          <p:spPr bwMode="auto">
            <a:xfrm>
              <a:off x="3136" y="1064"/>
              <a:ext cx="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82"/>
            <p:cNvSpPr>
              <a:spLocks noChangeShapeType="1"/>
            </p:cNvSpPr>
            <p:nvPr/>
          </p:nvSpPr>
          <p:spPr bwMode="auto">
            <a:xfrm>
              <a:off x="3136" y="1216"/>
              <a:ext cx="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83"/>
            <p:cNvSpPr>
              <a:spLocks noChangeShapeType="1"/>
            </p:cNvSpPr>
            <p:nvPr/>
          </p:nvSpPr>
          <p:spPr bwMode="auto">
            <a:xfrm flipH="1">
              <a:off x="3656" y="1552"/>
              <a:ext cx="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84"/>
            <p:cNvSpPr>
              <a:spLocks noChangeShapeType="1"/>
            </p:cNvSpPr>
            <p:nvPr/>
          </p:nvSpPr>
          <p:spPr bwMode="auto">
            <a:xfrm flipH="1">
              <a:off x="3424" y="1704"/>
              <a:ext cx="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85"/>
            <p:cNvSpPr>
              <a:spLocks noChangeShapeType="1"/>
            </p:cNvSpPr>
            <p:nvPr/>
          </p:nvSpPr>
          <p:spPr bwMode="auto">
            <a:xfrm flipV="1">
              <a:off x="3648" y="12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86"/>
            <p:cNvSpPr>
              <a:spLocks noChangeShapeType="1"/>
            </p:cNvSpPr>
            <p:nvPr/>
          </p:nvSpPr>
          <p:spPr bwMode="auto">
            <a:xfrm flipV="1">
              <a:off x="3424" y="1072"/>
              <a:ext cx="0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49"/>
            <p:cNvSpPr>
              <a:spLocks noChangeAspect="1"/>
            </p:cNvSpPr>
            <p:nvPr/>
          </p:nvSpPr>
          <p:spPr bwMode="auto">
            <a:xfrm>
              <a:off x="3403" y="1038"/>
              <a:ext cx="46" cy="47"/>
            </a:xfrm>
            <a:custGeom>
              <a:avLst/>
              <a:gdLst>
                <a:gd name="T0" fmla="*/ 3 w 62"/>
                <a:gd name="T1" fmla="*/ 1 h 64"/>
                <a:gd name="T2" fmla="*/ 3 w 62"/>
                <a:gd name="T3" fmla="*/ 2 h 64"/>
                <a:gd name="T4" fmla="*/ 3 w 62"/>
                <a:gd name="T5" fmla="*/ 2 h 64"/>
                <a:gd name="T6" fmla="*/ 3 w 62"/>
                <a:gd name="T7" fmla="*/ 3 h 64"/>
                <a:gd name="T8" fmla="*/ 2 w 62"/>
                <a:gd name="T9" fmla="*/ 3 h 64"/>
                <a:gd name="T10" fmla="*/ 1 w 62"/>
                <a:gd name="T11" fmla="*/ 3 h 64"/>
                <a:gd name="T12" fmla="*/ 1 w 62"/>
                <a:gd name="T13" fmla="*/ 3 h 64"/>
                <a:gd name="T14" fmla="*/ 1 w 62"/>
                <a:gd name="T15" fmla="*/ 3 h 64"/>
                <a:gd name="T16" fmla="*/ 1 w 62"/>
                <a:gd name="T17" fmla="*/ 3 h 64"/>
                <a:gd name="T18" fmla="*/ 1 w 62"/>
                <a:gd name="T19" fmla="*/ 2 h 64"/>
                <a:gd name="T20" fmla="*/ 1 w 62"/>
                <a:gd name="T21" fmla="*/ 2 h 64"/>
                <a:gd name="T22" fmla="*/ 0 w 62"/>
                <a:gd name="T23" fmla="*/ 1 h 64"/>
                <a:gd name="T24" fmla="*/ 1 w 62"/>
                <a:gd name="T25" fmla="*/ 1 h 64"/>
                <a:gd name="T26" fmla="*/ 1 w 62"/>
                <a:gd name="T27" fmla="*/ 1 h 64"/>
                <a:gd name="T28" fmla="*/ 1 w 62"/>
                <a:gd name="T29" fmla="*/ 1 h 64"/>
                <a:gd name="T30" fmla="*/ 1 w 62"/>
                <a:gd name="T31" fmla="*/ 1 h 64"/>
                <a:gd name="T32" fmla="*/ 1 w 62"/>
                <a:gd name="T33" fmla="*/ 0 h 64"/>
                <a:gd name="T34" fmla="*/ 1 w 62"/>
                <a:gd name="T35" fmla="*/ 0 h 64"/>
                <a:gd name="T36" fmla="*/ 2 w 62"/>
                <a:gd name="T37" fmla="*/ 1 h 64"/>
                <a:gd name="T38" fmla="*/ 3 w 62"/>
                <a:gd name="T39" fmla="*/ 1 h 64"/>
                <a:gd name="T40" fmla="*/ 3 w 62"/>
                <a:gd name="T41" fmla="*/ 1 h 64"/>
                <a:gd name="T42" fmla="*/ 3 w 62"/>
                <a:gd name="T43" fmla="*/ 1 h 64"/>
                <a:gd name="T44" fmla="*/ 3 w 62"/>
                <a:gd name="T45" fmla="*/ 1 h 64"/>
                <a:gd name="T46" fmla="*/ 3 w 62"/>
                <a:gd name="T47" fmla="*/ 1 h 6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2"/>
                <a:gd name="T73" fmla="*/ 0 h 64"/>
                <a:gd name="T74" fmla="*/ 62 w 62"/>
                <a:gd name="T75" fmla="*/ 64 h 6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2" h="64">
                  <a:moveTo>
                    <a:pt x="62" y="32"/>
                  </a:moveTo>
                  <a:lnTo>
                    <a:pt x="61" y="41"/>
                  </a:lnTo>
                  <a:lnTo>
                    <a:pt x="57" y="49"/>
                  </a:lnTo>
                  <a:lnTo>
                    <a:pt x="52" y="56"/>
                  </a:lnTo>
                  <a:lnTo>
                    <a:pt x="44" y="62"/>
                  </a:lnTo>
                  <a:lnTo>
                    <a:pt x="35" y="64"/>
                  </a:lnTo>
                  <a:lnTo>
                    <a:pt x="27" y="64"/>
                  </a:lnTo>
                  <a:lnTo>
                    <a:pt x="18" y="62"/>
                  </a:lnTo>
                  <a:lnTo>
                    <a:pt x="10" y="56"/>
                  </a:lnTo>
                  <a:lnTo>
                    <a:pt x="5" y="49"/>
                  </a:lnTo>
                  <a:lnTo>
                    <a:pt x="1" y="41"/>
                  </a:lnTo>
                  <a:lnTo>
                    <a:pt x="0" y="32"/>
                  </a:lnTo>
                  <a:lnTo>
                    <a:pt x="1" y="22"/>
                  </a:lnTo>
                  <a:lnTo>
                    <a:pt x="5" y="14"/>
                  </a:lnTo>
                  <a:lnTo>
                    <a:pt x="10" y="8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35" y="0"/>
                  </a:lnTo>
                  <a:lnTo>
                    <a:pt x="44" y="2"/>
                  </a:lnTo>
                  <a:lnTo>
                    <a:pt x="52" y="8"/>
                  </a:lnTo>
                  <a:lnTo>
                    <a:pt x="57" y="14"/>
                  </a:lnTo>
                  <a:lnTo>
                    <a:pt x="61" y="22"/>
                  </a:lnTo>
                  <a:lnTo>
                    <a:pt x="62" y="32"/>
                  </a:lnTo>
                  <a:close/>
                </a:path>
              </a:pathLst>
            </a:custGeom>
            <a:solidFill>
              <a:srgbClr val="000000"/>
            </a:solidFill>
            <a:ln w="412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Text Box 250"/>
            <p:cNvSpPr txBox="1">
              <a:spLocks noChangeArrowheads="1"/>
            </p:cNvSpPr>
            <p:nvPr/>
          </p:nvSpPr>
          <p:spPr bwMode="auto">
            <a:xfrm>
              <a:off x="2902" y="90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u="none" baseline="0"/>
                <a:t>X</a:t>
              </a:r>
            </a:p>
          </p:txBody>
        </p:sp>
        <p:sp>
          <p:nvSpPr>
            <p:cNvPr id="93" name="Text Box 251"/>
            <p:cNvSpPr txBox="1">
              <a:spLocks noChangeArrowheads="1"/>
            </p:cNvSpPr>
            <p:nvPr/>
          </p:nvSpPr>
          <p:spPr bwMode="auto">
            <a:xfrm>
              <a:off x="2902" y="109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u="none" baseline="0"/>
                <a:t>Y</a:t>
              </a:r>
            </a:p>
          </p:txBody>
        </p:sp>
        <p:sp>
          <p:nvSpPr>
            <p:cNvPr id="94" name="Text Box 252"/>
            <p:cNvSpPr txBox="1">
              <a:spLocks noChangeArrowheads="1"/>
            </p:cNvSpPr>
            <p:nvPr/>
          </p:nvSpPr>
          <p:spPr bwMode="auto">
            <a:xfrm>
              <a:off x="4614" y="148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u="none" baseline="0"/>
                <a:t>C</a:t>
              </a:r>
            </a:p>
          </p:txBody>
        </p:sp>
        <p:sp>
          <p:nvSpPr>
            <p:cNvPr id="95" name="Text Box 253"/>
            <p:cNvSpPr txBox="1">
              <a:spLocks noChangeArrowheads="1"/>
            </p:cNvSpPr>
            <p:nvPr/>
          </p:nvSpPr>
          <p:spPr bwMode="auto">
            <a:xfrm>
              <a:off x="4598" y="100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u="none" baseline="0"/>
                <a:t>S</a:t>
              </a:r>
            </a:p>
          </p:txBody>
        </p:sp>
      </p:grpSp>
      <p:sp>
        <p:nvSpPr>
          <p:cNvPr id="98" name="Rectangle 7"/>
          <p:cNvSpPr>
            <a:spLocks noChangeArrowheads="1"/>
          </p:cNvSpPr>
          <p:nvPr/>
        </p:nvSpPr>
        <p:spPr bwMode="auto">
          <a:xfrm>
            <a:off x="7400397" y="1855428"/>
            <a:ext cx="177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00" u="non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endParaRPr lang="en-US" altLang="en-US" sz="2400" u="none" baseline="0" dirty="0"/>
          </a:p>
        </p:txBody>
      </p:sp>
      <p:cxnSp>
        <p:nvCxnSpPr>
          <p:cNvPr id="100" name="Straight Connector 99"/>
          <p:cNvCxnSpPr/>
          <p:nvPr/>
        </p:nvCxnSpPr>
        <p:spPr>
          <a:xfrm>
            <a:off x="7327428" y="1843695"/>
            <a:ext cx="307861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Rectangle 5"/>
          <p:cNvSpPr>
            <a:spLocks noChangeArrowheads="1"/>
          </p:cNvSpPr>
          <p:nvPr/>
        </p:nvSpPr>
        <p:spPr bwMode="auto">
          <a:xfrm>
            <a:off x="7848866" y="1396510"/>
            <a:ext cx="177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0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endParaRPr lang="en-US" altLang="en-US" sz="2400" u="none" baseline="0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7769604" y="1379537"/>
            <a:ext cx="307861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9672223" y="1438314"/>
            <a:ext cx="307861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9240310" y="1824723"/>
            <a:ext cx="307861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Rectangle 19"/>
          <p:cNvSpPr>
            <a:spLocks noChangeArrowheads="1"/>
          </p:cNvSpPr>
          <p:nvPr/>
        </p:nvSpPr>
        <p:spPr bwMode="auto">
          <a:xfrm>
            <a:off x="9332385" y="1820068"/>
            <a:ext cx="177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0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endParaRPr lang="en-US" altLang="en-US" sz="2400" u="none" baseline="0" dirty="0"/>
          </a:p>
        </p:txBody>
      </p:sp>
      <p:sp>
        <p:nvSpPr>
          <p:cNvPr id="107" name="Rectangle 17"/>
          <p:cNvSpPr>
            <a:spLocks noChangeArrowheads="1"/>
          </p:cNvSpPr>
          <p:nvPr/>
        </p:nvSpPr>
        <p:spPr bwMode="auto">
          <a:xfrm>
            <a:off x="9739578" y="1429794"/>
            <a:ext cx="177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0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endParaRPr lang="en-US" altLang="en-US" sz="2400" u="none" baseline="0" dirty="0"/>
          </a:p>
        </p:txBody>
      </p:sp>
    </p:spTree>
    <p:extLst>
      <p:ext uri="{BB962C8B-B14F-4D97-AF65-F5344CB8AC3E}">
        <p14:creationId xmlns:p14="http://schemas.microsoft.com/office/powerpoint/2010/main" val="116918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altLang="en-US" smtClean="0">
                <a:solidFill>
                  <a:schemeClr val="tx1"/>
                </a:solidFill>
              </a:rPr>
              <a:t>Functional Block: Full-Adder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73666" y="1478570"/>
            <a:ext cx="7772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dirty="0" smtClean="0"/>
              <a:t>A full adder is similar to a half adder, but includes a carry-in bit from lower stages.   Like the half-adder, it computes a sum bit, S and a carry bit, C.</a:t>
            </a:r>
          </a:p>
          <a:p>
            <a:pPr lvl="1"/>
            <a:r>
              <a:rPr lang="en-US" altLang="en-US" sz="2400" dirty="0" smtClean="0"/>
              <a:t>For a carry-in (Z) of                                                            0, it is the same as                                                              the half-adder: </a:t>
            </a:r>
            <a:endParaRPr lang="en-US" altLang="en-US" sz="2400" dirty="0" smtClean="0">
              <a:sym typeface="Symbol" panose="05050102010706020507" pitchFamily="18" charset="2"/>
            </a:endParaRPr>
          </a:p>
          <a:p>
            <a:pPr lvl="1"/>
            <a:endParaRPr lang="en-US" altLang="en-US" sz="2400" dirty="0" smtClean="0"/>
          </a:p>
          <a:p>
            <a:pPr lvl="1"/>
            <a:r>
              <a:rPr lang="en-US" altLang="en-US" sz="2400" dirty="0" smtClean="0"/>
              <a:t>For a carry- in</a:t>
            </a:r>
            <a:br>
              <a:rPr lang="en-US" altLang="en-US" sz="2400" dirty="0" smtClean="0"/>
            </a:br>
            <a:r>
              <a:rPr lang="en-US" altLang="en-US" sz="2400" dirty="0" smtClean="0"/>
              <a:t>(Z) of 1:            </a:t>
            </a:r>
          </a:p>
          <a:p>
            <a:endParaRPr lang="en-US" altLang="en-US" dirty="0" smtClean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660884" y="2556934"/>
            <a:ext cx="4170363" cy="1674813"/>
            <a:chOff x="2518" y="1592"/>
            <a:chExt cx="2627" cy="1055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807" y="1592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Z</a:t>
              </a:r>
              <a:endParaRPr lang="en-US" altLang="en-US" sz="2400" b="1" u="none" baseline="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368" y="159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b="1" u="none" baseline="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945" y="159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b="1" u="none" baseline="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497" y="159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b="1" u="none" baseline="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037" y="159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b="1" u="none" baseline="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785" y="1859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X</a:t>
              </a:r>
              <a:endParaRPr lang="en-US" altLang="en-US" sz="2400" b="1" u="none" baseline="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368" y="185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b="1" u="none" baseline="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945" y="185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b="1" u="none" baseline="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497" y="185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b="1" u="none" baseline="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5037" y="185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b="1" u="none" baseline="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629" y="2125"/>
              <a:ext cx="2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+ Y</a:t>
              </a:r>
              <a:endParaRPr lang="en-US" altLang="en-US" sz="2400" b="1" u="none" baseline="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518" y="2344"/>
              <a:ext cx="418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2518" y="2344"/>
              <a:ext cx="4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212" y="2125"/>
              <a:ext cx="2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 dirty="0">
                  <a:solidFill>
                    <a:srgbClr val="000000"/>
                  </a:solidFill>
                </a:rPr>
                <a:t>+ 0</a:t>
              </a:r>
              <a:endParaRPr lang="en-US" altLang="en-US" sz="2400" b="1" u="none" baseline="0" dirty="0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167" y="2344"/>
              <a:ext cx="309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167" y="2344"/>
              <a:ext cx="3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788" y="2125"/>
              <a:ext cx="2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+ 1</a:t>
              </a:r>
              <a:endParaRPr lang="en-US" altLang="en-US" sz="2400" b="1" u="none" baseline="0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731" y="2344"/>
              <a:ext cx="322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731" y="2344"/>
              <a:ext cx="3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340" y="2125"/>
              <a:ext cx="2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+ 0</a:t>
              </a:r>
              <a:endParaRPr lang="en-US" altLang="en-US" sz="2400" b="1" u="none" baseline="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295" y="2344"/>
              <a:ext cx="310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4295" y="2344"/>
              <a:ext cx="3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4881" y="2125"/>
              <a:ext cx="2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+ 1</a:t>
              </a:r>
              <a:endParaRPr lang="en-US" altLang="en-US" sz="2400" b="1" u="none" baseline="0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848" y="2344"/>
              <a:ext cx="29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4848" y="2344"/>
              <a:ext cx="2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2641" y="2417"/>
              <a:ext cx="29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C S</a:t>
              </a:r>
              <a:endParaRPr lang="en-US" altLang="en-US" sz="2400" b="1" u="none" baseline="0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3224" y="2417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0 </a:t>
              </a:r>
              <a:endParaRPr lang="en-US" altLang="en-US" sz="2400" b="1" u="none" baseline="0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368" y="241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b="1" u="none" baseline="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3801" y="2417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0 1</a:t>
              </a:r>
              <a:endParaRPr lang="en-US" altLang="en-US" sz="2400" b="1" u="none" baseline="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4353" y="2417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0 1</a:t>
              </a:r>
              <a:endParaRPr lang="en-US" altLang="en-US" sz="2400" b="1" u="none" baseline="0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893" y="2417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 dirty="0">
                  <a:solidFill>
                    <a:srgbClr val="000000"/>
                  </a:solidFill>
                </a:rPr>
                <a:t>1 0</a:t>
              </a:r>
              <a:endParaRPr lang="en-US" altLang="en-US" sz="2400" b="1" u="none" baseline="0" dirty="0"/>
            </a:p>
          </p:txBody>
        </p:sp>
      </p:grpSp>
      <p:grpSp>
        <p:nvGrpSpPr>
          <p:cNvPr id="38" name="Group 36"/>
          <p:cNvGrpSpPr>
            <a:grpSpLocks/>
          </p:cNvGrpSpPr>
          <p:nvPr/>
        </p:nvGrpSpPr>
        <p:grpSpPr bwMode="auto">
          <a:xfrm>
            <a:off x="6491022" y="4768663"/>
            <a:ext cx="4168775" cy="1674813"/>
            <a:chOff x="2530" y="2793"/>
            <a:chExt cx="2626" cy="1055"/>
          </a:xfrm>
        </p:grpSpPr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2818" y="2793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Z</a:t>
              </a:r>
              <a:endParaRPr lang="en-US" altLang="en-US" sz="2400" b="1" u="none" baseline="0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3380" y="279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b="1" u="none" baseline="0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3953" y="279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b="1" u="none" baseline="0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507" y="279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b="1" u="none" baseline="0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5049" y="279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b="1" u="none" baseline="0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2795" y="3060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X</a:t>
              </a:r>
              <a:endParaRPr lang="en-US" altLang="en-US" sz="2400" b="1" u="none" baseline="0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3380" y="306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b="1" u="none" baseline="0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3953" y="306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b="1" u="none" baseline="0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4507" y="306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b="1" u="none" baseline="0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5049" y="306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b="1" u="none" baseline="0"/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2640" y="3328"/>
              <a:ext cx="2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+ Y</a:t>
              </a:r>
              <a:endParaRPr lang="en-US" altLang="en-US" sz="2400" b="1" u="none" baseline="0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2530" y="3545"/>
              <a:ext cx="415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2530" y="3545"/>
              <a:ext cx="4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3225" y="3328"/>
              <a:ext cx="2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+ 0</a:t>
              </a:r>
              <a:endParaRPr lang="en-US" altLang="en-US" sz="2400" b="1" u="none" baseline="0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3180" y="3545"/>
              <a:ext cx="307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3180" y="3545"/>
              <a:ext cx="30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3798" y="3328"/>
              <a:ext cx="2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+ 1</a:t>
              </a:r>
              <a:endParaRPr lang="en-US" altLang="en-US" sz="2400" b="1" u="none" baseline="0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3742" y="3545"/>
              <a:ext cx="319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3742" y="3545"/>
              <a:ext cx="3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4352" y="3328"/>
              <a:ext cx="2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+ 0</a:t>
              </a:r>
              <a:endParaRPr lang="en-US" altLang="en-US" sz="2400" b="1" u="none" baseline="0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4306" y="3545"/>
              <a:ext cx="308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4306" y="3545"/>
              <a:ext cx="30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4894" y="3328"/>
              <a:ext cx="2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+ 1</a:t>
              </a:r>
              <a:endParaRPr lang="en-US" altLang="en-US" sz="2400" b="1" u="none" baseline="0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4860" y="3545"/>
              <a:ext cx="296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4860" y="3545"/>
              <a:ext cx="2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2651" y="3618"/>
              <a:ext cx="29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C S</a:t>
              </a:r>
              <a:endParaRPr lang="en-US" altLang="en-US" sz="2400" b="1" u="none" baseline="0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3236" y="3618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0 1</a:t>
              </a:r>
              <a:endParaRPr lang="en-US" altLang="en-US" sz="2400" b="1" u="none" baseline="0"/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3809" y="3618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1 0</a:t>
              </a:r>
              <a:endParaRPr lang="en-US" altLang="en-US" sz="2400" b="1" u="none" baseline="0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4363" y="3618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1 0</a:t>
              </a:r>
              <a:endParaRPr lang="en-US" altLang="en-US" sz="2400" b="1" u="none" baseline="0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4905" y="3618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1 </a:t>
              </a:r>
              <a:endParaRPr lang="en-US" altLang="en-US" sz="2400" b="1" u="none" baseline="0"/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5049" y="361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b="1" u="none" baseline="0"/>
            </a:p>
          </p:txBody>
        </p:sp>
      </p:grpSp>
    </p:spTree>
    <p:extLst>
      <p:ext uri="{BB962C8B-B14F-4D97-AF65-F5344CB8AC3E}">
        <p14:creationId xmlns:p14="http://schemas.microsoft.com/office/powerpoint/2010/main" val="20448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Logic Optimization: Full-Adder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19137" y="1314450"/>
            <a:ext cx="9271529" cy="5221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 smtClean="0"/>
              <a:t>Full-Adder K-Map: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7353833" y="2110395"/>
            <a:ext cx="3411541" cy="3143406"/>
            <a:chOff x="3664" y="924"/>
            <a:chExt cx="1700" cy="165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742" y="931"/>
              <a:ext cx="12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X</a:t>
              </a:r>
              <a:endParaRPr lang="en-US" altLang="en-US" sz="2400" u="none" baseline="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017" y="931"/>
              <a:ext cx="12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Y</a:t>
              </a:r>
              <a:endParaRPr lang="en-US" altLang="en-US" sz="2400" u="none" baseline="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297" y="931"/>
              <a:ext cx="1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Z</a:t>
              </a:r>
              <a:endParaRPr lang="en-US" altLang="en-US" sz="2400" u="none" baseline="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645" y="931"/>
              <a:ext cx="12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C</a:t>
              </a:r>
              <a:endParaRPr lang="en-US" altLang="en-US" sz="2400" u="none" baseline="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096" y="931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S</a:t>
              </a:r>
              <a:endParaRPr lang="en-US" altLang="en-US" sz="2400" u="none" baseline="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484" y="924"/>
              <a:ext cx="18" cy="1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484" y="924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761" y="1129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036" y="1129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311" y="1129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665" y="1129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5101" y="1129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664" y="1105"/>
              <a:ext cx="276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664" y="1105"/>
              <a:ext cx="27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940" y="1105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940" y="1105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940" y="1105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957" y="1105"/>
              <a:ext cx="258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957" y="1105"/>
              <a:ext cx="2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215" y="1105"/>
              <a:ext cx="18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215" y="1105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4215" y="1105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4233" y="1105"/>
              <a:ext cx="251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4233" y="1105"/>
              <a:ext cx="2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484" y="1105"/>
              <a:ext cx="18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4484" y="1105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502" y="1105"/>
              <a:ext cx="419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4502" y="1105"/>
              <a:ext cx="4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921" y="1105"/>
              <a:ext cx="18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4921" y="1105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4921" y="1105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939" y="1105"/>
              <a:ext cx="425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4939" y="1105"/>
              <a:ext cx="4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4484" y="1122"/>
              <a:ext cx="18" cy="1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4484" y="1122"/>
              <a:ext cx="1" cy="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3761" y="1292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4036" y="1292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4311" y="1292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4665" y="1292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5101" y="1292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4484" y="1285"/>
              <a:ext cx="18" cy="1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4484" y="1285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3761" y="14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4036" y="14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4311" y="14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4665" y="14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5101" y="14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4484" y="1466"/>
              <a:ext cx="18" cy="1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4484" y="1466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3761" y="1654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/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4036" y="1654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4311" y="1654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4665" y="1654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5101" y="1654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/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4484" y="1647"/>
              <a:ext cx="18" cy="1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>
              <a:off x="4484" y="1647"/>
              <a:ext cx="1" cy="1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3761" y="1834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4036" y="1834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4311" y="1834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/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4665" y="1834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 dirty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 dirty="0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5101" y="1834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4484" y="1827"/>
              <a:ext cx="18" cy="1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>
              <a:off x="4484" y="1827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3761" y="201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4036" y="201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/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4311" y="201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>
              <a:off x="4665" y="201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74" name="Rectangle 72"/>
            <p:cNvSpPr>
              <a:spLocks noChangeArrowheads="1"/>
            </p:cNvSpPr>
            <p:nvPr/>
          </p:nvSpPr>
          <p:spPr bwMode="auto">
            <a:xfrm>
              <a:off x="5101" y="201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/>
            </a:p>
          </p:txBody>
        </p:sp>
        <p:sp>
          <p:nvSpPr>
            <p:cNvPr id="75" name="Rectangle 73"/>
            <p:cNvSpPr>
              <a:spLocks noChangeArrowheads="1"/>
            </p:cNvSpPr>
            <p:nvPr/>
          </p:nvSpPr>
          <p:spPr bwMode="auto">
            <a:xfrm>
              <a:off x="4484" y="2008"/>
              <a:ext cx="18" cy="1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6" name="Line 74"/>
            <p:cNvSpPr>
              <a:spLocks noChangeShapeType="1"/>
            </p:cNvSpPr>
            <p:nvPr/>
          </p:nvSpPr>
          <p:spPr bwMode="auto">
            <a:xfrm>
              <a:off x="4484" y="2008"/>
              <a:ext cx="1" cy="1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3761" y="2196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>
              <a:off x="4036" y="2196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4311" y="2196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4665" y="2196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81" name="Rectangle 79"/>
            <p:cNvSpPr>
              <a:spLocks noChangeArrowheads="1"/>
            </p:cNvSpPr>
            <p:nvPr/>
          </p:nvSpPr>
          <p:spPr bwMode="auto">
            <a:xfrm>
              <a:off x="5101" y="2196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0</a:t>
              </a:r>
              <a:endParaRPr lang="en-US" altLang="en-US" sz="2400" u="none" baseline="0"/>
            </a:p>
          </p:txBody>
        </p:sp>
        <p:sp>
          <p:nvSpPr>
            <p:cNvPr id="82" name="Rectangle 80"/>
            <p:cNvSpPr>
              <a:spLocks noChangeArrowheads="1"/>
            </p:cNvSpPr>
            <p:nvPr/>
          </p:nvSpPr>
          <p:spPr bwMode="auto">
            <a:xfrm>
              <a:off x="4484" y="2188"/>
              <a:ext cx="18" cy="1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3" name="Line 81"/>
            <p:cNvSpPr>
              <a:spLocks noChangeShapeType="1"/>
            </p:cNvSpPr>
            <p:nvPr/>
          </p:nvSpPr>
          <p:spPr bwMode="auto">
            <a:xfrm>
              <a:off x="4484" y="2188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Rectangle 82"/>
            <p:cNvSpPr>
              <a:spLocks noChangeArrowheads="1"/>
            </p:cNvSpPr>
            <p:nvPr/>
          </p:nvSpPr>
          <p:spPr bwMode="auto">
            <a:xfrm>
              <a:off x="3761" y="2376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85" name="Rectangle 83"/>
            <p:cNvSpPr>
              <a:spLocks noChangeArrowheads="1"/>
            </p:cNvSpPr>
            <p:nvPr/>
          </p:nvSpPr>
          <p:spPr bwMode="auto">
            <a:xfrm>
              <a:off x="4036" y="2376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>
              <a:off x="4311" y="2376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87" name="Rectangle 85"/>
            <p:cNvSpPr>
              <a:spLocks noChangeArrowheads="1"/>
            </p:cNvSpPr>
            <p:nvPr/>
          </p:nvSpPr>
          <p:spPr bwMode="auto">
            <a:xfrm>
              <a:off x="4665" y="2376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88" name="Rectangle 86"/>
            <p:cNvSpPr>
              <a:spLocks noChangeArrowheads="1"/>
            </p:cNvSpPr>
            <p:nvPr/>
          </p:nvSpPr>
          <p:spPr bwMode="auto">
            <a:xfrm>
              <a:off x="5101" y="2376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100" b="1" u="none" baseline="0">
                  <a:solidFill>
                    <a:srgbClr val="000000"/>
                  </a:solidFill>
                </a:rPr>
                <a:t>1</a:t>
              </a:r>
              <a:endParaRPr lang="en-US" altLang="en-US" sz="2400" u="none" baseline="0"/>
            </a:p>
          </p:txBody>
        </p:sp>
        <p:sp>
          <p:nvSpPr>
            <p:cNvPr id="89" name="Rectangle 87"/>
            <p:cNvSpPr>
              <a:spLocks noChangeArrowheads="1"/>
            </p:cNvSpPr>
            <p:nvPr/>
          </p:nvSpPr>
          <p:spPr bwMode="auto">
            <a:xfrm>
              <a:off x="4484" y="2369"/>
              <a:ext cx="18" cy="1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0" name="Line 88"/>
            <p:cNvSpPr>
              <a:spLocks noChangeShapeType="1"/>
            </p:cNvSpPr>
            <p:nvPr/>
          </p:nvSpPr>
          <p:spPr bwMode="auto">
            <a:xfrm>
              <a:off x="4484" y="2369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4"/>
          <p:cNvGrpSpPr>
            <a:grpSpLocks/>
          </p:cNvGrpSpPr>
          <p:nvPr/>
        </p:nvGrpSpPr>
        <p:grpSpPr bwMode="auto">
          <a:xfrm>
            <a:off x="1159409" y="4568001"/>
            <a:ext cx="5089525" cy="822325"/>
            <a:chOff x="985" y="1161"/>
            <a:chExt cx="3206" cy="518"/>
          </a:xfrm>
        </p:grpSpPr>
        <p:sp>
          <p:nvSpPr>
            <p:cNvPr id="138" name="Line 5"/>
            <p:cNvSpPr>
              <a:spLocks noChangeShapeType="1"/>
            </p:cNvSpPr>
            <p:nvPr/>
          </p:nvSpPr>
          <p:spPr bwMode="auto">
            <a:xfrm>
              <a:off x="1550" y="1195"/>
              <a:ext cx="15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6"/>
            <p:cNvSpPr>
              <a:spLocks noChangeShapeType="1"/>
            </p:cNvSpPr>
            <p:nvPr/>
          </p:nvSpPr>
          <p:spPr bwMode="auto">
            <a:xfrm>
              <a:off x="1744" y="1195"/>
              <a:ext cx="14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7"/>
            <p:cNvSpPr>
              <a:spLocks noChangeShapeType="1"/>
            </p:cNvSpPr>
            <p:nvPr/>
          </p:nvSpPr>
          <p:spPr bwMode="auto">
            <a:xfrm>
              <a:off x="2104" y="1195"/>
              <a:ext cx="15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8"/>
            <p:cNvSpPr>
              <a:spLocks noChangeShapeType="1"/>
            </p:cNvSpPr>
            <p:nvPr/>
          </p:nvSpPr>
          <p:spPr bwMode="auto">
            <a:xfrm>
              <a:off x="2497" y="1195"/>
              <a:ext cx="18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9"/>
            <p:cNvSpPr>
              <a:spLocks noChangeShapeType="1"/>
            </p:cNvSpPr>
            <p:nvPr/>
          </p:nvSpPr>
          <p:spPr bwMode="auto">
            <a:xfrm>
              <a:off x="2898" y="1195"/>
              <a:ext cx="15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0"/>
            <p:cNvSpPr>
              <a:spLocks noChangeShapeType="1"/>
            </p:cNvSpPr>
            <p:nvPr/>
          </p:nvSpPr>
          <p:spPr bwMode="auto">
            <a:xfrm>
              <a:off x="3097" y="1195"/>
              <a:ext cx="15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Rectangle 11"/>
            <p:cNvSpPr>
              <a:spLocks noChangeArrowheads="1"/>
            </p:cNvSpPr>
            <p:nvPr/>
          </p:nvSpPr>
          <p:spPr bwMode="auto">
            <a:xfrm>
              <a:off x="2681" y="141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Z</a:t>
              </a:r>
              <a:endParaRPr lang="en-US" altLang="en-US" sz="2400" u="none" baseline="0"/>
            </a:p>
          </p:txBody>
        </p:sp>
        <p:sp>
          <p:nvSpPr>
            <p:cNvPr id="145" name="Rectangle 12"/>
            <p:cNvSpPr>
              <a:spLocks noChangeArrowheads="1"/>
            </p:cNvSpPr>
            <p:nvPr/>
          </p:nvSpPr>
          <p:spPr bwMode="auto">
            <a:xfrm>
              <a:off x="2487" y="1410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Y</a:t>
              </a:r>
              <a:endParaRPr lang="en-US" altLang="en-US" sz="2400" u="none" baseline="0"/>
            </a:p>
          </p:txBody>
        </p:sp>
        <p:sp>
          <p:nvSpPr>
            <p:cNvPr id="146" name="Rectangle 13"/>
            <p:cNvSpPr>
              <a:spLocks noChangeArrowheads="1"/>
            </p:cNvSpPr>
            <p:nvPr/>
          </p:nvSpPr>
          <p:spPr bwMode="auto">
            <a:xfrm>
              <a:off x="2137" y="141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Z</a:t>
              </a:r>
              <a:endParaRPr lang="en-US" altLang="en-US" sz="2400" u="none" baseline="0"/>
            </a:p>
          </p:txBody>
        </p:sp>
        <p:sp>
          <p:nvSpPr>
            <p:cNvPr id="147" name="Rectangle 14"/>
            <p:cNvSpPr>
              <a:spLocks noChangeArrowheads="1"/>
            </p:cNvSpPr>
            <p:nvPr/>
          </p:nvSpPr>
          <p:spPr bwMode="auto">
            <a:xfrm>
              <a:off x="1937" y="1410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X</a:t>
              </a:r>
              <a:endParaRPr lang="en-US" altLang="en-US" sz="2400" u="none" baseline="0"/>
            </a:p>
          </p:txBody>
        </p:sp>
        <p:sp>
          <p:nvSpPr>
            <p:cNvPr id="148" name="Rectangle 15"/>
            <p:cNvSpPr>
              <a:spLocks noChangeArrowheads="1"/>
            </p:cNvSpPr>
            <p:nvPr/>
          </p:nvSpPr>
          <p:spPr bwMode="auto">
            <a:xfrm>
              <a:off x="1583" y="1410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 dirty="0">
                  <a:solidFill>
                    <a:srgbClr val="000000"/>
                  </a:solidFill>
                </a:rPr>
                <a:t>Y</a:t>
              </a:r>
              <a:endParaRPr lang="en-US" altLang="en-US" sz="2400" u="none" baseline="0" dirty="0"/>
            </a:p>
          </p:txBody>
        </p:sp>
        <p:sp>
          <p:nvSpPr>
            <p:cNvPr id="149" name="Rectangle 16"/>
            <p:cNvSpPr>
              <a:spLocks noChangeArrowheads="1"/>
            </p:cNvSpPr>
            <p:nvPr/>
          </p:nvSpPr>
          <p:spPr bwMode="auto">
            <a:xfrm>
              <a:off x="1384" y="1410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X</a:t>
              </a:r>
              <a:endParaRPr lang="en-US" altLang="en-US" sz="2400" u="none" baseline="0"/>
            </a:p>
          </p:txBody>
        </p:sp>
        <p:sp>
          <p:nvSpPr>
            <p:cNvPr id="150" name="Rectangle 17"/>
            <p:cNvSpPr>
              <a:spLocks noChangeArrowheads="1"/>
            </p:cNvSpPr>
            <p:nvPr/>
          </p:nvSpPr>
          <p:spPr bwMode="auto">
            <a:xfrm>
              <a:off x="988" y="1410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C</a:t>
              </a:r>
              <a:endParaRPr lang="en-US" altLang="en-US" sz="2400" u="none" baseline="0"/>
            </a:p>
          </p:txBody>
        </p:sp>
        <p:sp>
          <p:nvSpPr>
            <p:cNvPr id="151" name="Rectangle 18"/>
            <p:cNvSpPr>
              <a:spLocks noChangeArrowheads="1"/>
            </p:cNvSpPr>
            <p:nvPr/>
          </p:nvSpPr>
          <p:spPr bwMode="auto">
            <a:xfrm>
              <a:off x="4042" y="118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Z</a:t>
              </a:r>
              <a:endParaRPr lang="en-US" altLang="en-US" sz="2400" u="none" baseline="0"/>
            </a:p>
          </p:txBody>
        </p:sp>
        <p:sp>
          <p:nvSpPr>
            <p:cNvPr id="152" name="Rectangle 19"/>
            <p:cNvSpPr>
              <a:spLocks noChangeArrowheads="1"/>
            </p:cNvSpPr>
            <p:nvPr/>
          </p:nvSpPr>
          <p:spPr bwMode="auto">
            <a:xfrm>
              <a:off x="3848" y="118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Y</a:t>
              </a:r>
              <a:endParaRPr lang="en-US" altLang="en-US" sz="2400" u="none" baseline="0"/>
            </a:p>
          </p:txBody>
        </p:sp>
        <p:sp>
          <p:nvSpPr>
            <p:cNvPr id="153" name="Rectangle 20"/>
            <p:cNvSpPr>
              <a:spLocks noChangeArrowheads="1"/>
            </p:cNvSpPr>
            <p:nvPr/>
          </p:nvSpPr>
          <p:spPr bwMode="auto">
            <a:xfrm>
              <a:off x="3649" y="118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X</a:t>
              </a:r>
              <a:endParaRPr lang="en-US" altLang="en-US" sz="2400" u="none" baseline="0"/>
            </a:p>
          </p:txBody>
        </p:sp>
        <p:sp>
          <p:nvSpPr>
            <p:cNvPr id="154" name="Rectangle 21"/>
            <p:cNvSpPr>
              <a:spLocks noChangeArrowheads="1"/>
            </p:cNvSpPr>
            <p:nvPr/>
          </p:nvSpPr>
          <p:spPr bwMode="auto">
            <a:xfrm>
              <a:off x="3288" y="118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Z</a:t>
              </a:r>
              <a:endParaRPr lang="en-US" altLang="en-US" sz="2400" u="none" baseline="0"/>
            </a:p>
          </p:txBody>
        </p:sp>
        <p:sp>
          <p:nvSpPr>
            <p:cNvPr id="155" name="Rectangle 22"/>
            <p:cNvSpPr>
              <a:spLocks noChangeArrowheads="1"/>
            </p:cNvSpPr>
            <p:nvPr/>
          </p:nvSpPr>
          <p:spPr bwMode="auto">
            <a:xfrm>
              <a:off x="3094" y="118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 dirty="0">
                  <a:solidFill>
                    <a:srgbClr val="000000"/>
                  </a:solidFill>
                </a:rPr>
                <a:t>Y</a:t>
              </a:r>
              <a:endParaRPr lang="en-US" altLang="en-US" sz="2400" u="none" baseline="0" dirty="0"/>
            </a:p>
          </p:txBody>
        </p:sp>
        <p:sp>
          <p:nvSpPr>
            <p:cNvPr id="156" name="Rectangle 23"/>
            <p:cNvSpPr>
              <a:spLocks noChangeArrowheads="1"/>
            </p:cNvSpPr>
            <p:nvPr/>
          </p:nvSpPr>
          <p:spPr bwMode="auto">
            <a:xfrm>
              <a:off x="2895" y="118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X</a:t>
              </a:r>
              <a:endParaRPr lang="en-US" altLang="en-US" sz="2400" u="none" baseline="0"/>
            </a:p>
          </p:txBody>
        </p:sp>
        <p:sp>
          <p:nvSpPr>
            <p:cNvPr id="157" name="Rectangle 24"/>
            <p:cNvSpPr>
              <a:spLocks noChangeArrowheads="1"/>
            </p:cNvSpPr>
            <p:nvPr/>
          </p:nvSpPr>
          <p:spPr bwMode="auto">
            <a:xfrm>
              <a:off x="2535" y="118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 dirty="0">
                  <a:solidFill>
                    <a:srgbClr val="000000"/>
                  </a:solidFill>
                </a:rPr>
                <a:t>Z</a:t>
              </a:r>
              <a:endParaRPr lang="en-US" altLang="en-US" sz="2400" u="none" baseline="0" dirty="0"/>
            </a:p>
          </p:txBody>
        </p:sp>
        <p:sp>
          <p:nvSpPr>
            <p:cNvPr id="158" name="Rectangle 25"/>
            <p:cNvSpPr>
              <a:spLocks noChangeArrowheads="1"/>
            </p:cNvSpPr>
            <p:nvPr/>
          </p:nvSpPr>
          <p:spPr bwMode="auto">
            <a:xfrm>
              <a:off x="2301" y="118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Y</a:t>
              </a:r>
              <a:endParaRPr lang="en-US" altLang="en-US" sz="2400" u="none" baseline="0"/>
            </a:p>
          </p:txBody>
        </p:sp>
        <p:sp>
          <p:nvSpPr>
            <p:cNvPr id="159" name="Rectangle 26"/>
            <p:cNvSpPr>
              <a:spLocks noChangeArrowheads="1"/>
            </p:cNvSpPr>
            <p:nvPr/>
          </p:nvSpPr>
          <p:spPr bwMode="auto">
            <a:xfrm>
              <a:off x="2101" y="118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X</a:t>
              </a:r>
              <a:endParaRPr lang="en-US" altLang="en-US" sz="2400" u="none" baseline="0"/>
            </a:p>
          </p:txBody>
        </p:sp>
        <p:sp>
          <p:nvSpPr>
            <p:cNvPr id="160" name="Rectangle 27"/>
            <p:cNvSpPr>
              <a:spLocks noChangeArrowheads="1"/>
            </p:cNvSpPr>
            <p:nvPr/>
          </p:nvSpPr>
          <p:spPr bwMode="auto">
            <a:xfrm>
              <a:off x="1741" y="118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Z</a:t>
              </a:r>
              <a:endParaRPr lang="en-US" altLang="en-US" sz="2400" u="none" baseline="0"/>
            </a:p>
          </p:txBody>
        </p:sp>
        <p:sp>
          <p:nvSpPr>
            <p:cNvPr id="161" name="Rectangle 28"/>
            <p:cNvSpPr>
              <a:spLocks noChangeArrowheads="1"/>
            </p:cNvSpPr>
            <p:nvPr/>
          </p:nvSpPr>
          <p:spPr bwMode="auto">
            <a:xfrm>
              <a:off x="1547" y="118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Y</a:t>
              </a:r>
              <a:endParaRPr lang="en-US" altLang="en-US" sz="2400" u="none" baseline="0"/>
            </a:p>
          </p:txBody>
        </p:sp>
        <p:sp>
          <p:nvSpPr>
            <p:cNvPr id="162" name="Rectangle 29"/>
            <p:cNvSpPr>
              <a:spLocks noChangeArrowheads="1"/>
            </p:cNvSpPr>
            <p:nvPr/>
          </p:nvSpPr>
          <p:spPr bwMode="auto">
            <a:xfrm>
              <a:off x="1347" y="118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X</a:t>
              </a:r>
              <a:endParaRPr lang="en-US" altLang="en-US" sz="2400" u="none" baseline="0"/>
            </a:p>
          </p:txBody>
        </p:sp>
        <p:sp>
          <p:nvSpPr>
            <p:cNvPr id="163" name="Rectangle 30"/>
            <p:cNvSpPr>
              <a:spLocks noChangeArrowheads="1"/>
            </p:cNvSpPr>
            <p:nvPr/>
          </p:nvSpPr>
          <p:spPr bwMode="auto">
            <a:xfrm>
              <a:off x="985" y="1186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</a:rPr>
                <a:t>S</a:t>
              </a:r>
              <a:endParaRPr lang="en-US" altLang="en-US" sz="2400" u="none" baseline="0"/>
            </a:p>
          </p:txBody>
        </p:sp>
        <p:sp>
          <p:nvSpPr>
            <p:cNvPr id="164" name="Rectangle 31"/>
            <p:cNvSpPr>
              <a:spLocks noChangeArrowheads="1"/>
            </p:cNvSpPr>
            <p:nvPr/>
          </p:nvSpPr>
          <p:spPr bwMode="auto">
            <a:xfrm>
              <a:off x="2327" y="1385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 sz="2400" u="none" baseline="0"/>
            </a:p>
          </p:txBody>
        </p:sp>
        <p:sp>
          <p:nvSpPr>
            <p:cNvPr id="165" name="Rectangle 32"/>
            <p:cNvSpPr>
              <a:spLocks noChangeArrowheads="1"/>
            </p:cNvSpPr>
            <p:nvPr/>
          </p:nvSpPr>
          <p:spPr bwMode="auto">
            <a:xfrm>
              <a:off x="1777" y="1385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 sz="2400" u="none" baseline="0"/>
            </a:p>
          </p:txBody>
        </p:sp>
        <p:sp>
          <p:nvSpPr>
            <p:cNvPr id="166" name="Rectangle 33"/>
            <p:cNvSpPr>
              <a:spLocks noChangeArrowheads="1"/>
            </p:cNvSpPr>
            <p:nvPr/>
          </p:nvSpPr>
          <p:spPr bwMode="auto">
            <a:xfrm>
              <a:off x="1201" y="1385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 sz="2400" u="none" baseline="0"/>
            </a:p>
          </p:txBody>
        </p:sp>
        <p:sp>
          <p:nvSpPr>
            <p:cNvPr id="167" name="Rectangle 34"/>
            <p:cNvSpPr>
              <a:spLocks noChangeArrowheads="1"/>
            </p:cNvSpPr>
            <p:nvPr/>
          </p:nvSpPr>
          <p:spPr bwMode="auto">
            <a:xfrm>
              <a:off x="3478" y="116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 sz="2400" u="none" baseline="0"/>
            </a:p>
          </p:txBody>
        </p:sp>
        <p:sp>
          <p:nvSpPr>
            <p:cNvPr id="168" name="Rectangle 35"/>
            <p:cNvSpPr>
              <a:spLocks noChangeArrowheads="1"/>
            </p:cNvSpPr>
            <p:nvPr/>
          </p:nvSpPr>
          <p:spPr bwMode="auto">
            <a:xfrm>
              <a:off x="2725" y="116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 sz="2400" u="none" baseline="0"/>
            </a:p>
          </p:txBody>
        </p:sp>
        <p:sp>
          <p:nvSpPr>
            <p:cNvPr id="169" name="Rectangle 36"/>
            <p:cNvSpPr>
              <a:spLocks noChangeArrowheads="1"/>
            </p:cNvSpPr>
            <p:nvPr/>
          </p:nvSpPr>
          <p:spPr bwMode="auto">
            <a:xfrm>
              <a:off x="1931" y="116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 sz="2400" u="none" baseline="0"/>
            </a:p>
          </p:txBody>
        </p:sp>
        <p:sp>
          <p:nvSpPr>
            <p:cNvPr id="170" name="Rectangle 37"/>
            <p:cNvSpPr>
              <a:spLocks noChangeArrowheads="1"/>
            </p:cNvSpPr>
            <p:nvPr/>
          </p:nvSpPr>
          <p:spPr bwMode="auto">
            <a:xfrm>
              <a:off x="1165" y="116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 u="none" baseline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 sz="2400" u="none" baseline="0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935571" y="2450198"/>
            <a:ext cx="5274118" cy="1543050"/>
            <a:chOff x="935571" y="2450198"/>
            <a:chExt cx="5274118" cy="1543050"/>
          </a:xfrm>
        </p:grpSpPr>
        <p:grpSp>
          <p:nvGrpSpPr>
            <p:cNvPr id="210" name="Group 209"/>
            <p:cNvGrpSpPr/>
            <p:nvPr/>
          </p:nvGrpSpPr>
          <p:grpSpPr>
            <a:xfrm>
              <a:off x="935571" y="2450198"/>
              <a:ext cx="5270500" cy="1543050"/>
              <a:chOff x="935571" y="2450198"/>
              <a:chExt cx="5270500" cy="1543050"/>
            </a:xfrm>
          </p:grpSpPr>
          <p:sp>
            <p:nvSpPr>
              <p:cNvPr id="92" name="Freeform 90"/>
              <p:cNvSpPr>
                <a:spLocks/>
              </p:cNvSpPr>
              <p:nvPr/>
            </p:nvSpPr>
            <p:spPr bwMode="auto">
              <a:xfrm>
                <a:off x="1270534" y="2821673"/>
                <a:ext cx="1847850" cy="923925"/>
              </a:xfrm>
              <a:custGeom>
                <a:avLst/>
                <a:gdLst>
                  <a:gd name="T0" fmla="*/ 0 w 1164"/>
                  <a:gd name="T1" fmla="*/ 0 h 582"/>
                  <a:gd name="T2" fmla="*/ 0 w 1164"/>
                  <a:gd name="T3" fmla="*/ 2147483646 h 582"/>
                  <a:gd name="T4" fmla="*/ 2147483646 w 1164"/>
                  <a:gd name="T5" fmla="*/ 2147483646 h 582"/>
                  <a:gd name="T6" fmla="*/ 2147483646 w 1164"/>
                  <a:gd name="T7" fmla="*/ 0 h 582"/>
                  <a:gd name="T8" fmla="*/ 0 w 1164"/>
                  <a:gd name="T9" fmla="*/ 0 h 582"/>
                  <a:gd name="T10" fmla="*/ 2147483646 w 1164"/>
                  <a:gd name="T11" fmla="*/ 2147483646 h 582"/>
                  <a:gd name="T12" fmla="*/ 2147483646 w 1164"/>
                  <a:gd name="T13" fmla="*/ 2147483646 h 582"/>
                  <a:gd name="T14" fmla="*/ 2147483646 w 1164"/>
                  <a:gd name="T15" fmla="*/ 2147483646 h 582"/>
                  <a:gd name="T16" fmla="*/ 2147483646 w 1164"/>
                  <a:gd name="T17" fmla="*/ 2147483646 h 582"/>
                  <a:gd name="T18" fmla="*/ 2147483646 w 1164"/>
                  <a:gd name="T19" fmla="*/ 2147483646 h 582"/>
                  <a:gd name="T20" fmla="*/ 2147483646 w 1164"/>
                  <a:gd name="T21" fmla="*/ 2147483646 h 582"/>
                  <a:gd name="T22" fmla="*/ 2147483646 w 1164"/>
                  <a:gd name="T23" fmla="*/ 2147483646 h 582"/>
                  <a:gd name="T24" fmla="*/ 2147483646 w 1164"/>
                  <a:gd name="T25" fmla="*/ 2147483646 h 582"/>
                  <a:gd name="T26" fmla="*/ 2147483646 w 1164"/>
                  <a:gd name="T27" fmla="*/ 2147483646 h 582"/>
                  <a:gd name="T28" fmla="*/ 0 w 1164"/>
                  <a:gd name="T29" fmla="*/ 0 h 58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164"/>
                  <a:gd name="T46" fmla="*/ 0 h 582"/>
                  <a:gd name="T47" fmla="*/ 1164 w 1164"/>
                  <a:gd name="T48" fmla="*/ 582 h 58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164" h="582">
                    <a:moveTo>
                      <a:pt x="0" y="0"/>
                    </a:moveTo>
                    <a:lnTo>
                      <a:pt x="0" y="582"/>
                    </a:lnTo>
                    <a:lnTo>
                      <a:pt x="1164" y="582"/>
                    </a:lnTo>
                    <a:lnTo>
                      <a:pt x="1164" y="0"/>
                    </a:lnTo>
                    <a:lnTo>
                      <a:pt x="0" y="0"/>
                    </a:lnTo>
                    <a:lnTo>
                      <a:pt x="6" y="12"/>
                    </a:lnTo>
                    <a:lnTo>
                      <a:pt x="1158" y="12"/>
                    </a:lnTo>
                    <a:lnTo>
                      <a:pt x="1152" y="6"/>
                    </a:lnTo>
                    <a:lnTo>
                      <a:pt x="1152" y="577"/>
                    </a:lnTo>
                    <a:lnTo>
                      <a:pt x="1158" y="571"/>
                    </a:lnTo>
                    <a:lnTo>
                      <a:pt x="6" y="571"/>
                    </a:lnTo>
                    <a:lnTo>
                      <a:pt x="12" y="577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91"/>
              <p:cNvSpPr>
                <a:spLocks noChangeArrowheads="1"/>
              </p:cNvSpPr>
              <p:nvPr/>
            </p:nvSpPr>
            <p:spPr bwMode="auto">
              <a:xfrm>
                <a:off x="1049379" y="3307448"/>
                <a:ext cx="160338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900" b="1" u="non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X</a:t>
                </a:r>
                <a:endParaRPr lang="en-US" altLang="en-US" sz="2400" b="1" u="none" baseline="0" dirty="0"/>
              </a:p>
            </p:txBody>
          </p:sp>
          <p:sp>
            <p:nvSpPr>
              <p:cNvPr id="96" name="Freeform 94"/>
              <p:cNvSpPr>
                <a:spLocks/>
              </p:cNvSpPr>
              <p:nvPr/>
            </p:nvSpPr>
            <p:spPr bwMode="auto">
              <a:xfrm>
                <a:off x="2184934" y="2593073"/>
                <a:ext cx="19050" cy="1162050"/>
              </a:xfrm>
              <a:custGeom>
                <a:avLst/>
                <a:gdLst>
                  <a:gd name="T0" fmla="*/ 2147483646 w 12"/>
                  <a:gd name="T1" fmla="*/ 2147483646 h 732"/>
                  <a:gd name="T2" fmla="*/ 2147483646 w 12"/>
                  <a:gd name="T3" fmla="*/ 2147483646 h 732"/>
                  <a:gd name="T4" fmla="*/ 2147483646 w 12"/>
                  <a:gd name="T5" fmla="*/ 2147483646 h 732"/>
                  <a:gd name="T6" fmla="*/ 2147483646 w 12"/>
                  <a:gd name="T7" fmla="*/ 0 h 732"/>
                  <a:gd name="T8" fmla="*/ 2147483646 w 12"/>
                  <a:gd name="T9" fmla="*/ 0 h 732"/>
                  <a:gd name="T10" fmla="*/ 0 w 12"/>
                  <a:gd name="T11" fmla="*/ 2147483646 h 732"/>
                  <a:gd name="T12" fmla="*/ 0 w 12"/>
                  <a:gd name="T13" fmla="*/ 2147483646 h 732"/>
                  <a:gd name="T14" fmla="*/ 2147483646 w 12"/>
                  <a:gd name="T15" fmla="*/ 2147483646 h 732"/>
                  <a:gd name="T16" fmla="*/ 2147483646 w 12"/>
                  <a:gd name="T17" fmla="*/ 2147483646 h 732"/>
                  <a:gd name="T18" fmla="*/ 2147483646 w 12"/>
                  <a:gd name="T19" fmla="*/ 2147483646 h 732"/>
                  <a:gd name="T20" fmla="*/ 2147483646 w 12"/>
                  <a:gd name="T21" fmla="*/ 2147483646 h 732"/>
                  <a:gd name="T22" fmla="*/ 2147483646 w 12"/>
                  <a:gd name="T23" fmla="*/ 2147483646 h 732"/>
                  <a:gd name="T24" fmla="*/ 2147483646 w 12"/>
                  <a:gd name="T25" fmla="*/ 2147483646 h 732"/>
                  <a:gd name="T26" fmla="*/ 2147483646 w 12"/>
                  <a:gd name="T27" fmla="*/ 2147483646 h 73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2"/>
                  <a:gd name="T43" fmla="*/ 0 h 732"/>
                  <a:gd name="T44" fmla="*/ 12 w 12"/>
                  <a:gd name="T45" fmla="*/ 732 h 73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2" h="732">
                    <a:moveTo>
                      <a:pt x="12" y="6"/>
                    </a:moveTo>
                    <a:lnTo>
                      <a:pt x="12" y="4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30"/>
                    </a:lnTo>
                    <a:lnTo>
                      <a:pt x="2" y="730"/>
                    </a:lnTo>
                    <a:lnTo>
                      <a:pt x="4" y="732"/>
                    </a:lnTo>
                    <a:lnTo>
                      <a:pt x="10" y="732"/>
                    </a:lnTo>
                    <a:lnTo>
                      <a:pt x="10" y="730"/>
                    </a:lnTo>
                    <a:lnTo>
                      <a:pt x="12" y="730"/>
                    </a:lnTo>
                    <a:lnTo>
                      <a:pt x="12" y="726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95"/>
              <p:cNvSpPr>
                <a:spLocks/>
              </p:cNvSpPr>
              <p:nvPr/>
            </p:nvSpPr>
            <p:spPr bwMode="auto">
              <a:xfrm>
                <a:off x="1727734" y="2821673"/>
                <a:ext cx="19050" cy="1162050"/>
              </a:xfrm>
              <a:custGeom>
                <a:avLst/>
                <a:gdLst>
                  <a:gd name="T0" fmla="*/ 2147483646 w 12"/>
                  <a:gd name="T1" fmla="*/ 2147483646 h 732"/>
                  <a:gd name="T2" fmla="*/ 2147483646 w 12"/>
                  <a:gd name="T3" fmla="*/ 2147483646 h 732"/>
                  <a:gd name="T4" fmla="*/ 2147483646 w 12"/>
                  <a:gd name="T5" fmla="*/ 2147483646 h 732"/>
                  <a:gd name="T6" fmla="*/ 2147483646 w 12"/>
                  <a:gd name="T7" fmla="*/ 0 h 732"/>
                  <a:gd name="T8" fmla="*/ 2147483646 w 12"/>
                  <a:gd name="T9" fmla="*/ 0 h 732"/>
                  <a:gd name="T10" fmla="*/ 0 w 12"/>
                  <a:gd name="T11" fmla="*/ 2147483646 h 732"/>
                  <a:gd name="T12" fmla="*/ 0 w 12"/>
                  <a:gd name="T13" fmla="*/ 2147483646 h 732"/>
                  <a:gd name="T14" fmla="*/ 2147483646 w 12"/>
                  <a:gd name="T15" fmla="*/ 2147483646 h 732"/>
                  <a:gd name="T16" fmla="*/ 2147483646 w 12"/>
                  <a:gd name="T17" fmla="*/ 2147483646 h 732"/>
                  <a:gd name="T18" fmla="*/ 2147483646 w 12"/>
                  <a:gd name="T19" fmla="*/ 2147483646 h 732"/>
                  <a:gd name="T20" fmla="*/ 2147483646 w 12"/>
                  <a:gd name="T21" fmla="*/ 2147483646 h 732"/>
                  <a:gd name="T22" fmla="*/ 2147483646 w 12"/>
                  <a:gd name="T23" fmla="*/ 2147483646 h 732"/>
                  <a:gd name="T24" fmla="*/ 2147483646 w 12"/>
                  <a:gd name="T25" fmla="*/ 2147483646 h 732"/>
                  <a:gd name="T26" fmla="*/ 2147483646 w 12"/>
                  <a:gd name="T27" fmla="*/ 2147483646 h 73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2"/>
                  <a:gd name="T43" fmla="*/ 0 h 732"/>
                  <a:gd name="T44" fmla="*/ 12 w 12"/>
                  <a:gd name="T45" fmla="*/ 732 h 73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2" h="732">
                    <a:moveTo>
                      <a:pt x="12" y="6"/>
                    </a:moveTo>
                    <a:lnTo>
                      <a:pt x="12" y="4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30"/>
                    </a:lnTo>
                    <a:lnTo>
                      <a:pt x="2" y="730"/>
                    </a:lnTo>
                    <a:lnTo>
                      <a:pt x="4" y="732"/>
                    </a:lnTo>
                    <a:lnTo>
                      <a:pt x="10" y="732"/>
                    </a:lnTo>
                    <a:lnTo>
                      <a:pt x="10" y="730"/>
                    </a:lnTo>
                    <a:lnTo>
                      <a:pt x="12" y="730"/>
                    </a:lnTo>
                    <a:lnTo>
                      <a:pt x="12" y="726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96"/>
              <p:cNvSpPr>
                <a:spLocks/>
              </p:cNvSpPr>
              <p:nvPr/>
            </p:nvSpPr>
            <p:spPr bwMode="auto">
              <a:xfrm>
                <a:off x="1258628" y="3252204"/>
                <a:ext cx="1859756" cy="45719"/>
              </a:xfrm>
              <a:custGeom>
                <a:avLst/>
                <a:gdLst>
                  <a:gd name="T0" fmla="*/ 2147483646 w 1344"/>
                  <a:gd name="T1" fmla="*/ 0 h 12"/>
                  <a:gd name="T2" fmla="*/ 2147483646 w 1344"/>
                  <a:gd name="T3" fmla="*/ 0 h 12"/>
                  <a:gd name="T4" fmla="*/ 0 w 1344"/>
                  <a:gd name="T5" fmla="*/ 2147483646 h 12"/>
                  <a:gd name="T6" fmla="*/ 0 w 1344"/>
                  <a:gd name="T7" fmla="*/ 2147483646 h 12"/>
                  <a:gd name="T8" fmla="*/ 2147483646 w 1344"/>
                  <a:gd name="T9" fmla="*/ 2147483646 h 12"/>
                  <a:gd name="T10" fmla="*/ 2147483646 w 1344"/>
                  <a:gd name="T11" fmla="*/ 2147483646 h 12"/>
                  <a:gd name="T12" fmla="*/ 2147483646 w 1344"/>
                  <a:gd name="T13" fmla="*/ 2147483646 h 12"/>
                  <a:gd name="T14" fmla="*/ 2147483646 w 1344"/>
                  <a:gd name="T15" fmla="*/ 2147483646 h 12"/>
                  <a:gd name="T16" fmla="*/ 2147483646 w 1344"/>
                  <a:gd name="T17" fmla="*/ 2147483646 h 12"/>
                  <a:gd name="T18" fmla="*/ 2147483646 w 1344"/>
                  <a:gd name="T19" fmla="*/ 2147483646 h 12"/>
                  <a:gd name="T20" fmla="*/ 2147483646 w 1344"/>
                  <a:gd name="T21" fmla="*/ 2147483646 h 12"/>
                  <a:gd name="T22" fmla="*/ 2147483646 w 1344"/>
                  <a:gd name="T23" fmla="*/ 0 h 12"/>
                  <a:gd name="T24" fmla="*/ 2147483646 w 1344"/>
                  <a:gd name="T25" fmla="*/ 0 h 12"/>
                  <a:gd name="T26" fmla="*/ 2147483646 w 1344"/>
                  <a:gd name="T27" fmla="*/ 0 h 1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344"/>
                  <a:gd name="T43" fmla="*/ 0 h 12"/>
                  <a:gd name="T44" fmla="*/ 1344 w 1344"/>
                  <a:gd name="T45" fmla="*/ 12 h 1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344" h="12">
                    <a:moveTo>
                      <a:pt x="5" y="0"/>
                    </a:moveTo>
                    <a:lnTo>
                      <a:pt x="3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1" y="10"/>
                    </a:lnTo>
                    <a:lnTo>
                      <a:pt x="3" y="12"/>
                    </a:lnTo>
                    <a:lnTo>
                      <a:pt x="1342" y="12"/>
                    </a:lnTo>
                    <a:lnTo>
                      <a:pt x="1342" y="10"/>
                    </a:lnTo>
                    <a:lnTo>
                      <a:pt x="1344" y="10"/>
                    </a:lnTo>
                    <a:lnTo>
                      <a:pt x="1344" y="4"/>
                    </a:lnTo>
                    <a:lnTo>
                      <a:pt x="1342" y="2"/>
                    </a:lnTo>
                    <a:lnTo>
                      <a:pt x="1342" y="0"/>
                    </a:lnTo>
                    <a:lnTo>
                      <a:pt x="133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97"/>
              <p:cNvSpPr>
                <a:spLocks noChangeArrowheads="1"/>
              </p:cNvSpPr>
              <p:nvPr/>
            </p:nvSpPr>
            <p:spPr bwMode="auto">
              <a:xfrm>
                <a:off x="1621371" y="3112186"/>
                <a:ext cx="77788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100" b="1" u="none" baseline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n-US" altLang="en-US" sz="2400" b="1" u="none" baseline="0"/>
              </a:p>
            </p:txBody>
          </p:sp>
          <p:sp>
            <p:nvSpPr>
              <p:cNvPr id="100" name="Rectangle 98"/>
              <p:cNvSpPr>
                <a:spLocks noChangeArrowheads="1"/>
              </p:cNvSpPr>
              <p:nvPr/>
            </p:nvSpPr>
            <p:spPr bwMode="auto">
              <a:xfrm>
                <a:off x="2078571" y="3112186"/>
                <a:ext cx="77788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100" b="1" u="none" baseline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  <a:endParaRPr lang="en-US" altLang="en-US" sz="2400" b="1" u="none" baseline="0"/>
              </a:p>
            </p:txBody>
          </p:sp>
          <p:sp>
            <p:nvSpPr>
              <p:cNvPr id="101" name="Rectangle 99"/>
              <p:cNvSpPr>
                <a:spLocks noChangeArrowheads="1"/>
              </p:cNvSpPr>
              <p:nvPr/>
            </p:nvSpPr>
            <p:spPr bwMode="auto">
              <a:xfrm>
                <a:off x="2535771" y="3112186"/>
                <a:ext cx="77788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100" b="1" u="none" baseline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3</a:t>
                </a:r>
                <a:endParaRPr lang="en-US" altLang="en-US" sz="2400" b="1" u="none" baseline="0"/>
              </a:p>
            </p:txBody>
          </p:sp>
          <p:sp>
            <p:nvSpPr>
              <p:cNvPr id="102" name="Rectangle 100"/>
              <p:cNvSpPr>
                <a:spLocks noChangeArrowheads="1"/>
              </p:cNvSpPr>
              <p:nvPr/>
            </p:nvSpPr>
            <p:spPr bwMode="auto">
              <a:xfrm>
                <a:off x="2992971" y="3112186"/>
                <a:ext cx="77788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100" b="1" u="none" baseline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</a:t>
                </a:r>
                <a:endParaRPr lang="en-US" altLang="en-US" sz="2400" b="1" u="none" baseline="0"/>
              </a:p>
            </p:txBody>
          </p:sp>
          <p:sp>
            <p:nvSpPr>
              <p:cNvPr id="103" name="Rectangle 101"/>
              <p:cNvSpPr>
                <a:spLocks noChangeArrowheads="1"/>
              </p:cNvSpPr>
              <p:nvPr/>
            </p:nvSpPr>
            <p:spPr bwMode="auto">
              <a:xfrm>
                <a:off x="1621371" y="3569386"/>
                <a:ext cx="77788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100" b="1" u="none" baseline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4</a:t>
                </a:r>
                <a:endParaRPr lang="en-US" altLang="en-US" sz="2400" b="1" u="none" baseline="0"/>
              </a:p>
            </p:txBody>
          </p:sp>
          <p:sp>
            <p:nvSpPr>
              <p:cNvPr id="104" name="Rectangle 102"/>
              <p:cNvSpPr>
                <a:spLocks noChangeArrowheads="1"/>
              </p:cNvSpPr>
              <p:nvPr/>
            </p:nvSpPr>
            <p:spPr bwMode="auto">
              <a:xfrm>
                <a:off x="2078571" y="3569386"/>
                <a:ext cx="77788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100" b="1" u="none" baseline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  <a:endParaRPr lang="en-US" altLang="en-US" sz="2400" b="1" u="none" baseline="0"/>
              </a:p>
            </p:txBody>
          </p:sp>
          <p:sp>
            <p:nvSpPr>
              <p:cNvPr id="105" name="Rectangle 103"/>
              <p:cNvSpPr>
                <a:spLocks noChangeArrowheads="1"/>
              </p:cNvSpPr>
              <p:nvPr/>
            </p:nvSpPr>
            <p:spPr bwMode="auto">
              <a:xfrm>
                <a:off x="2535771" y="3569386"/>
                <a:ext cx="77788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100" b="1" u="none" baseline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7</a:t>
                </a:r>
                <a:endParaRPr lang="en-US" altLang="en-US" sz="2400" b="1" u="none" baseline="0"/>
              </a:p>
            </p:txBody>
          </p:sp>
          <p:sp>
            <p:nvSpPr>
              <p:cNvPr id="106" name="Rectangle 104"/>
              <p:cNvSpPr>
                <a:spLocks noChangeArrowheads="1"/>
              </p:cNvSpPr>
              <p:nvPr/>
            </p:nvSpPr>
            <p:spPr bwMode="auto">
              <a:xfrm>
                <a:off x="2992971" y="3569386"/>
                <a:ext cx="77788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100" b="1" u="none" baseline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6</a:t>
                </a:r>
                <a:endParaRPr lang="en-US" altLang="en-US" sz="2400" b="1" u="none" baseline="0"/>
              </a:p>
            </p:txBody>
          </p:sp>
          <p:sp>
            <p:nvSpPr>
              <p:cNvPr id="107" name="Rectangle 105"/>
              <p:cNvSpPr>
                <a:spLocks noChangeArrowheads="1"/>
              </p:cNvSpPr>
              <p:nvPr/>
            </p:nvSpPr>
            <p:spPr bwMode="auto">
              <a:xfrm>
                <a:off x="1449921" y="3331261"/>
                <a:ext cx="1412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000" b="1" u="none" baseline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  <a:endParaRPr lang="en-US" altLang="en-US" sz="2400" b="1" u="none" baseline="0"/>
              </a:p>
            </p:txBody>
          </p:sp>
          <p:sp>
            <p:nvSpPr>
              <p:cNvPr id="108" name="Rectangle 106"/>
              <p:cNvSpPr>
                <a:spLocks noChangeArrowheads="1"/>
              </p:cNvSpPr>
              <p:nvPr/>
            </p:nvSpPr>
            <p:spPr bwMode="auto">
              <a:xfrm>
                <a:off x="1907121" y="2874061"/>
                <a:ext cx="1412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000" b="1" u="none" baseline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  <a:endParaRPr lang="en-US" altLang="en-US" sz="2400" b="1" u="none" baseline="0"/>
              </a:p>
            </p:txBody>
          </p:sp>
          <p:sp>
            <p:nvSpPr>
              <p:cNvPr id="109" name="Rectangle 107"/>
              <p:cNvSpPr>
                <a:spLocks noChangeArrowheads="1"/>
              </p:cNvSpPr>
              <p:nvPr/>
            </p:nvSpPr>
            <p:spPr bwMode="auto">
              <a:xfrm>
                <a:off x="2364321" y="3331261"/>
                <a:ext cx="1412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000" b="1" u="none" baseline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  <a:endParaRPr lang="en-US" altLang="en-US" sz="2400" b="1" u="none" baseline="0"/>
              </a:p>
            </p:txBody>
          </p:sp>
          <p:sp>
            <p:nvSpPr>
              <p:cNvPr id="110" name="Rectangle 108"/>
              <p:cNvSpPr>
                <a:spLocks noChangeArrowheads="1"/>
              </p:cNvSpPr>
              <p:nvPr/>
            </p:nvSpPr>
            <p:spPr bwMode="auto">
              <a:xfrm>
                <a:off x="2821521" y="2874061"/>
                <a:ext cx="1412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000" b="1" u="none" baseline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  <a:endParaRPr lang="en-US" altLang="en-US" sz="2400" b="1" u="none" baseline="0"/>
              </a:p>
            </p:txBody>
          </p:sp>
          <p:sp>
            <p:nvSpPr>
              <p:cNvPr id="111" name="Freeform 109"/>
              <p:cNvSpPr>
                <a:spLocks/>
              </p:cNvSpPr>
              <p:nvPr/>
            </p:nvSpPr>
            <p:spPr bwMode="auto">
              <a:xfrm>
                <a:off x="2651659" y="2831198"/>
                <a:ext cx="17462" cy="1162050"/>
              </a:xfrm>
              <a:custGeom>
                <a:avLst/>
                <a:gdLst>
                  <a:gd name="T0" fmla="*/ 2147483646 w 11"/>
                  <a:gd name="T1" fmla="*/ 2147483646 h 732"/>
                  <a:gd name="T2" fmla="*/ 2147483646 w 11"/>
                  <a:gd name="T3" fmla="*/ 2147483646 h 732"/>
                  <a:gd name="T4" fmla="*/ 2147483646 w 11"/>
                  <a:gd name="T5" fmla="*/ 2147483646 h 732"/>
                  <a:gd name="T6" fmla="*/ 2147483646 w 11"/>
                  <a:gd name="T7" fmla="*/ 0 h 732"/>
                  <a:gd name="T8" fmla="*/ 2147483646 w 11"/>
                  <a:gd name="T9" fmla="*/ 0 h 732"/>
                  <a:gd name="T10" fmla="*/ 0 w 11"/>
                  <a:gd name="T11" fmla="*/ 2147483646 h 732"/>
                  <a:gd name="T12" fmla="*/ 0 w 11"/>
                  <a:gd name="T13" fmla="*/ 2147483646 h 732"/>
                  <a:gd name="T14" fmla="*/ 2147483646 w 11"/>
                  <a:gd name="T15" fmla="*/ 2147483646 h 732"/>
                  <a:gd name="T16" fmla="*/ 2147483646 w 11"/>
                  <a:gd name="T17" fmla="*/ 2147483646 h 732"/>
                  <a:gd name="T18" fmla="*/ 2147483646 w 11"/>
                  <a:gd name="T19" fmla="*/ 2147483646 h 732"/>
                  <a:gd name="T20" fmla="*/ 2147483646 w 11"/>
                  <a:gd name="T21" fmla="*/ 2147483646 h 732"/>
                  <a:gd name="T22" fmla="*/ 2147483646 w 11"/>
                  <a:gd name="T23" fmla="*/ 2147483646 h 732"/>
                  <a:gd name="T24" fmla="*/ 2147483646 w 11"/>
                  <a:gd name="T25" fmla="*/ 2147483646 h 732"/>
                  <a:gd name="T26" fmla="*/ 2147483646 w 11"/>
                  <a:gd name="T27" fmla="*/ 2147483646 h 73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"/>
                  <a:gd name="T43" fmla="*/ 0 h 732"/>
                  <a:gd name="T44" fmla="*/ 11 w 11"/>
                  <a:gd name="T45" fmla="*/ 732 h 73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" h="732">
                    <a:moveTo>
                      <a:pt x="11" y="6"/>
                    </a:moveTo>
                    <a:lnTo>
                      <a:pt x="11" y="4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30"/>
                    </a:lnTo>
                    <a:lnTo>
                      <a:pt x="2" y="730"/>
                    </a:lnTo>
                    <a:lnTo>
                      <a:pt x="4" y="732"/>
                    </a:lnTo>
                    <a:lnTo>
                      <a:pt x="10" y="732"/>
                    </a:lnTo>
                    <a:lnTo>
                      <a:pt x="10" y="730"/>
                    </a:lnTo>
                    <a:lnTo>
                      <a:pt x="11" y="730"/>
                    </a:lnTo>
                    <a:lnTo>
                      <a:pt x="11" y="726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Rectangle 110"/>
              <p:cNvSpPr>
                <a:spLocks noChangeArrowheads="1"/>
              </p:cNvSpPr>
              <p:nvPr/>
            </p:nvSpPr>
            <p:spPr bwMode="auto">
              <a:xfrm>
                <a:off x="935571" y="2450198"/>
                <a:ext cx="160338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900" b="1" u="none" baseline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</a:t>
                </a:r>
                <a:endParaRPr lang="en-US" altLang="en-US" sz="2400" b="1" u="none" baseline="0"/>
              </a:p>
            </p:txBody>
          </p:sp>
          <p:sp>
            <p:nvSpPr>
              <p:cNvPr id="113" name="Freeform 111"/>
              <p:cNvSpPr>
                <a:spLocks/>
              </p:cNvSpPr>
              <p:nvPr/>
            </p:nvSpPr>
            <p:spPr bwMode="auto">
              <a:xfrm>
                <a:off x="4358221" y="2821673"/>
                <a:ext cx="1847850" cy="923925"/>
              </a:xfrm>
              <a:custGeom>
                <a:avLst/>
                <a:gdLst>
                  <a:gd name="T0" fmla="*/ 0 w 1164"/>
                  <a:gd name="T1" fmla="*/ 0 h 582"/>
                  <a:gd name="T2" fmla="*/ 0 w 1164"/>
                  <a:gd name="T3" fmla="*/ 2147483646 h 582"/>
                  <a:gd name="T4" fmla="*/ 2147483646 w 1164"/>
                  <a:gd name="T5" fmla="*/ 2147483646 h 582"/>
                  <a:gd name="T6" fmla="*/ 2147483646 w 1164"/>
                  <a:gd name="T7" fmla="*/ 0 h 582"/>
                  <a:gd name="T8" fmla="*/ 0 w 1164"/>
                  <a:gd name="T9" fmla="*/ 0 h 582"/>
                  <a:gd name="T10" fmla="*/ 2147483646 w 1164"/>
                  <a:gd name="T11" fmla="*/ 2147483646 h 582"/>
                  <a:gd name="T12" fmla="*/ 2147483646 w 1164"/>
                  <a:gd name="T13" fmla="*/ 2147483646 h 582"/>
                  <a:gd name="T14" fmla="*/ 2147483646 w 1164"/>
                  <a:gd name="T15" fmla="*/ 2147483646 h 582"/>
                  <a:gd name="T16" fmla="*/ 2147483646 w 1164"/>
                  <a:gd name="T17" fmla="*/ 2147483646 h 582"/>
                  <a:gd name="T18" fmla="*/ 2147483646 w 1164"/>
                  <a:gd name="T19" fmla="*/ 2147483646 h 582"/>
                  <a:gd name="T20" fmla="*/ 2147483646 w 1164"/>
                  <a:gd name="T21" fmla="*/ 2147483646 h 582"/>
                  <a:gd name="T22" fmla="*/ 2147483646 w 1164"/>
                  <a:gd name="T23" fmla="*/ 2147483646 h 582"/>
                  <a:gd name="T24" fmla="*/ 2147483646 w 1164"/>
                  <a:gd name="T25" fmla="*/ 2147483646 h 582"/>
                  <a:gd name="T26" fmla="*/ 2147483646 w 1164"/>
                  <a:gd name="T27" fmla="*/ 2147483646 h 582"/>
                  <a:gd name="T28" fmla="*/ 0 w 1164"/>
                  <a:gd name="T29" fmla="*/ 0 h 58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164"/>
                  <a:gd name="T46" fmla="*/ 0 h 582"/>
                  <a:gd name="T47" fmla="*/ 1164 w 1164"/>
                  <a:gd name="T48" fmla="*/ 582 h 58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164" h="582">
                    <a:moveTo>
                      <a:pt x="0" y="0"/>
                    </a:moveTo>
                    <a:lnTo>
                      <a:pt x="0" y="582"/>
                    </a:lnTo>
                    <a:lnTo>
                      <a:pt x="1164" y="582"/>
                    </a:lnTo>
                    <a:lnTo>
                      <a:pt x="1164" y="0"/>
                    </a:lnTo>
                    <a:lnTo>
                      <a:pt x="0" y="0"/>
                    </a:lnTo>
                    <a:lnTo>
                      <a:pt x="6" y="12"/>
                    </a:lnTo>
                    <a:lnTo>
                      <a:pt x="1158" y="12"/>
                    </a:lnTo>
                    <a:lnTo>
                      <a:pt x="1152" y="6"/>
                    </a:lnTo>
                    <a:lnTo>
                      <a:pt x="1152" y="577"/>
                    </a:lnTo>
                    <a:lnTo>
                      <a:pt x="1158" y="571"/>
                    </a:lnTo>
                    <a:lnTo>
                      <a:pt x="6" y="571"/>
                    </a:lnTo>
                    <a:lnTo>
                      <a:pt x="12" y="577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112"/>
              <p:cNvSpPr>
                <a:spLocks noChangeArrowheads="1"/>
              </p:cNvSpPr>
              <p:nvPr/>
            </p:nvSpPr>
            <p:spPr bwMode="auto">
              <a:xfrm>
                <a:off x="4086759" y="3307448"/>
                <a:ext cx="160337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900" b="1" u="non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X</a:t>
                </a:r>
                <a:endParaRPr lang="en-US" altLang="en-US" sz="2400" b="1" u="none" baseline="0" dirty="0"/>
              </a:p>
            </p:txBody>
          </p:sp>
          <p:sp>
            <p:nvSpPr>
              <p:cNvPr id="117" name="Freeform 115"/>
              <p:cNvSpPr>
                <a:spLocks/>
              </p:cNvSpPr>
              <p:nvPr/>
            </p:nvSpPr>
            <p:spPr bwMode="auto">
              <a:xfrm>
                <a:off x="5272621" y="2593073"/>
                <a:ext cx="19050" cy="1162050"/>
              </a:xfrm>
              <a:custGeom>
                <a:avLst/>
                <a:gdLst>
                  <a:gd name="T0" fmla="*/ 2147483646 w 12"/>
                  <a:gd name="T1" fmla="*/ 2147483646 h 732"/>
                  <a:gd name="T2" fmla="*/ 2147483646 w 12"/>
                  <a:gd name="T3" fmla="*/ 2147483646 h 732"/>
                  <a:gd name="T4" fmla="*/ 2147483646 w 12"/>
                  <a:gd name="T5" fmla="*/ 2147483646 h 732"/>
                  <a:gd name="T6" fmla="*/ 2147483646 w 12"/>
                  <a:gd name="T7" fmla="*/ 0 h 732"/>
                  <a:gd name="T8" fmla="*/ 2147483646 w 12"/>
                  <a:gd name="T9" fmla="*/ 0 h 732"/>
                  <a:gd name="T10" fmla="*/ 0 w 12"/>
                  <a:gd name="T11" fmla="*/ 2147483646 h 732"/>
                  <a:gd name="T12" fmla="*/ 0 w 12"/>
                  <a:gd name="T13" fmla="*/ 2147483646 h 732"/>
                  <a:gd name="T14" fmla="*/ 2147483646 w 12"/>
                  <a:gd name="T15" fmla="*/ 2147483646 h 732"/>
                  <a:gd name="T16" fmla="*/ 2147483646 w 12"/>
                  <a:gd name="T17" fmla="*/ 2147483646 h 732"/>
                  <a:gd name="T18" fmla="*/ 2147483646 w 12"/>
                  <a:gd name="T19" fmla="*/ 2147483646 h 732"/>
                  <a:gd name="T20" fmla="*/ 2147483646 w 12"/>
                  <a:gd name="T21" fmla="*/ 2147483646 h 732"/>
                  <a:gd name="T22" fmla="*/ 2147483646 w 12"/>
                  <a:gd name="T23" fmla="*/ 2147483646 h 732"/>
                  <a:gd name="T24" fmla="*/ 2147483646 w 12"/>
                  <a:gd name="T25" fmla="*/ 2147483646 h 732"/>
                  <a:gd name="T26" fmla="*/ 2147483646 w 12"/>
                  <a:gd name="T27" fmla="*/ 2147483646 h 73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2"/>
                  <a:gd name="T43" fmla="*/ 0 h 732"/>
                  <a:gd name="T44" fmla="*/ 12 w 12"/>
                  <a:gd name="T45" fmla="*/ 732 h 73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2" h="732">
                    <a:moveTo>
                      <a:pt x="12" y="6"/>
                    </a:moveTo>
                    <a:lnTo>
                      <a:pt x="12" y="4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30"/>
                    </a:lnTo>
                    <a:lnTo>
                      <a:pt x="2" y="730"/>
                    </a:lnTo>
                    <a:lnTo>
                      <a:pt x="4" y="732"/>
                    </a:lnTo>
                    <a:lnTo>
                      <a:pt x="10" y="732"/>
                    </a:lnTo>
                    <a:lnTo>
                      <a:pt x="10" y="730"/>
                    </a:lnTo>
                    <a:lnTo>
                      <a:pt x="12" y="730"/>
                    </a:lnTo>
                    <a:lnTo>
                      <a:pt x="12" y="726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116"/>
              <p:cNvSpPr>
                <a:spLocks/>
              </p:cNvSpPr>
              <p:nvPr/>
            </p:nvSpPr>
            <p:spPr bwMode="auto">
              <a:xfrm>
                <a:off x="4815421" y="2821673"/>
                <a:ext cx="19050" cy="1162050"/>
              </a:xfrm>
              <a:custGeom>
                <a:avLst/>
                <a:gdLst>
                  <a:gd name="T0" fmla="*/ 2147483646 w 12"/>
                  <a:gd name="T1" fmla="*/ 2147483646 h 732"/>
                  <a:gd name="T2" fmla="*/ 2147483646 w 12"/>
                  <a:gd name="T3" fmla="*/ 2147483646 h 732"/>
                  <a:gd name="T4" fmla="*/ 2147483646 w 12"/>
                  <a:gd name="T5" fmla="*/ 2147483646 h 732"/>
                  <a:gd name="T6" fmla="*/ 2147483646 w 12"/>
                  <a:gd name="T7" fmla="*/ 0 h 732"/>
                  <a:gd name="T8" fmla="*/ 2147483646 w 12"/>
                  <a:gd name="T9" fmla="*/ 0 h 732"/>
                  <a:gd name="T10" fmla="*/ 0 w 12"/>
                  <a:gd name="T11" fmla="*/ 2147483646 h 732"/>
                  <a:gd name="T12" fmla="*/ 0 w 12"/>
                  <a:gd name="T13" fmla="*/ 2147483646 h 732"/>
                  <a:gd name="T14" fmla="*/ 2147483646 w 12"/>
                  <a:gd name="T15" fmla="*/ 2147483646 h 732"/>
                  <a:gd name="T16" fmla="*/ 2147483646 w 12"/>
                  <a:gd name="T17" fmla="*/ 2147483646 h 732"/>
                  <a:gd name="T18" fmla="*/ 2147483646 w 12"/>
                  <a:gd name="T19" fmla="*/ 2147483646 h 732"/>
                  <a:gd name="T20" fmla="*/ 2147483646 w 12"/>
                  <a:gd name="T21" fmla="*/ 2147483646 h 732"/>
                  <a:gd name="T22" fmla="*/ 2147483646 w 12"/>
                  <a:gd name="T23" fmla="*/ 2147483646 h 732"/>
                  <a:gd name="T24" fmla="*/ 2147483646 w 12"/>
                  <a:gd name="T25" fmla="*/ 2147483646 h 732"/>
                  <a:gd name="T26" fmla="*/ 2147483646 w 12"/>
                  <a:gd name="T27" fmla="*/ 2147483646 h 73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2"/>
                  <a:gd name="T43" fmla="*/ 0 h 732"/>
                  <a:gd name="T44" fmla="*/ 12 w 12"/>
                  <a:gd name="T45" fmla="*/ 732 h 73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2" h="732">
                    <a:moveTo>
                      <a:pt x="12" y="6"/>
                    </a:moveTo>
                    <a:lnTo>
                      <a:pt x="12" y="4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30"/>
                    </a:lnTo>
                    <a:lnTo>
                      <a:pt x="2" y="730"/>
                    </a:lnTo>
                    <a:lnTo>
                      <a:pt x="4" y="732"/>
                    </a:lnTo>
                    <a:lnTo>
                      <a:pt x="10" y="732"/>
                    </a:lnTo>
                    <a:lnTo>
                      <a:pt x="10" y="730"/>
                    </a:lnTo>
                    <a:lnTo>
                      <a:pt x="12" y="730"/>
                    </a:lnTo>
                    <a:lnTo>
                      <a:pt x="12" y="726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117"/>
              <p:cNvSpPr>
                <a:spLocks/>
              </p:cNvSpPr>
              <p:nvPr/>
            </p:nvSpPr>
            <p:spPr bwMode="auto">
              <a:xfrm>
                <a:off x="4358221" y="3252204"/>
                <a:ext cx="1847850" cy="45719"/>
              </a:xfrm>
              <a:custGeom>
                <a:avLst/>
                <a:gdLst>
                  <a:gd name="T0" fmla="*/ 2147483646 w 1344"/>
                  <a:gd name="T1" fmla="*/ 0 h 12"/>
                  <a:gd name="T2" fmla="*/ 2147483646 w 1344"/>
                  <a:gd name="T3" fmla="*/ 0 h 12"/>
                  <a:gd name="T4" fmla="*/ 0 w 1344"/>
                  <a:gd name="T5" fmla="*/ 2147483646 h 12"/>
                  <a:gd name="T6" fmla="*/ 0 w 1344"/>
                  <a:gd name="T7" fmla="*/ 2147483646 h 12"/>
                  <a:gd name="T8" fmla="*/ 2147483646 w 1344"/>
                  <a:gd name="T9" fmla="*/ 2147483646 h 12"/>
                  <a:gd name="T10" fmla="*/ 2147483646 w 1344"/>
                  <a:gd name="T11" fmla="*/ 2147483646 h 12"/>
                  <a:gd name="T12" fmla="*/ 2147483646 w 1344"/>
                  <a:gd name="T13" fmla="*/ 2147483646 h 12"/>
                  <a:gd name="T14" fmla="*/ 2147483646 w 1344"/>
                  <a:gd name="T15" fmla="*/ 2147483646 h 12"/>
                  <a:gd name="T16" fmla="*/ 2147483646 w 1344"/>
                  <a:gd name="T17" fmla="*/ 2147483646 h 12"/>
                  <a:gd name="T18" fmla="*/ 2147483646 w 1344"/>
                  <a:gd name="T19" fmla="*/ 2147483646 h 12"/>
                  <a:gd name="T20" fmla="*/ 2147483646 w 1344"/>
                  <a:gd name="T21" fmla="*/ 2147483646 h 12"/>
                  <a:gd name="T22" fmla="*/ 2147483646 w 1344"/>
                  <a:gd name="T23" fmla="*/ 0 h 12"/>
                  <a:gd name="T24" fmla="*/ 2147483646 w 1344"/>
                  <a:gd name="T25" fmla="*/ 0 h 12"/>
                  <a:gd name="T26" fmla="*/ 2147483646 w 1344"/>
                  <a:gd name="T27" fmla="*/ 0 h 1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344"/>
                  <a:gd name="T43" fmla="*/ 0 h 12"/>
                  <a:gd name="T44" fmla="*/ 1344 w 1344"/>
                  <a:gd name="T45" fmla="*/ 12 h 1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344" h="12">
                    <a:moveTo>
                      <a:pt x="6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1342" y="12"/>
                    </a:lnTo>
                    <a:lnTo>
                      <a:pt x="1342" y="10"/>
                    </a:lnTo>
                    <a:lnTo>
                      <a:pt x="1344" y="10"/>
                    </a:lnTo>
                    <a:lnTo>
                      <a:pt x="1344" y="4"/>
                    </a:lnTo>
                    <a:lnTo>
                      <a:pt x="1342" y="2"/>
                    </a:lnTo>
                    <a:lnTo>
                      <a:pt x="1342" y="0"/>
                    </a:lnTo>
                    <a:lnTo>
                      <a:pt x="133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118"/>
              <p:cNvSpPr>
                <a:spLocks noChangeArrowheads="1"/>
              </p:cNvSpPr>
              <p:nvPr/>
            </p:nvSpPr>
            <p:spPr bwMode="auto">
              <a:xfrm>
                <a:off x="4709059" y="3112186"/>
                <a:ext cx="77787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100" b="1" u="none" baseline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n-US" altLang="en-US" sz="2400" b="1" u="none" baseline="0"/>
              </a:p>
            </p:txBody>
          </p:sp>
          <p:sp>
            <p:nvSpPr>
              <p:cNvPr id="121" name="Rectangle 119"/>
              <p:cNvSpPr>
                <a:spLocks noChangeArrowheads="1"/>
              </p:cNvSpPr>
              <p:nvPr/>
            </p:nvSpPr>
            <p:spPr bwMode="auto">
              <a:xfrm>
                <a:off x="5166259" y="3112186"/>
                <a:ext cx="77787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100" b="1" u="none" baseline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  <a:endParaRPr lang="en-US" altLang="en-US" sz="2400" b="1" u="none" baseline="0"/>
              </a:p>
            </p:txBody>
          </p:sp>
          <p:sp>
            <p:nvSpPr>
              <p:cNvPr id="122" name="Rectangle 120"/>
              <p:cNvSpPr>
                <a:spLocks noChangeArrowheads="1"/>
              </p:cNvSpPr>
              <p:nvPr/>
            </p:nvSpPr>
            <p:spPr bwMode="auto">
              <a:xfrm>
                <a:off x="5623459" y="3112186"/>
                <a:ext cx="77787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100" b="1" u="none" baseline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3</a:t>
                </a:r>
                <a:endParaRPr lang="en-US" altLang="en-US" sz="2400" b="1" u="none" baseline="0"/>
              </a:p>
            </p:txBody>
          </p:sp>
          <p:sp>
            <p:nvSpPr>
              <p:cNvPr id="123" name="Rectangle 121"/>
              <p:cNvSpPr>
                <a:spLocks noChangeArrowheads="1"/>
              </p:cNvSpPr>
              <p:nvPr/>
            </p:nvSpPr>
            <p:spPr bwMode="auto">
              <a:xfrm>
                <a:off x="6080659" y="3112186"/>
                <a:ext cx="77787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100" b="1" u="none" baseline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</a:t>
                </a:r>
                <a:endParaRPr lang="en-US" altLang="en-US" sz="2400" b="1" u="none" baseline="0"/>
              </a:p>
            </p:txBody>
          </p:sp>
          <p:sp>
            <p:nvSpPr>
              <p:cNvPr id="124" name="Rectangle 122"/>
              <p:cNvSpPr>
                <a:spLocks noChangeArrowheads="1"/>
              </p:cNvSpPr>
              <p:nvPr/>
            </p:nvSpPr>
            <p:spPr bwMode="auto">
              <a:xfrm>
                <a:off x="4709059" y="3569386"/>
                <a:ext cx="77787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100" b="1" u="none" baseline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4</a:t>
                </a:r>
                <a:endParaRPr lang="en-US" altLang="en-US" sz="2400" b="1" u="none" baseline="0"/>
              </a:p>
            </p:txBody>
          </p:sp>
          <p:sp>
            <p:nvSpPr>
              <p:cNvPr id="125" name="Rectangle 123"/>
              <p:cNvSpPr>
                <a:spLocks noChangeArrowheads="1"/>
              </p:cNvSpPr>
              <p:nvPr/>
            </p:nvSpPr>
            <p:spPr bwMode="auto">
              <a:xfrm>
                <a:off x="5166259" y="3569386"/>
                <a:ext cx="77787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100" b="1" u="non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  <a:endParaRPr lang="en-US" altLang="en-US" sz="2400" b="1" u="none" baseline="0" dirty="0"/>
              </a:p>
            </p:txBody>
          </p:sp>
          <p:sp>
            <p:nvSpPr>
              <p:cNvPr id="126" name="Rectangle 124"/>
              <p:cNvSpPr>
                <a:spLocks noChangeArrowheads="1"/>
              </p:cNvSpPr>
              <p:nvPr/>
            </p:nvSpPr>
            <p:spPr bwMode="auto">
              <a:xfrm>
                <a:off x="5623459" y="3569386"/>
                <a:ext cx="77787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100" b="1" u="none" baseline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7</a:t>
                </a:r>
                <a:endParaRPr lang="en-US" altLang="en-US" sz="2400" b="1" u="none" baseline="0"/>
              </a:p>
            </p:txBody>
          </p:sp>
          <p:sp>
            <p:nvSpPr>
              <p:cNvPr id="127" name="Rectangle 125"/>
              <p:cNvSpPr>
                <a:spLocks noChangeArrowheads="1"/>
              </p:cNvSpPr>
              <p:nvPr/>
            </p:nvSpPr>
            <p:spPr bwMode="auto">
              <a:xfrm>
                <a:off x="6080659" y="3569386"/>
                <a:ext cx="77787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100" b="1" u="none" baseline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6</a:t>
                </a:r>
                <a:endParaRPr lang="en-US" altLang="en-US" sz="2400" b="1" u="none" baseline="0"/>
              </a:p>
            </p:txBody>
          </p:sp>
          <p:sp>
            <p:nvSpPr>
              <p:cNvPr id="128" name="Rectangle 126"/>
              <p:cNvSpPr>
                <a:spLocks noChangeArrowheads="1"/>
              </p:cNvSpPr>
              <p:nvPr/>
            </p:nvSpPr>
            <p:spPr bwMode="auto">
              <a:xfrm>
                <a:off x="4996396" y="3331261"/>
                <a:ext cx="1412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000" b="1" u="non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  <a:endParaRPr lang="en-US" altLang="en-US" sz="2400" b="1" u="none" baseline="0" dirty="0"/>
              </a:p>
            </p:txBody>
          </p:sp>
          <p:sp>
            <p:nvSpPr>
              <p:cNvPr id="129" name="Rectangle 127"/>
              <p:cNvSpPr>
                <a:spLocks noChangeArrowheads="1"/>
              </p:cNvSpPr>
              <p:nvPr/>
            </p:nvSpPr>
            <p:spPr bwMode="auto">
              <a:xfrm>
                <a:off x="5910796" y="3331261"/>
                <a:ext cx="1412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000" b="1" u="none" baseline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  <a:endParaRPr lang="en-US" altLang="en-US" sz="2400" b="1" u="none" baseline="0"/>
              </a:p>
            </p:txBody>
          </p:sp>
          <p:sp>
            <p:nvSpPr>
              <p:cNvPr id="130" name="Rectangle 128"/>
              <p:cNvSpPr>
                <a:spLocks noChangeArrowheads="1"/>
              </p:cNvSpPr>
              <p:nvPr/>
            </p:nvSpPr>
            <p:spPr bwMode="auto">
              <a:xfrm>
                <a:off x="5453596" y="3331261"/>
                <a:ext cx="1412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000" b="1" u="none" baseline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  <a:endParaRPr lang="en-US" altLang="en-US" sz="2400" b="1" u="none" baseline="0"/>
              </a:p>
            </p:txBody>
          </p:sp>
          <p:sp>
            <p:nvSpPr>
              <p:cNvPr id="131" name="Rectangle 129"/>
              <p:cNvSpPr>
                <a:spLocks noChangeArrowheads="1"/>
              </p:cNvSpPr>
              <p:nvPr/>
            </p:nvSpPr>
            <p:spPr bwMode="auto">
              <a:xfrm>
                <a:off x="5453596" y="2874061"/>
                <a:ext cx="1412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000" b="1" u="none" baseline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  <a:endParaRPr lang="en-US" altLang="en-US" sz="2400" b="1" u="none" baseline="0"/>
              </a:p>
            </p:txBody>
          </p:sp>
          <p:sp>
            <p:nvSpPr>
              <p:cNvPr id="132" name="Freeform 130"/>
              <p:cNvSpPr>
                <a:spLocks/>
              </p:cNvSpPr>
              <p:nvPr/>
            </p:nvSpPr>
            <p:spPr bwMode="auto">
              <a:xfrm>
                <a:off x="5739346" y="2831198"/>
                <a:ext cx="19050" cy="1162050"/>
              </a:xfrm>
              <a:custGeom>
                <a:avLst/>
                <a:gdLst>
                  <a:gd name="T0" fmla="*/ 2147483646 w 12"/>
                  <a:gd name="T1" fmla="*/ 2147483646 h 732"/>
                  <a:gd name="T2" fmla="*/ 2147483646 w 12"/>
                  <a:gd name="T3" fmla="*/ 2147483646 h 732"/>
                  <a:gd name="T4" fmla="*/ 2147483646 w 12"/>
                  <a:gd name="T5" fmla="*/ 2147483646 h 732"/>
                  <a:gd name="T6" fmla="*/ 2147483646 w 12"/>
                  <a:gd name="T7" fmla="*/ 0 h 732"/>
                  <a:gd name="T8" fmla="*/ 2147483646 w 12"/>
                  <a:gd name="T9" fmla="*/ 0 h 732"/>
                  <a:gd name="T10" fmla="*/ 0 w 12"/>
                  <a:gd name="T11" fmla="*/ 2147483646 h 732"/>
                  <a:gd name="T12" fmla="*/ 0 w 12"/>
                  <a:gd name="T13" fmla="*/ 2147483646 h 732"/>
                  <a:gd name="T14" fmla="*/ 2147483646 w 12"/>
                  <a:gd name="T15" fmla="*/ 2147483646 h 732"/>
                  <a:gd name="T16" fmla="*/ 2147483646 w 12"/>
                  <a:gd name="T17" fmla="*/ 2147483646 h 732"/>
                  <a:gd name="T18" fmla="*/ 2147483646 w 12"/>
                  <a:gd name="T19" fmla="*/ 2147483646 h 732"/>
                  <a:gd name="T20" fmla="*/ 2147483646 w 12"/>
                  <a:gd name="T21" fmla="*/ 2147483646 h 732"/>
                  <a:gd name="T22" fmla="*/ 2147483646 w 12"/>
                  <a:gd name="T23" fmla="*/ 2147483646 h 732"/>
                  <a:gd name="T24" fmla="*/ 2147483646 w 12"/>
                  <a:gd name="T25" fmla="*/ 2147483646 h 732"/>
                  <a:gd name="T26" fmla="*/ 2147483646 w 12"/>
                  <a:gd name="T27" fmla="*/ 2147483646 h 73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2"/>
                  <a:gd name="T43" fmla="*/ 0 h 732"/>
                  <a:gd name="T44" fmla="*/ 12 w 12"/>
                  <a:gd name="T45" fmla="*/ 732 h 73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2" h="732">
                    <a:moveTo>
                      <a:pt x="12" y="6"/>
                    </a:moveTo>
                    <a:lnTo>
                      <a:pt x="12" y="4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30"/>
                    </a:lnTo>
                    <a:lnTo>
                      <a:pt x="2" y="730"/>
                    </a:lnTo>
                    <a:lnTo>
                      <a:pt x="4" y="732"/>
                    </a:lnTo>
                    <a:lnTo>
                      <a:pt x="10" y="732"/>
                    </a:lnTo>
                    <a:lnTo>
                      <a:pt x="10" y="730"/>
                    </a:lnTo>
                    <a:lnTo>
                      <a:pt x="12" y="730"/>
                    </a:lnTo>
                    <a:lnTo>
                      <a:pt x="12" y="726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Rectangle 131"/>
              <p:cNvSpPr>
                <a:spLocks noChangeArrowheads="1"/>
              </p:cNvSpPr>
              <p:nvPr/>
            </p:nvSpPr>
            <p:spPr bwMode="auto">
              <a:xfrm>
                <a:off x="4023259" y="2450198"/>
                <a:ext cx="174625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900" b="1" u="none" baseline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</a:t>
                </a:r>
                <a:endParaRPr lang="en-US" altLang="en-US" sz="2400" b="1" u="none" baseline="0"/>
              </a:p>
            </p:txBody>
          </p:sp>
          <p:sp>
            <p:nvSpPr>
              <p:cNvPr id="134" name="AutoShape 135"/>
              <p:cNvSpPr>
                <a:spLocks noChangeArrowheads="1"/>
              </p:cNvSpPr>
              <p:nvPr/>
            </p:nvSpPr>
            <p:spPr bwMode="auto">
              <a:xfrm>
                <a:off x="4872571" y="3313798"/>
                <a:ext cx="774700" cy="342900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35" name="AutoShape 136"/>
              <p:cNvSpPr>
                <a:spLocks noChangeArrowheads="1"/>
              </p:cNvSpPr>
              <p:nvPr/>
            </p:nvSpPr>
            <p:spPr bwMode="auto">
              <a:xfrm>
                <a:off x="5367871" y="3339198"/>
                <a:ext cx="774700" cy="342900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36" name="AutoShape 137"/>
              <p:cNvSpPr>
                <a:spLocks noChangeArrowheads="1"/>
              </p:cNvSpPr>
              <p:nvPr/>
            </p:nvSpPr>
            <p:spPr bwMode="auto">
              <a:xfrm rot="16200000">
                <a:off x="5126571" y="3097898"/>
                <a:ext cx="774700" cy="342900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71" name="Rectangle 91"/>
            <p:cNvSpPr>
              <a:spLocks noChangeArrowheads="1"/>
            </p:cNvSpPr>
            <p:nvPr/>
          </p:nvSpPr>
          <p:spPr bwMode="auto">
            <a:xfrm>
              <a:off x="1051463" y="2885173"/>
              <a:ext cx="16033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 dirty="0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endParaRPr lang="en-US" altLang="en-US" sz="2400" b="1" u="none" baseline="0" dirty="0"/>
            </a:p>
          </p:txBody>
        </p:sp>
        <p:sp>
          <p:nvSpPr>
            <p:cNvPr id="172" name="Rectangle 93"/>
            <p:cNvSpPr>
              <a:spLocks noChangeArrowheads="1"/>
            </p:cNvSpPr>
            <p:nvPr/>
          </p:nvSpPr>
          <p:spPr bwMode="auto">
            <a:xfrm>
              <a:off x="1508436" y="2499411"/>
              <a:ext cx="14763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 dirty="0">
                  <a:solidFill>
                    <a:srgbClr val="000000"/>
                  </a:solidFill>
                  <a:latin typeface="Arial" panose="020B0604020202020204" pitchFamily="34" charset="0"/>
                </a:rPr>
                <a:t>Z</a:t>
              </a:r>
              <a:endParaRPr lang="en-US" altLang="en-US" sz="2400" b="1" u="none" baseline="0" dirty="0"/>
            </a:p>
          </p:txBody>
        </p:sp>
        <p:sp>
          <p:nvSpPr>
            <p:cNvPr id="173" name="Rectangle 92"/>
            <p:cNvSpPr>
              <a:spLocks noChangeArrowheads="1"/>
            </p:cNvSpPr>
            <p:nvPr/>
          </p:nvSpPr>
          <p:spPr bwMode="auto">
            <a:xfrm>
              <a:off x="1305679" y="2501683"/>
              <a:ext cx="16033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 dirty="0">
                  <a:solidFill>
                    <a:srgbClr val="000000"/>
                  </a:solidFill>
                  <a:latin typeface="Arial" panose="020B0604020202020204" pitchFamily="34" charset="0"/>
                </a:rPr>
                <a:t>Y</a:t>
              </a:r>
              <a:endParaRPr lang="en-US" altLang="en-US" sz="2400" b="1" u="none" baseline="0" dirty="0"/>
            </a:p>
          </p:txBody>
        </p:sp>
        <p:sp>
          <p:nvSpPr>
            <p:cNvPr id="174" name="Rectangle 93"/>
            <p:cNvSpPr>
              <a:spLocks noChangeArrowheads="1"/>
            </p:cNvSpPr>
            <p:nvPr/>
          </p:nvSpPr>
          <p:spPr bwMode="auto">
            <a:xfrm>
              <a:off x="2015948" y="2516189"/>
              <a:ext cx="14763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 dirty="0">
                  <a:solidFill>
                    <a:srgbClr val="000000"/>
                  </a:solidFill>
                  <a:latin typeface="Arial" panose="020B0604020202020204" pitchFamily="34" charset="0"/>
                </a:rPr>
                <a:t>Z</a:t>
              </a:r>
              <a:endParaRPr lang="en-US" altLang="en-US" sz="2400" b="1" u="none" baseline="0" dirty="0"/>
            </a:p>
          </p:txBody>
        </p:sp>
        <p:sp>
          <p:nvSpPr>
            <p:cNvPr id="175" name="Rectangle 92"/>
            <p:cNvSpPr>
              <a:spLocks noChangeArrowheads="1"/>
            </p:cNvSpPr>
            <p:nvPr/>
          </p:nvSpPr>
          <p:spPr bwMode="auto">
            <a:xfrm>
              <a:off x="1813191" y="2518461"/>
              <a:ext cx="16033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 dirty="0">
                  <a:solidFill>
                    <a:srgbClr val="000000"/>
                  </a:solidFill>
                  <a:latin typeface="Arial" panose="020B0604020202020204" pitchFamily="34" charset="0"/>
                </a:rPr>
                <a:t>Y</a:t>
              </a:r>
              <a:endParaRPr lang="en-US" altLang="en-US" sz="2400" b="1" u="none" baseline="0" dirty="0"/>
            </a:p>
          </p:txBody>
        </p:sp>
        <p:sp>
          <p:nvSpPr>
            <p:cNvPr id="176" name="Rectangle 93"/>
            <p:cNvSpPr>
              <a:spLocks noChangeArrowheads="1"/>
            </p:cNvSpPr>
            <p:nvPr/>
          </p:nvSpPr>
          <p:spPr bwMode="auto">
            <a:xfrm>
              <a:off x="2422836" y="2534258"/>
              <a:ext cx="14763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 dirty="0">
                  <a:solidFill>
                    <a:srgbClr val="000000"/>
                  </a:solidFill>
                  <a:latin typeface="Arial" panose="020B0604020202020204" pitchFamily="34" charset="0"/>
                </a:rPr>
                <a:t>Z</a:t>
              </a:r>
              <a:endParaRPr lang="en-US" altLang="en-US" sz="2400" b="1" u="none" baseline="0" dirty="0"/>
            </a:p>
          </p:txBody>
        </p:sp>
        <p:sp>
          <p:nvSpPr>
            <p:cNvPr id="177" name="Rectangle 92"/>
            <p:cNvSpPr>
              <a:spLocks noChangeArrowheads="1"/>
            </p:cNvSpPr>
            <p:nvPr/>
          </p:nvSpPr>
          <p:spPr bwMode="auto">
            <a:xfrm>
              <a:off x="2220079" y="2536530"/>
              <a:ext cx="16033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 dirty="0">
                  <a:solidFill>
                    <a:srgbClr val="000000"/>
                  </a:solidFill>
                  <a:latin typeface="Arial" panose="020B0604020202020204" pitchFamily="34" charset="0"/>
                </a:rPr>
                <a:t>Y</a:t>
              </a:r>
              <a:endParaRPr lang="en-US" altLang="en-US" sz="2400" b="1" u="none" baseline="0" dirty="0"/>
            </a:p>
          </p:txBody>
        </p:sp>
        <p:sp>
          <p:nvSpPr>
            <p:cNvPr id="178" name="Rectangle 93"/>
            <p:cNvSpPr>
              <a:spLocks noChangeArrowheads="1"/>
            </p:cNvSpPr>
            <p:nvPr/>
          </p:nvSpPr>
          <p:spPr bwMode="auto">
            <a:xfrm>
              <a:off x="2947699" y="2516189"/>
              <a:ext cx="14763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 dirty="0">
                  <a:solidFill>
                    <a:srgbClr val="000000"/>
                  </a:solidFill>
                  <a:latin typeface="Arial" panose="020B0604020202020204" pitchFamily="34" charset="0"/>
                </a:rPr>
                <a:t>Z</a:t>
              </a:r>
              <a:endParaRPr lang="en-US" altLang="en-US" sz="2400" b="1" u="none" baseline="0" dirty="0"/>
            </a:p>
          </p:txBody>
        </p:sp>
        <p:sp>
          <p:nvSpPr>
            <p:cNvPr id="179" name="Rectangle 92"/>
            <p:cNvSpPr>
              <a:spLocks noChangeArrowheads="1"/>
            </p:cNvSpPr>
            <p:nvPr/>
          </p:nvSpPr>
          <p:spPr bwMode="auto">
            <a:xfrm>
              <a:off x="2744942" y="2518461"/>
              <a:ext cx="16033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 dirty="0">
                  <a:solidFill>
                    <a:srgbClr val="000000"/>
                  </a:solidFill>
                  <a:latin typeface="Arial" panose="020B0604020202020204" pitchFamily="34" charset="0"/>
                </a:rPr>
                <a:t>Y</a:t>
              </a:r>
              <a:endParaRPr lang="en-US" altLang="en-US" sz="2400" b="1" u="none" baseline="0" dirty="0"/>
            </a:p>
          </p:txBody>
        </p:sp>
        <p:sp>
          <p:nvSpPr>
            <p:cNvPr id="180" name="Rectangle 93"/>
            <p:cNvSpPr>
              <a:spLocks noChangeArrowheads="1"/>
            </p:cNvSpPr>
            <p:nvPr/>
          </p:nvSpPr>
          <p:spPr bwMode="auto">
            <a:xfrm>
              <a:off x="4592349" y="2500128"/>
              <a:ext cx="14763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 dirty="0">
                  <a:solidFill>
                    <a:srgbClr val="000000"/>
                  </a:solidFill>
                  <a:latin typeface="Arial" panose="020B0604020202020204" pitchFamily="34" charset="0"/>
                </a:rPr>
                <a:t>Z</a:t>
              </a:r>
              <a:endParaRPr lang="en-US" altLang="en-US" sz="2400" b="1" u="none" baseline="0" dirty="0"/>
            </a:p>
          </p:txBody>
        </p:sp>
        <p:sp>
          <p:nvSpPr>
            <p:cNvPr id="181" name="Rectangle 92"/>
            <p:cNvSpPr>
              <a:spLocks noChangeArrowheads="1"/>
            </p:cNvSpPr>
            <p:nvPr/>
          </p:nvSpPr>
          <p:spPr bwMode="auto">
            <a:xfrm>
              <a:off x="4389592" y="2502400"/>
              <a:ext cx="16033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 dirty="0">
                  <a:solidFill>
                    <a:srgbClr val="000000"/>
                  </a:solidFill>
                  <a:latin typeface="Arial" panose="020B0604020202020204" pitchFamily="34" charset="0"/>
                </a:rPr>
                <a:t>Y</a:t>
              </a:r>
              <a:endParaRPr lang="en-US" altLang="en-US" sz="2400" b="1" u="none" baseline="0" dirty="0"/>
            </a:p>
          </p:txBody>
        </p:sp>
        <p:sp>
          <p:nvSpPr>
            <p:cNvPr id="182" name="Rectangle 93"/>
            <p:cNvSpPr>
              <a:spLocks noChangeArrowheads="1"/>
            </p:cNvSpPr>
            <p:nvPr/>
          </p:nvSpPr>
          <p:spPr bwMode="auto">
            <a:xfrm>
              <a:off x="5099235" y="2533270"/>
              <a:ext cx="14763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 dirty="0">
                  <a:solidFill>
                    <a:srgbClr val="000000"/>
                  </a:solidFill>
                  <a:latin typeface="Arial" panose="020B0604020202020204" pitchFamily="34" charset="0"/>
                </a:rPr>
                <a:t>Z</a:t>
              </a:r>
              <a:endParaRPr lang="en-US" altLang="en-US" sz="2400" b="1" u="none" baseline="0" dirty="0"/>
            </a:p>
          </p:txBody>
        </p:sp>
        <p:sp>
          <p:nvSpPr>
            <p:cNvPr id="183" name="Rectangle 92"/>
            <p:cNvSpPr>
              <a:spLocks noChangeArrowheads="1"/>
            </p:cNvSpPr>
            <p:nvPr/>
          </p:nvSpPr>
          <p:spPr bwMode="auto">
            <a:xfrm>
              <a:off x="4896478" y="2535542"/>
              <a:ext cx="16033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 dirty="0">
                  <a:solidFill>
                    <a:srgbClr val="000000"/>
                  </a:solidFill>
                  <a:latin typeface="Arial" panose="020B0604020202020204" pitchFamily="34" charset="0"/>
                </a:rPr>
                <a:t>Y</a:t>
              </a:r>
              <a:endParaRPr lang="en-US" altLang="en-US" sz="2400" b="1" u="none" baseline="0" dirty="0"/>
            </a:p>
          </p:txBody>
        </p:sp>
        <p:sp>
          <p:nvSpPr>
            <p:cNvPr id="184" name="Rectangle 93"/>
            <p:cNvSpPr>
              <a:spLocks noChangeArrowheads="1"/>
            </p:cNvSpPr>
            <p:nvPr/>
          </p:nvSpPr>
          <p:spPr bwMode="auto">
            <a:xfrm>
              <a:off x="5504941" y="2516797"/>
              <a:ext cx="14763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 dirty="0">
                  <a:solidFill>
                    <a:srgbClr val="000000"/>
                  </a:solidFill>
                  <a:latin typeface="Arial" panose="020B0604020202020204" pitchFamily="34" charset="0"/>
                </a:rPr>
                <a:t>Z</a:t>
              </a:r>
              <a:endParaRPr lang="en-US" altLang="en-US" sz="2400" b="1" u="none" baseline="0" dirty="0"/>
            </a:p>
          </p:txBody>
        </p:sp>
        <p:sp>
          <p:nvSpPr>
            <p:cNvPr id="185" name="Rectangle 92"/>
            <p:cNvSpPr>
              <a:spLocks noChangeArrowheads="1"/>
            </p:cNvSpPr>
            <p:nvPr/>
          </p:nvSpPr>
          <p:spPr bwMode="auto">
            <a:xfrm>
              <a:off x="5302184" y="2519069"/>
              <a:ext cx="16033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 dirty="0">
                  <a:solidFill>
                    <a:srgbClr val="000000"/>
                  </a:solidFill>
                  <a:latin typeface="Arial" panose="020B0604020202020204" pitchFamily="34" charset="0"/>
                </a:rPr>
                <a:t>Y</a:t>
              </a:r>
              <a:endParaRPr lang="en-US" altLang="en-US" sz="2400" b="1" u="none" baseline="0" dirty="0"/>
            </a:p>
          </p:txBody>
        </p:sp>
        <p:sp>
          <p:nvSpPr>
            <p:cNvPr id="186" name="Rectangle 93"/>
            <p:cNvSpPr>
              <a:spLocks noChangeArrowheads="1"/>
            </p:cNvSpPr>
            <p:nvPr/>
          </p:nvSpPr>
          <p:spPr bwMode="auto">
            <a:xfrm>
              <a:off x="6062051" y="2516640"/>
              <a:ext cx="14763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 dirty="0">
                  <a:solidFill>
                    <a:srgbClr val="000000"/>
                  </a:solidFill>
                  <a:latin typeface="Arial" panose="020B0604020202020204" pitchFamily="34" charset="0"/>
                </a:rPr>
                <a:t>Z</a:t>
              </a:r>
              <a:endParaRPr lang="en-US" altLang="en-US" sz="2400" b="1" u="none" baseline="0" dirty="0"/>
            </a:p>
          </p:txBody>
        </p:sp>
        <p:sp>
          <p:nvSpPr>
            <p:cNvPr id="187" name="Rectangle 92"/>
            <p:cNvSpPr>
              <a:spLocks noChangeArrowheads="1"/>
            </p:cNvSpPr>
            <p:nvPr/>
          </p:nvSpPr>
          <p:spPr bwMode="auto">
            <a:xfrm>
              <a:off x="5859294" y="2518912"/>
              <a:ext cx="16033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 dirty="0">
                  <a:solidFill>
                    <a:srgbClr val="000000"/>
                  </a:solidFill>
                  <a:latin typeface="Arial" panose="020B0604020202020204" pitchFamily="34" charset="0"/>
                </a:rPr>
                <a:t>Y</a:t>
              </a:r>
              <a:endParaRPr lang="en-US" altLang="en-US" sz="2400" b="1" u="none" baseline="0" dirty="0"/>
            </a:p>
          </p:txBody>
        </p:sp>
        <p:sp>
          <p:nvSpPr>
            <p:cNvPr id="190" name="Rectangle 112"/>
            <p:cNvSpPr>
              <a:spLocks noChangeArrowheads="1"/>
            </p:cNvSpPr>
            <p:nvPr/>
          </p:nvSpPr>
          <p:spPr bwMode="auto">
            <a:xfrm>
              <a:off x="4121684" y="2935973"/>
              <a:ext cx="160337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900" b="1" u="none" baseline="0" dirty="0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endParaRPr lang="en-US" altLang="en-US" sz="2400" b="1" u="none" baseline="0" dirty="0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1270534" y="2525187"/>
              <a:ext cx="15927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971657" y="2874061"/>
              <a:ext cx="286971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4023441" y="2932796"/>
              <a:ext cx="286971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1520565" y="2520386"/>
              <a:ext cx="15927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1812930" y="2520386"/>
              <a:ext cx="15927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2930991" y="2522733"/>
              <a:ext cx="15927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4389592" y="2522732"/>
              <a:ext cx="15927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4566617" y="2529330"/>
              <a:ext cx="15927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4889504" y="2546263"/>
              <a:ext cx="15927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6027549" y="2499411"/>
              <a:ext cx="15927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0511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12508</TotalTime>
  <Words>2589</Words>
  <Application>Microsoft Office PowerPoint</Application>
  <PresentationFormat>Widescreen</PresentationFormat>
  <Paragraphs>880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MS PGothic</vt:lpstr>
      <vt:lpstr>MS PGothic</vt:lpstr>
      <vt:lpstr>Arial</vt:lpstr>
      <vt:lpstr>Calibri</vt:lpstr>
      <vt:lpstr>Cambria Math</vt:lpstr>
      <vt:lpstr>MathematicalPi 1</vt:lpstr>
      <vt:lpstr>Symbol</vt:lpstr>
      <vt:lpstr>Times New Roman</vt:lpstr>
      <vt:lpstr>TimesTen</vt:lpstr>
      <vt:lpstr>Trebuchet MS</vt:lpstr>
      <vt:lpstr>Tw Cen MT</vt:lpstr>
      <vt:lpstr>Wingdings</vt:lpstr>
      <vt:lpstr>Circuit</vt:lpstr>
      <vt:lpstr>Chapter 4</vt:lpstr>
      <vt:lpstr>overview</vt:lpstr>
      <vt:lpstr>Iterative Combinational Circuits</vt:lpstr>
      <vt:lpstr>Block Diagram of a 1D Iterative Array</vt:lpstr>
      <vt:lpstr>Functional Blocks: Addition</vt:lpstr>
      <vt:lpstr>Functional Block: Half-Adder</vt:lpstr>
      <vt:lpstr>Logic Simplification: Half-Adder</vt:lpstr>
      <vt:lpstr>Functional Block: Full-Adder</vt:lpstr>
      <vt:lpstr>Logic Optimization: Full-Adder</vt:lpstr>
      <vt:lpstr>Equations: Full-Adder</vt:lpstr>
      <vt:lpstr>Implementation : FULL ADDER</vt:lpstr>
      <vt:lpstr>4-bit Ripple-Carry Binary Adder</vt:lpstr>
      <vt:lpstr>Unsigned Subtraction</vt:lpstr>
      <vt:lpstr>Unsigned Subtraction (continued)</vt:lpstr>
      <vt:lpstr>Complements</vt:lpstr>
      <vt:lpstr>Binary 1's Complement</vt:lpstr>
      <vt:lpstr>Binary 2's Complement</vt:lpstr>
      <vt:lpstr>Subtraction with 2’s Complement-unsigned</vt:lpstr>
      <vt:lpstr>Unsigned 2’s Complement Subtraction Example 1</vt:lpstr>
      <vt:lpstr>Unsigned 2’s Complement Subtraction Example 2</vt:lpstr>
      <vt:lpstr>2’s Complement Adder/Subtractor</vt:lpstr>
      <vt:lpstr>Signed Integers</vt:lpstr>
      <vt:lpstr>Signed Integer Representations</vt:lpstr>
      <vt:lpstr>Signed Integer Representation Example</vt:lpstr>
      <vt:lpstr>Addition and Subtraction in Signed magnitude system </vt:lpstr>
      <vt:lpstr>Signed-Complement Arithmetic</vt:lpstr>
      <vt:lpstr>Signed 2’s Complement Examples</vt:lpstr>
      <vt:lpstr>Overflow</vt:lpstr>
      <vt:lpstr>Overflow (Example)</vt:lpstr>
      <vt:lpstr>Other Arithmetic Functions</vt:lpstr>
      <vt:lpstr>Design by Contraction</vt:lpstr>
      <vt:lpstr>Contraction of Full adder equation </vt:lpstr>
      <vt:lpstr>Design by Contraction Example</vt:lpstr>
      <vt:lpstr>Incrementing &amp; Decrementing</vt:lpstr>
      <vt:lpstr>Multiplication by constants</vt:lpstr>
      <vt:lpstr>Multiplication/Division by 2n</vt:lpstr>
      <vt:lpstr>Zero Fill</vt:lpstr>
      <vt:lpstr>Extension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nimat Shamim</dc:creator>
  <cp:lastModifiedBy>nimat Shamim</cp:lastModifiedBy>
  <cp:revision>71</cp:revision>
  <dcterms:created xsi:type="dcterms:W3CDTF">2019-02-27T01:21:18Z</dcterms:created>
  <dcterms:modified xsi:type="dcterms:W3CDTF">2019-03-07T17:53:10Z</dcterms:modified>
</cp:coreProperties>
</file>