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63" r:id="rId4"/>
    <p:sldId id="264" r:id="rId5"/>
    <p:sldId id="258" r:id="rId6"/>
    <p:sldId id="259" r:id="rId7"/>
    <p:sldId id="260" r:id="rId8"/>
    <p:sldId id="261" r:id="rId9"/>
    <p:sldId id="262" r:id="rId10"/>
    <p:sldId id="265" r:id="rId11"/>
    <p:sldId id="266"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C83F087F-F803-4067-9B2B-F13CA50EFB0F}" type="datetimeFigureOut">
              <a:rPr lang="en-US" smtClean="0"/>
              <a:t>3/5/2019</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F66882C6-CD44-4834-8C51-E9434466CB21}"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89198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3F087F-F803-4067-9B2B-F13CA50EFB0F}"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882C6-CD44-4834-8C51-E9434466CB21}" type="slidenum">
              <a:rPr lang="en-US" smtClean="0"/>
              <a:t>‹#›</a:t>
            </a:fld>
            <a:endParaRPr lang="en-US"/>
          </a:p>
        </p:txBody>
      </p:sp>
    </p:spTree>
    <p:extLst>
      <p:ext uri="{BB962C8B-B14F-4D97-AF65-F5344CB8AC3E}">
        <p14:creationId xmlns:p14="http://schemas.microsoft.com/office/powerpoint/2010/main" val="1588516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C83F087F-F803-4067-9B2B-F13CA50EFB0F}" type="datetimeFigureOut">
              <a:rPr lang="en-US" smtClean="0"/>
              <a:t>3/5/2019</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F66882C6-CD44-4834-8C51-E9434466CB21}"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9600191"/>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3F087F-F803-4067-9B2B-F13CA50EFB0F}"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882C6-CD44-4834-8C51-E9434466CB21}" type="slidenum">
              <a:rPr lang="en-US" smtClean="0"/>
              <a:t>‹#›</a:t>
            </a:fld>
            <a:endParaRPr lang="en-US"/>
          </a:p>
        </p:txBody>
      </p:sp>
    </p:spTree>
    <p:extLst>
      <p:ext uri="{BB962C8B-B14F-4D97-AF65-F5344CB8AC3E}">
        <p14:creationId xmlns:p14="http://schemas.microsoft.com/office/powerpoint/2010/main" val="64951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C83F087F-F803-4067-9B2B-F13CA50EFB0F}" type="datetimeFigureOut">
              <a:rPr lang="en-US" smtClean="0"/>
              <a:t>3/5/2019</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F66882C6-CD44-4834-8C51-E9434466CB21}"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853007"/>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3F087F-F803-4067-9B2B-F13CA50EFB0F}"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6882C6-CD44-4834-8C51-E9434466CB21}" type="slidenum">
              <a:rPr lang="en-US" smtClean="0"/>
              <a:t>‹#›</a:t>
            </a:fld>
            <a:endParaRPr lang="en-US"/>
          </a:p>
        </p:txBody>
      </p:sp>
    </p:spTree>
    <p:extLst>
      <p:ext uri="{BB962C8B-B14F-4D97-AF65-F5344CB8AC3E}">
        <p14:creationId xmlns:p14="http://schemas.microsoft.com/office/powerpoint/2010/main" val="3071110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3F087F-F803-4067-9B2B-F13CA50EFB0F}" type="datetimeFigureOut">
              <a:rPr lang="en-US" smtClean="0"/>
              <a:t>3/5/2019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6882C6-CD44-4834-8C51-E9434466CB21}" type="slidenum">
              <a:rPr lang="en-US" smtClean="0"/>
              <a:t>‹#›</a:t>
            </a:fld>
            <a:endParaRPr lang="en-US"/>
          </a:p>
        </p:txBody>
      </p:sp>
    </p:spTree>
    <p:extLst>
      <p:ext uri="{BB962C8B-B14F-4D97-AF65-F5344CB8AC3E}">
        <p14:creationId xmlns:p14="http://schemas.microsoft.com/office/powerpoint/2010/main" val="3944989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3F087F-F803-4067-9B2B-F13CA50EFB0F}" type="datetimeFigureOut">
              <a:rPr lang="en-US" smtClean="0"/>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6882C6-CD44-4834-8C51-E9434466CB21}" type="slidenum">
              <a:rPr lang="en-US" smtClean="0"/>
              <a:t>‹#›</a:t>
            </a:fld>
            <a:endParaRPr lang="en-US"/>
          </a:p>
        </p:txBody>
      </p:sp>
    </p:spTree>
    <p:extLst>
      <p:ext uri="{BB962C8B-B14F-4D97-AF65-F5344CB8AC3E}">
        <p14:creationId xmlns:p14="http://schemas.microsoft.com/office/powerpoint/2010/main" val="1916718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F087F-F803-4067-9B2B-F13CA50EFB0F}" type="datetimeFigureOut">
              <a:rPr lang="en-US" smtClean="0"/>
              <a:t>3/5/2019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6882C6-CD44-4834-8C51-E9434466CB21}" type="slidenum">
              <a:rPr lang="en-US" smtClean="0"/>
              <a:t>‹#›</a:t>
            </a:fld>
            <a:endParaRPr lang="en-US"/>
          </a:p>
        </p:txBody>
      </p:sp>
    </p:spTree>
    <p:extLst>
      <p:ext uri="{BB962C8B-B14F-4D97-AF65-F5344CB8AC3E}">
        <p14:creationId xmlns:p14="http://schemas.microsoft.com/office/powerpoint/2010/main" val="704986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3F087F-F803-4067-9B2B-F13CA50EFB0F}"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6882C6-CD44-4834-8C51-E9434466CB21}" type="slidenum">
              <a:rPr lang="en-US" smtClean="0"/>
              <a:t>‹#›</a:t>
            </a:fld>
            <a:endParaRPr lang="en-US"/>
          </a:p>
        </p:txBody>
      </p:sp>
    </p:spTree>
    <p:extLst>
      <p:ext uri="{BB962C8B-B14F-4D97-AF65-F5344CB8AC3E}">
        <p14:creationId xmlns:p14="http://schemas.microsoft.com/office/powerpoint/2010/main" val="254998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3F087F-F803-4067-9B2B-F13CA50EFB0F}"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6882C6-CD44-4834-8C51-E9434466CB21}" type="slidenum">
              <a:rPr lang="en-US" smtClean="0"/>
              <a:t>‹#›</a:t>
            </a:fld>
            <a:endParaRPr lang="en-US"/>
          </a:p>
        </p:txBody>
      </p:sp>
    </p:spTree>
    <p:extLst>
      <p:ext uri="{BB962C8B-B14F-4D97-AF65-F5344CB8AC3E}">
        <p14:creationId xmlns:p14="http://schemas.microsoft.com/office/powerpoint/2010/main" val="2937421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C83F087F-F803-4067-9B2B-F13CA50EFB0F}" type="datetimeFigureOut">
              <a:rPr lang="en-US" smtClean="0"/>
              <a:t>3/5/2019</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F66882C6-CD44-4834-8C51-E9434466CB21}"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681685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C808E-8586-40FA-81C0-6D03F94702C2}"/>
              </a:ext>
            </a:extLst>
          </p:cNvPr>
          <p:cNvSpPr>
            <a:spLocks noGrp="1"/>
          </p:cNvSpPr>
          <p:nvPr>
            <p:ph type="ctrTitle"/>
          </p:nvPr>
        </p:nvSpPr>
        <p:spPr>
          <a:xfrm>
            <a:off x="1088912" y="1143293"/>
            <a:ext cx="7618207" cy="4268965"/>
          </a:xfrm>
        </p:spPr>
        <p:txBody>
          <a:bodyPr/>
          <a:lstStyle/>
          <a:p>
            <a:r>
              <a:rPr lang="en-US" dirty="0"/>
              <a:t>Developing a thesis statement</a:t>
            </a:r>
          </a:p>
        </p:txBody>
      </p:sp>
      <p:sp>
        <p:nvSpPr>
          <p:cNvPr id="3" name="Subtitle 2">
            <a:extLst>
              <a:ext uri="{FF2B5EF4-FFF2-40B4-BE49-F238E27FC236}">
                <a16:creationId xmlns:a16="http://schemas.microsoft.com/office/drawing/2014/main" id="{AC117CC2-0AAD-4ECC-8D94-5F14021BC12E}"/>
              </a:ext>
            </a:extLst>
          </p:cNvPr>
          <p:cNvSpPr>
            <a:spLocks noGrp="1"/>
          </p:cNvSpPr>
          <p:nvPr>
            <p:ph type="subTitle" idx="1"/>
          </p:nvPr>
        </p:nvSpPr>
        <p:spPr/>
        <p:txBody>
          <a:bodyPr>
            <a:normAutofit fontScale="70000" lnSpcReduction="20000"/>
          </a:bodyPr>
          <a:lstStyle/>
          <a:p>
            <a:r>
              <a:rPr lang="en-US" dirty="0"/>
              <a:t>Instructor: Akshata Balghare</a:t>
            </a:r>
          </a:p>
          <a:p>
            <a:r>
              <a:rPr lang="en-US" dirty="0"/>
              <a:t>ENGL 1301</a:t>
            </a:r>
          </a:p>
          <a:p>
            <a:r>
              <a:rPr lang="en-US" dirty="0"/>
              <a:t>3/5/2019	</a:t>
            </a:r>
          </a:p>
        </p:txBody>
      </p:sp>
    </p:spTree>
    <p:extLst>
      <p:ext uri="{BB962C8B-B14F-4D97-AF65-F5344CB8AC3E}">
        <p14:creationId xmlns:p14="http://schemas.microsoft.com/office/powerpoint/2010/main" val="136571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8F21E-EE16-4278-8DF1-AE903164507B}"/>
              </a:ext>
            </a:extLst>
          </p:cNvPr>
          <p:cNvSpPr>
            <a:spLocks noGrp="1"/>
          </p:cNvSpPr>
          <p:nvPr>
            <p:ph idx="1"/>
          </p:nvPr>
        </p:nvSpPr>
        <p:spPr>
          <a:xfrm>
            <a:off x="1452880" y="1544320"/>
            <a:ext cx="9601200" cy="3581400"/>
          </a:xfrm>
        </p:spPr>
        <p:txBody>
          <a:bodyPr>
            <a:normAutofit/>
          </a:bodyPr>
          <a:lstStyle/>
          <a:p>
            <a:pPr marL="0" indent="0" algn="ctr">
              <a:buNone/>
            </a:pPr>
            <a:r>
              <a:rPr lang="en-US" sz="2700" b="1" dirty="0"/>
              <a:t>Example 1</a:t>
            </a:r>
          </a:p>
          <a:p>
            <a:pPr marL="0" indent="0">
              <a:buNone/>
            </a:pPr>
            <a:r>
              <a:rPr lang="en-US" sz="2700" dirty="0"/>
              <a:t>Hanson uses </a:t>
            </a:r>
            <a:r>
              <a:rPr lang="en-US" sz="2700" dirty="0">
                <a:highlight>
                  <a:srgbClr val="FFFF00"/>
                </a:highlight>
              </a:rPr>
              <a:t>emotional appeals through her </a:t>
            </a:r>
            <a:r>
              <a:rPr lang="en-US" sz="2700" dirty="0">
                <a:solidFill>
                  <a:srgbClr val="FF0000"/>
                </a:solidFill>
                <a:highlight>
                  <a:srgbClr val="FFFF00"/>
                </a:highlight>
              </a:rPr>
              <a:t>effective</a:t>
            </a:r>
            <a:r>
              <a:rPr lang="en-US" sz="2700" dirty="0">
                <a:highlight>
                  <a:srgbClr val="FFFF00"/>
                </a:highlight>
              </a:rPr>
              <a:t> personal narratives</a:t>
            </a:r>
            <a:r>
              <a:rPr lang="en-US" sz="2700" dirty="0"/>
              <a:t>, as well as </a:t>
            </a:r>
            <a:r>
              <a:rPr lang="en-US" sz="2700" dirty="0">
                <a:highlight>
                  <a:srgbClr val="FFFF00"/>
                </a:highlight>
              </a:rPr>
              <a:t>logical and ethical appeals by mentioning the historical background of Asian food </a:t>
            </a:r>
            <a:r>
              <a:rPr lang="en-US" sz="2700" dirty="0"/>
              <a:t>in order to demonstrate the </a:t>
            </a:r>
            <a:r>
              <a:rPr lang="en-US" sz="2700" dirty="0">
                <a:solidFill>
                  <a:srgbClr val="FF0000"/>
                </a:solidFill>
              </a:rPr>
              <a:t>influence of food in cultural and personal identities</a:t>
            </a:r>
            <a:r>
              <a:rPr lang="en-US" sz="2700" dirty="0"/>
              <a:t>. </a:t>
            </a:r>
          </a:p>
          <a:p>
            <a:endParaRPr lang="en-US" dirty="0"/>
          </a:p>
        </p:txBody>
      </p:sp>
    </p:spTree>
    <p:extLst>
      <p:ext uri="{BB962C8B-B14F-4D97-AF65-F5344CB8AC3E}">
        <p14:creationId xmlns:p14="http://schemas.microsoft.com/office/powerpoint/2010/main" val="498404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8F21E-EE16-4278-8DF1-AE903164507B}"/>
              </a:ext>
            </a:extLst>
          </p:cNvPr>
          <p:cNvSpPr>
            <a:spLocks noGrp="1"/>
          </p:cNvSpPr>
          <p:nvPr>
            <p:ph idx="1"/>
          </p:nvPr>
        </p:nvSpPr>
        <p:spPr>
          <a:xfrm>
            <a:off x="1452880" y="1544320"/>
            <a:ext cx="9601200" cy="3581400"/>
          </a:xfrm>
        </p:spPr>
        <p:txBody>
          <a:bodyPr>
            <a:normAutofit/>
          </a:bodyPr>
          <a:lstStyle/>
          <a:p>
            <a:pPr marL="0" indent="0" algn="ctr">
              <a:buNone/>
            </a:pPr>
            <a:r>
              <a:rPr lang="en-US" sz="2700" b="1" dirty="0"/>
              <a:t>Example 2</a:t>
            </a:r>
          </a:p>
          <a:p>
            <a:pPr marL="0" indent="0">
              <a:buNone/>
            </a:pPr>
            <a:r>
              <a:rPr lang="en-US" sz="2700" dirty="0"/>
              <a:t>Deresiewicz </a:t>
            </a:r>
            <a:r>
              <a:rPr lang="en-US" sz="2700" dirty="0">
                <a:solidFill>
                  <a:srgbClr val="FF0000"/>
                </a:solidFill>
              </a:rPr>
              <a:t>effectively</a:t>
            </a:r>
            <a:r>
              <a:rPr lang="en-US" sz="2700" dirty="0"/>
              <a:t> convinces his audience that </a:t>
            </a:r>
            <a:r>
              <a:rPr lang="en-US" sz="2700" dirty="0">
                <a:solidFill>
                  <a:srgbClr val="FF0000"/>
                </a:solidFill>
              </a:rPr>
              <a:t>solitude has lost its value in today’s society </a:t>
            </a:r>
            <a:r>
              <a:rPr lang="en-US" sz="2700" dirty="0"/>
              <a:t>through his </a:t>
            </a:r>
            <a:r>
              <a:rPr lang="en-US" sz="2700" dirty="0">
                <a:highlight>
                  <a:srgbClr val="FFFF00"/>
                </a:highlight>
              </a:rPr>
              <a:t>utilization of enthymemes and appropriately balanced use of ethos, pathos, and logos</a:t>
            </a:r>
          </a:p>
        </p:txBody>
      </p:sp>
    </p:spTree>
    <p:extLst>
      <p:ext uri="{BB962C8B-B14F-4D97-AF65-F5344CB8AC3E}">
        <p14:creationId xmlns:p14="http://schemas.microsoft.com/office/powerpoint/2010/main" val="4103083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8F21E-EE16-4278-8DF1-AE903164507B}"/>
              </a:ext>
            </a:extLst>
          </p:cNvPr>
          <p:cNvSpPr>
            <a:spLocks noGrp="1"/>
          </p:cNvSpPr>
          <p:nvPr>
            <p:ph idx="1"/>
          </p:nvPr>
        </p:nvSpPr>
        <p:spPr>
          <a:xfrm>
            <a:off x="1452880" y="1544320"/>
            <a:ext cx="9601200" cy="3581400"/>
          </a:xfrm>
        </p:spPr>
        <p:txBody>
          <a:bodyPr>
            <a:normAutofit/>
          </a:bodyPr>
          <a:lstStyle/>
          <a:p>
            <a:pPr marL="0" indent="0" algn="ctr">
              <a:buNone/>
            </a:pPr>
            <a:r>
              <a:rPr lang="en-US" sz="2700" b="1" dirty="0"/>
              <a:t>Example 3</a:t>
            </a:r>
          </a:p>
          <a:p>
            <a:pPr marL="0" indent="0">
              <a:buNone/>
            </a:pPr>
            <a:r>
              <a:rPr lang="en-US" sz="2800" dirty="0"/>
              <a:t>Turkle </a:t>
            </a:r>
            <a:r>
              <a:rPr lang="en-US" sz="2800" dirty="0">
                <a:solidFill>
                  <a:srgbClr val="FF0000"/>
                </a:solidFill>
              </a:rPr>
              <a:t>effectively</a:t>
            </a:r>
            <a:r>
              <a:rPr lang="en-US" sz="2800" dirty="0"/>
              <a:t> persuades her audience at the TED Talks conference that </a:t>
            </a:r>
            <a:r>
              <a:rPr lang="en-US" sz="2800" dirty="0">
                <a:solidFill>
                  <a:srgbClr val="FF0000"/>
                </a:solidFill>
              </a:rPr>
              <a:t>cell phones and other digital technology are making teens less sociable </a:t>
            </a:r>
            <a:r>
              <a:rPr lang="en-US" sz="2800" dirty="0"/>
              <a:t>by making her </a:t>
            </a:r>
            <a:r>
              <a:rPr lang="en-US" sz="2800" dirty="0">
                <a:highlight>
                  <a:srgbClr val="FFFF00"/>
                </a:highlight>
              </a:rPr>
              <a:t>topic relevant, logically arranging a problem/solution speech, maintaining an appropriate rhetorical distance, and appealing to the audience’s emotion of pity</a:t>
            </a:r>
            <a:r>
              <a:rPr lang="en-US" sz="2800" dirty="0"/>
              <a:t>.</a:t>
            </a:r>
            <a:endParaRPr lang="en-US" sz="2700" b="1" dirty="0"/>
          </a:p>
        </p:txBody>
      </p:sp>
    </p:spTree>
    <p:extLst>
      <p:ext uri="{BB962C8B-B14F-4D97-AF65-F5344CB8AC3E}">
        <p14:creationId xmlns:p14="http://schemas.microsoft.com/office/powerpoint/2010/main" val="2390639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8F21E-EE16-4278-8DF1-AE903164507B}"/>
              </a:ext>
            </a:extLst>
          </p:cNvPr>
          <p:cNvSpPr>
            <a:spLocks noGrp="1"/>
          </p:cNvSpPr>
          <p:nvPr>
            <p:ph idx="1"/>
          </p:nvPr>
        </p:nvSpPr>
        <p:spPr>
          <a:xfrm>
            <a:off x="1452880" y="1544320"/>
            <a:ext cx="9601200" cy="3581400"/>
          </a:xfrm>
        </p:spPr>
        <p:txBody>
          <a:bodyPr>
            <a:normAutofit/>
          </a:bodyPr>
          <a:lstStyle/>
          <a:p>
            <a:pPr marL="0" indent="0" algn="ctr">
              <a:buNone/>
            </a:pPr>
            <a:r>
              <a:rPr lang="en-US" sz="2700" b="1" dirty="0"/>
              <a:t>Example 4</a:t>
            </a:r>
          </a:p>
          <a:p>
            <a:pPr marL="0" indent="0">
              <a:buNone/>
            </a:pPr>
            <a:r>
              <a:rPr lang="en-US" sz="2700" dirty="0"/>
              <a:t>Wilder </a:t>
            </a:r>
            <a:r>
              <a:rPr lang="en-US" sz="2700" dirty="0">
                <a:solidFill>
                  <a:srgbClr val="FF0000"/>
                </a:solidFill>
              </a:rPr>
              <a:t>effectively</a:t>
            </a:r>
            <a:r>
              <a:rPr lang="en-US" sz="2700" dirty="0"/>
              <a:t> informs the audience of her </a:t>
            </a:r>
            <a:r>
              <a:rPr lang="en-US" sz="2700" dirty="0">
                <a:highlight>
                  <a:srgbClr val="FFFF00"/>
                </a:highlight>
              </a:rPr>
              <a:t>passion for cooking using emotional and ethical appeals</a:t>
            </a:r>
            <a:r>
              <a:rPr lang="en-US" sz="2700" dirty="0"/>
              <a:t>, but her </a:t>
            </a:r>
            <a:r>
              <a:rPr lang="en-US" sz="2700" dirty="0">
                <a:highlight>
                  <a:srgbClr val="FFFF00"/>
                </a:highlight>
              </a:rPr>
              <a:t>logos</a:t>
            </a:r>
            <a:r>
              <a:rPr lang="en-US" sz="2700" dirty="0"/>
              <a:t> is </a:t>
            </a:r>
            <a:r>
              <a:rPr lang="en-US" sz="2700" dirty="0">
                <a:solidFill>
                  <a:srgbClr val="FF0000"/>
                </a:solidFill>
              </a:rPr>
              <a:t>partially effective</a:t>
            </a:r>
            <a:r>
              <a:rPr lang="en-US" sz="2700" dirty="0"/>
              <a:t> because of her </a:t>
            </a:r>
            <a:r>
              <a:rPr lang="en-US" sz="2700" dirty="0">
                <a:highlight>
                  <a:srgbClr val="FFFF00"/>
                </a:highlight>
              </a:rPr>
              <a:t>wordiness when attempting to enlighten the audience about molecular gastronomy</a:t>
            </a:r>
            <a:r>
              <a:rPr lang="en-US" sz="2700" dirty="0"/>
              <a:t>, which eventually </a:t>
            </a:r>
            <a:r>
              <a:rPr lang="en-US" sz="2700" dirty="0">
                <a:highlight>
                  <a:srgbClr val="FFFF00"/>
                </a:highlight>
              </a:rPr>
              <a:t>increases the rhetorical distance</a:t>
            </a:r>
            <a:r>
              <a:rPr lang="en-US" sz="2700" dirty="0"/>
              <a:t>. </a:t>
            </a:r>
          </a:p>
        </p:txBody>
      </p:sp>
    </p:spTree>
    <p:extLst>
      <p:ext uri="{BB962C8B-B14F-4D97-AF65-F5344CB8AC3E}">
        <p14:creationId xmlns:p14="http://schemas.microsoft.com/office/powerpoint/2010/main" val="871096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8F21E-EE16-4278-8DF1-AE903164507B}"/>
              </a:ext>
            </a:extLst>
          </p:cNvPr>
          <p:cNvSpPr>
            <a:spLocks noGrp="1"/>
          </p:cNvSpPr>
          <p:nvPr>
            <p:ph idx="1"/>
          </p:nvPr>
        </p:nvSpPr>
        <p:spPr>
          <a:xfrm>
            <a:off x="1452880" y="1544320"/>
            <a:ext cx="9601200" cy="3581400"/>
          </a:xfrm>
        </p:spPr>
        <p:txBody>
          <a:bodyPr>
            <a:normAutofit/>
          </a:bodyPr>
          <a:lstStyle/>
          <a:p>
            <a:pPr marL="0" indent="0">
              <a:buNone/>
            </a:pPr>
            <a:r>
              <a:rPr lang="en-US" sz="2700" dirty="0"/>
              <a:t>But before you write a thesis statement, you need to establish a context for your thesis statement. </a:t>
            </a:r>
          </a:p>
          <a:p>
            <a:pPr marL="0" indent="0">
              <a:buNone/>
            </a:pPr>
            <a:endParaRPr lang="en-US" sz="2700" dirty="0"/>
          </a:p>
          <a:p>
            <a:pPr marL="0" indent="0">
              <a:buNone/>
            </a:pPr>
            <a:r>
              <a:rPr lang="en-US" sz="2700" dirty="0"/>
              <a:t>What context? Where are you establishing it? Why are you establishing it? </a:t>
            </a:r>
          </a:p>
        </p:txBody>
      </p:sp>
    </p:spTree>
    <p:extLst>
      <p:ext uri="{BB962C8B-B14F-4D97-AF65-F5344CB8AC3E}">
        <p14:creationId xmlns:p14="http://schemas.microsoft.com/office/powerpoint/2010/main" val="1734133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6CF38-C20A-42F0-AEA3-119795D9CB06}"/>
              </a:ext>
            </a:extLst>
          </p:cNvPr>
          <p:cNvSpPr>
            <a:spLocks noGrp="1"/>
          </p:cNvSpPr>
          <p:nvPr>
            <p:ph type="title"/>
          </p:nvPr>
        </p:nvSpPr>
        <p:spPr/>
        <p:txBody>
          <a:bodyPr>
            <a:normAutofit/>
          </a:bodyPr>
          <a:lstStyle/>
          <a:p>
            <a:r>
              <a:rPr lang="en-US" sz="4800" dirty="0"/>
              <a:t>Thesis statements: what are they? What do they do?</a:t>
            </a:r>
          </a:p>
        </p:txBody>
      </p:sp>
      <p:sp>
        <p:nvSpPr>
          <p:cNvPr id="3" name="Content Placeholder 2">
            <a:extLst>
              <a:ext uri="{FF2B5EF4-FFF2-40B4-BE49-F238E27FC236}">
                <a16:creationId xmlns:a16="http://schemas.microsoft.com/office/drawing/2014/main" id="{FD522003-45CB-45A1-A4C3-89C76744C382}"/>
              </a:ext>
            </a:extLst>
          </p:cNvPr>
          <p:cNvSpPr>
            <a:spLocks noGrp="1"/>
          </p:cNvSpPr>
          <p:nvPr>
            <p:ph idx="1"/>
          </p:nvPr>
        </p:nvSpPr>
        <p:spPr/>
        <p:txBody>
          <a:bodyPr>
            <a:normAutofit fontScale="92500" lnSpcReduction="10000"/>
          </a:bodyPr>
          <a:lstStyle/>
          <a:p>
            <a:r>
              <a:rPr lang="en-US" sz="2800" dirty="0"/>
              <a:t>An assertion</a:t>
            </a:r>
          </a:p>
          <a:p>
            <a:r>
              <a:rPr lang="en-US" sz="2800" dirty="0"/>
              <a:t>Clearly defined assertion</a:t>
            </a:r>
          </a:p>
          <a:p>
            <a:r>
              <a:rPr lang="en-US" sz="2800" dirty="0"/>
              <a:t>Assertion about the topic in the article/assertion about a view different from that of the author’s</a:t>
            </a:r>
          </a:p>
          <a:p>
            <a:r>
              <a:rPr lang="en-US" sz="2800" dirty="0"/>
              <a:t>Supported with evidence/facts and run through all paragraphs</a:t>
            </a:r>
          </a:p>
          <a:p>
            <a:r>
              <a:rPr lang="en-US" sz="2800" dirty="0"/>
              <a:t>Placed at the end of the introductory paragraph</a:t>
            </a:r>
          </a:p>
          <a:p>
            <a:r>
              <a:rPr lang="en-US" sz="2800" dirty="0"/>
              <a:t>Anticipate counterarguments</a:t>
            </a:r>
          </a:p>
          <a:p>
            <a:r>
              <a:rPr lang="en-US" sz="2800" dirty="0"/>
              <a:t>Should be mentioned in one single sentence; it could be a </a:t>
            </a:r>
            <a:r>
              <a:rPr lang="en-US" sz="2800" dirty="0" err="1"/>
              <a:t>longgggg</a:t>
            </a:r>
            <a:r>
              <a:rPr lang="en-US" sz="2800" dirty="0"/>
              <a:t> sentence.</a:t>
            </a:r>
          </a:p>
          <a:p>
            <a:endParaRPr lang="en-US" dirty="0"/>
          </a:p>
          <a:p>
            <a:pPr marL="0" indent="0">
              <a:buNone/>
            </a:pPr>
            <a:endParaRPr lang="en-US" dirty="0"/>
          </a:p>
        </p:txBody>
      </p:sp>
    </p:spTree>
    <p:extLst>
      <p:ext uri="{BB962C8B-B14F-4D97-AF65-F5344CB8AC3E}">
        <p14:creationId xmlns:p14="http://schemas.microsoft.com/office/powerpoint/2010/main" val="3829101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88011-389E-463E-9C79-907B8C17F676}"/>
              </a:ext>
            </a:extLst>
          </p:cNvPr>
          <p:cNvSpPr>
            <a:spLocks noGrp="1"/>
          </p:cNvSpPr>
          <p:nvPr>
            <p:ph type="title"/>
          </p:nvPr>
        </p:nvSpPr>
        <p:spPr/>
        <p:txBody>
          <a:bodyPr/>
          <a:lstStyle/>
          <a:p>
            <a:r>
              <a:rPr lang="en-US" dirty="0"/>
              <a:t>When you write a thesis statement</a:t>
            </a:r>
          </a:p>
        </p:txBody>
      </p:sp>
      <p:sp>
        <p:nvSpPr>
          <p:cNvPr id="3" name="Content Placeholder 2">
            <a:extLst>
              <a:ext uri="{FF2B5EF4-FFF2-40B4-BE49-F238E27FC236}">
                <a16:creationId xmlns:a16="http://schemas.microsoft.com/office/drawing/2014/main" id="{F196EB90-6C3E-47BE-93DE-C661FB28296D}"/>
              </a:ext>
            </a:extLst>
          </p:cNvPr>
          <p:cNvSpPr>
            <a:spLocks noGrp="1"/>
          </p:cNvSpPr>
          <p:nvPr>
            <p:ph idx="1"/>
          </p:nvPr>
        </p:nvSpPr>
        <p:spPr/>
        <p:txBody>
          <a:bodyPr/>
          <a:lstStyle/>
          <a:p>
            <a:r>
              <a:rPr lang="en-US" sz="2800" dirty="0"/>
              <a:t>You are evaluating the article</a:t>
            </a:r>
          </a:p>
          <a:p>
            <a:r>
              <a:rPr lang="en-US" sz="2800" dirty="0"/>
              <a:t>You are taking a stand – a logical stand</a:t>
            </a:r>
          </a:p>
          <a:p>
            <a:r>
              <a:rPr lang="en-US" sz="2800" dirty="0"/>
              <a:t>You are stating your opinion</a:t>
            </a:r>
          </a:p>
          <a:p>
            <a:r>
              <a:rPr lang="en-US" sz="2800" dirty="0"/>
              <a:t>You are using information to further your argument</a:t>
            </a:r>
          </a:p>
          <a:p>
            <a:endParaRPr lang="en-US" dirty="0"/>
          </a:p>
        </p:txBody>
      </p:sp>
    </p:spTree>
    <p:extLst>
      <p:ext uri="{BB962C8B-B14F-4D97-AF65-F5344CB8AC3E}">
        <p14:creationId xmlns:p14="http://schemas.microsoft.com/office/powerpoint/2010/main" val="3363752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2126-636C-426B-A6B7-8B7CC8136CC2}"/>
              </a:ext>
            </a:extLst>
          </p:cNvPr>
          <p:cNvSpPr>
            <a:spLocks noGrp="1"/>
          </p:cNvSpPr>
          <p:nvPr>
            <p:ph type="title"/>
          </p:nvPr>
        </p:nvSpPr>
        <p:spPr/>
        <p:txBody>
          <a:bodyPr/>
          <a:lstStyle/>
          <a:p>
            <a:r>
              <a:rPr lang="en-US" dirty="0"/>
              <a:t>When should you write a thesis statement?</a:t>
            </a:r>
          </a:p>
        </p:txBody>
      </p:sp>
      <p:sp>
        <p:nvSpPr>
          <p:cNvPr id="3" name="Content Placeholder 2">
            <a:extLst>
              <a:ext uri="{FF2B5EF4-FFF2-40B4-BE49-F238E27FC236}">
                <a16:creationId xmlns:a16="http://schemas.microsoft.com/office/drawing/2014/main" id="{190A8767-6068-4C9C-968C-BCCF28B5205F}"/>
              </a:ext>
            </a:extLst>
          </p:cNvPr>
          <p:cNvSpPr>
            <a:spLocks noGrp="1"/>
          </p:cNvSpPr>
          <p:nvPr>
            <p:ph idx="1"/>
          </p:nvPr>
        </p:nvSpPr>
        <p:spPr/>
        <p:txBody>
          <a:bodyPr/>
          <a:lstStyle/>
          <a:p>
            <a:r>
              <a:rPr lang="en-US" sz="2800" dirty="0"/>
              <a:t>Avoid writing a thesis statement even before you analyze or research something</a:t>
            </a:r>
          </a:p>
          <a:p>
            <a:r>
              <a:rPr lang="en-US" sz="2800" dirty="0"/>
              <a:t>Have a working thesis statement as you start analyzing content</a:t>
            </a:r>
          </a:p>
          <a:p>
            <a:r>
              <a:rPr lang="en-US" sz="2800" dirty="0"/>
              <a:t>Keep editing and working on your thesis</a:t>
            </a:r>
          </a:p>
          <a:p>
            <a:r>
              <a:rPr lang="en-US" sz="2800" dirty="0"/>
              <a:t>The position that writers ultimately take in writing their thesis comes after several drafts</a:t>
            </a:r>
          </a:p>
          <a:p>
            <a:endParaRPr lang="en-US" dirty="0"/>
          </a:p>
        </p:txBody>
      </p:sp>
    </p:spTree>
    <p:extLst>
      <p:ext uri="{BB962C8B-B14F-4D97-AF65-F5344CB8AC3E}">
        <p14:creationId xmlns:p14="http://schemas.microsoft.com/office/powerpoint/2010/main" val="4175703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DC99-833D-4228-B598-4DBE04537E71}"/>
              </a:ext>
            </a:extLst>
          </p:cNvPr>
          <p:cNvSpPr>
            <a:spLocks noGrp="1"/>
          </p:cNvSpPr>
          <p:nvPr>
            <p:ph type="title"/>
          </p:nvPr>
        </p:nvSpPr>
        <p:spPr/>
        <p:txBody>
          <a:bodyPr>
            <a:normAutofit/>
          </a:bodyPr>
          <a:lstStyle/>
          <a:p>
            <a:r>
              <a:rPr lang="en-US" sz="4800" dirty="0"/>
              <a:t>The thesis statement or main claim must be debatable</a:t>
            </a:r>
          </a:p>
        </p:txBody>
      </p:sp>
      <p:sp>
        <p:nvSpPr>
          <p:cNvPr id="3" name="Content Placeholder 2">
            <a:extLst>
              <a:ext uri="{FF2B5EF4-FFF2-40B4-BE49-F238E27FC236}">
                <a16:creationId xmlns:a16="http://schemas.microsoft.com/office/drawing/2014/main" id="{913A148B-69A7-42C2-82EA-41AD855481B4}"/>
              </a:ext>
            </a:extLst>
          </p:cNvPr>
          <p:cNvSpPr>
            <a:spLocks noGrp="1"/>
          </p:cNvSpPr>
          <p:nvPr>
            <p:ph idx="1"/>
          </p:nvPr>
        </p:nvSpPr>
        <p:spPr/>
        <p:txBody>
          <a:bodyPr>
            <a:normAutofit lnSpcReduction="10000"/>
          </a:bodyPr>
          <a:lstStyle/>
          <a:p>
            <a:r>
              <a:rPr lang="en-US" sz="3200" dirty="0"/>
              <a:t>An argumentative or persuasive piece of writing must begin with a debatable thesis or claim. </a:t>
            </a:r>
          </a:p>
          <a:p>
            <a:r>
              <a:rPr lang="en-US" sz="3200" dirty="0"/>
              <a:t>The thesis must be something that people could reasonably have differing opinions on. </a:t>
            </a:r>
          </a:p>
          <a:p>
            <a:r>
              <a:rPr lang="en-US" sz="3200" dirty="0"/>
              <a:t>If your thesis is something that is generally agreed upon or accepted as fact then there is no reason to try to persuade people.</a:t>
            </a:r>
          </a:p>
          <a:p>
            <a:endParaRPr lang="en-US" dirty="0"/>
          </a:p>
          <a:p>
            <a:endParaRPr lang="en-US" dirty="0"/>
          </a:p>
        </p:txBody>
      </p:sp>
    </p:spTree>
    <p:extLst>
      <p:ext uri="{BB962C8B-B14F-4D97-AF65-F5344CB8AC3E}">
        <p14:creationId xmlns:p14="http://schemas.microsoft.com/office/powerpoint/2010/main" val="2187591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8F21E-EE16-4278-8DF1-AE903164507B}"/>
              </a:ext>
            </a:extLst>
          </p:cNvPr>
          <p:cNvSpPr>
            <a:spLocks noGrp="1"/>
          </p:cNvSpPr>
          <p:nvPr>
            <p:ph idx="1"/>
          </p:nvPr>
        </p:nvSpPr>
        <p:spPr>
          <a:xfrm>
            <a:off x="1452880" y="1544320"/>
            <a:ext cx="9601200" cy="3581400"/>
          </a:xfrm>
        </p:spPr>
        <p:txBody>
          <a:bodyPr>
            <a:normAutofit fontScale="85000" lnSpcReduction="20000"/>
          </a:bodyPr>
          <a:lstStyle/>
          <a:p>
            <a:endParaRPr lang="en-US" b="1" dirty="0"/>
          </a:p>
          <a:p>
            <a:r>
              <a:rPr lang="en-US" sz="3200" b="1" dirty="0"/>
              <a:t>Example of a non-debatable thesis statement: </a:t>
            </a:r>
            <a:r>
              <a:rPr lang="en-US" sz="3200" dirty="0"/>
              <a:t>Pollution is bad for the environment.</a:t>
            </a:r>
          </a:p>
          <a:p>
            <a:r>
              <a:rPr lang="en-US" sz="3200" b="1" dirty="0"/>
              <a:t>Example of a debatable thesis statement: </a:t>
            </a:r>
            <a:r>
              <a:rPr lang="en-US" sz="3200" dirty="0"/>
              <a:t>At least 25 percent of the federal budget should be spent on limiting pollution.</a:t>
            </a:r>
          </a:p>
          <a:p>
            <a:r>
              <a:rPr lang="en-US" sz="3200" b="1" dirty="0"/>
              <a:t>Another example of a debatable thesis statement: </a:t>
            </a:r>
            <a:r>
              <a:rPr lang="en-US" sz="3200" dirty="0"/>
              <a:t>America's anti-pollution efforts should focus on privately owned cars.</a:t>
            </a:r>
          </a:p>
          <a:p>
            <a:pPr marL="0" indent="0">
              <a:buNone/>
            </a:pPr>
            <a:r>
              <a:rPr lang="en-US" sz="3200" dirty="0"/>
              <a:t>How are the first and second examples different?</a:t>
            </a:r>
          </a:p>
          <a:p>
            <a:endParaRPr lang="en-US" dirty="0"/>
          </a:p>
          <a:p>
            <a:endParaRPr lang="en-US" dirty="0"/>
          </a:p>
        </p:txBody>
      </p:sp>
    </p:spTree>
    <p:extLst>
      <p:ext uri="{BB962C8B-B14F-4D97-AF65-F5344CB8AC3E}">
        <p14:creationId xmlns:p14="http://schemas.microsoft.com/office/powerpoint/2010/main" val="310164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634A-55D1-439B-ADF5-B21D087982BC}"/>
              </a:ext>
            </a:extLst>
          </p:cNvPr>
          <p:cNvSpPr>
            <a:spLocks noGrp="1"/>
          </p:cNvSpPr>
          <p:nvPr>
            <p:ph type="title"/>
          </p:nvPr>
        </p:nvSpPr>
        <p:spPr/>
        <p:txBody>
          <a:bodyPr/>
          <a:lstStyle/>
          <a:p>
            <a:r>
              <a:rPr lang="en-US" sz="4800" b="1" dirty="0"/>
              <a:t>The thesis needs to be narrow</a:t>
            </a:r>
            <a:br>
              <a:rPr lang="en-US" dirty="0"/>
            </a:br>
            <a:endParaRPr lang="en-US" dirty="0"/>
          </a:p>
        </p:txBody>
      </p:sp>
      <p:sp>
        <p:nvSpPr>
          <p:cNvPr id="3" name="Content Placeholder 2">
            <a:extLst>
              <a:ext uri="{FF2B5EF4-FFF2-40B4-BE49-F238E27FC236}">
                <a16:creationId xmlns:a16="http://schemas.microsoft.com/office/drawing/2014/main" id="{31241296-8494-4F72-9779-10B716EB8C2B}"/>
              </a:ext>
            </a:extLst>
          </p:cNvPr>
          <p:cNvSpPr>
            <a:spLocks noGrp="1"/>
          </p:cNvSpPr>
          <p:nvPr>
            <p:ph idx="1"/>
          </p:nvPr>
        </p:nvSpPr>
        <p:spPr/>
        <p:txBody>
          <a:bodyPr/>
          <a:lstStyle/>
          <a:p>
            <a:r>
              <a:rPr lang="en-US" sz="3200" dirty="0"/>
              <a:t>The narrower the thesis the more effective your argument will be. </a:t>
            </a:r>
          </a:p>
          <a:p>
            <a:r>
              <a:rPr lang="en-US" sz="3200" dirty="0"/>
              <a:t>Your thesis or claim must be supported by evidence. </a:t>
            </a:r>
          </a:p>
          <a:p>
            <a:r>
              <a:rPr lang="en-US" sz="3200" dirty="0"/>
              <a:t>The broader your claim is, the more evidence you will need to convince readers that your position is right.</a:t>
            </a:r>
          </a:p>
          <a:p>
            <a:endParaRPr lang="en-US" dirty="0"/>
          </a:p>
        </p:txBody>
      </p:sp>
    </p:spTree>
    <p:extLst>
      <p:ext uri="{BB962C8B-B14F-4D97-AF65-F5344CB8AC3E}">
        <p14:creationId xmlns:p14="http://schemas.microsoft.com/office/powerpoint/2010/main" val="3822473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0EC0CB-DB6A-4B47-8F5B-87091FEB5C84}"/>
              </a:ext>
            </a:extLst>
          </p:cNvPr>
          <p:cNvSpPr>
            <a:spLocks noGrp="1"/>
          </p:cNvSpPr>
          <p:nvPr>
            <p:ph idx="1"/>
          </p:nvPr>
        </p:nvSpPr>
        <p:spPr/>
        <p:txBody>
          <a:bodyPr/>
          <a:lstStyle/>
          <a:p>
            <a:r>
              <a:rPr lang="en-US" sz="3200" b="1" dirty="0"/>
              <a:t>Example of a thesis that is too broad: </a:t>
            </a:r>
            <a:r>
              <a:rPr lang="en-US" sz="3200" dirty="0"/>
              <a:t>Drug use is detrimental to society.</a:t>
            </a:r>
          </a:p>
          <a:p>
            <a:r>
              <a:rPr lang="en-US" sz="3200" b="1" dirty="0"/>
              <a:t>Example of a narrow or focused thesis: </a:t>
            </a:r>
            <a:r>
              <a:rPr lang="en-US" sz="3200" dirty="0"/>
              <a:t>Illegal drug use is detrimental because it encourages gang violence.</a:t>
            </a:r>
          </a:p>
          <a:p>
            <a:endParaRPr lang="en-US" dirty="0"/>
          </a:p>
          <a:p>
            <a:endParaRPr lang="en-US" dirty="0"/>
          </a:p>
        </p:txBody>
      </p:sp>
    </p:spTree>
    <p:extLst>
      <p:ext uri="{BB962C8B-B14F-4D97-AF65-F5344CB8AC3E}">
        <p14:creationId xmlns:p14="http://schemas.microsoft.com/office/powerpoint/2010/main" val="2009648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C2962D-AA8A-42CE-9444-60B1365946AE}"/>
              </a:ext>
            </a:extLst>
          </p:cNvPr>
          <p:cNvSpPr>
            <a:spLocks noGrp="1"/>
          </p:cNvSpPr>
          <p:nvPr>
            <p:ph idx="1"/>
          </p:nvPr>
        </p:nvSpPr>
        <p:spPr>
          <a:xfrm>
            <a:off x="1381760" y="1869440"/>
            <a:ext cx="9601200" cy="3581400"/>
          </a:xfrm>
        </p:spPr>
        <p:txBody>
          <a:bodyPr>
            <a:normAutofit fontScale="85000" lnSpcReduction="10000"/>
          </a:bodyPr>
          <a:lstStyle/>
          <a:p>
            <a:r>
              <a:rPr lang="en-US" sz="3200" b="1" dirty="0"/>
              <a:t>Narrowed debatable thesis 1: </a:t>
            </a:r>
            <a:r>
              <a:rPr lang="en-US" sz="3200" dirty="0"/>
              <a:t>At least 25 percent of the federal budget should be spent on helping upgrade business to clean technologies, researching renewable energy sources, and planting more trees in order to control or eliminate pollution.</a:t>
            </a:r>
          </a:p>
          <a:p>
            <a:r>
              <a:rPr lang="en-US" sz="3200" b="1" dirty="0"/>
              <a:t>Narrowed debatable thesis 2: </a:t>
            </a:r>
            <a:r>
              <a:rPr lang="en-US" sz="3200" dirty="0"/>
              <a:t>America's anti-pollution efforts should focus on privately owned cars because it would allow most citizens to contribute to national efforts and care about the outcome.</a:t>
            </a:r>
          </a:p>
          <a:p>
            <a:endParaRPr lang="en-US" dirty="0"/>
          </a:p>
          <a:p>
            <a:endParaRPr lang="en-US" dirty="0"/>
          </a:p>
        </p:txBody>
      </p:sp>
    </p:spTree>
    <p:extLst>
      <p:ext uri="{BB962C8B-B14F-4D97-AF65-F5344CB8AC3E}">
        <p14:creationId xmlns:p14="http://schemas.microsoft.com/office/powerpoint/2010/main" val="3951520901"/>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TM10001103[[fn=Headlines]]</Template>
  <TotalTime>66</TotalTime>
  <Words>653</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Schoolbook</vt:lpstr>
      <vt:lpstr>Corbel</vt:lpstr>
      <vt:lpstr>Headlines</vt:lpstr>
      <vt:lpstr>Developing a thesis statement</vt:lpstr>
      <vt:lpstr>Thesis statements: what are they? What do they do?</vt:lpstr>
      <vt:lpstr>When you write a thesis statement</vt:lpstr>
      <vt:lpstr>When should you write a thesis statement?</vt:lpstr>
      <vt:lpstr>The thesis statement or main claim must be debatable</vt:lpstr>
      <vt:lpstr>PowerPoint Presentation</vt:lpstr>
      <vt:lpstr>The thesis needs to be narrow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 thesis statement</dc:title>
  <dc:creator>akshata b</dc:creator>
  <cp:lastModifiedBy>Balghare, Akshata</cp:lastModifiedBy>
  <cp:revision>18</cp:revision>
  <dcterms:created xsi:type="dcterms:W3CDTF">2018-10-15T03:55:01Z</dcterms:created>
  <dcterms:modified xsi:type="dcterms:W3CDTF">2019-03-06T06:16:09Z</dcterms:modified>
</cp:coreProperties>
</file>