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6"/>
  </p:notesMasterIdLst>
  <p:handoutMasterIdLst>
    <p:handoutMasterId r:id="rId27"/>
  </p:handoutMasterIdLst>
  <p:sldIdLst>
    <p:sldId id="256" r:id="rId2"/>
    <p:sldId id="313" r:id="rId3"/>
    <p:sldId id="287" r:id="rId4"/>
    <p:sldId id="314" r:id="rId5"/>
    <p:sldId id="288" r:id="rId6"/>
    <p:sldId id="289" r:id="rId7"/>
    <p:sldId id="315" r:id="rId8"/>
    <p:sldId id="327" r:id="rId9"/>
    <p:sldId id="332" r:id="rId10"/>
    <p:sldId id="257" r:id="rId11"/>
    <p:sldId id="269" r:id="rId12"/>
    <p:sldId id="281" r:id="rId13"/>
    <p:sldId id="271" r:id="rId14"/>
    <p:sldId id="282" r:id="rId15"/>
    <p:sldId id="273" r:id="rId16"/>
    <p:sldId id="283" r:id="rId17"/>
    <p:sldId id="284" r:id="rId18"/>
    <p:sldId id="276" r:id="rId19"/>
    <p:sldId id="333" r:id="rId20"/>
    <p:sldId id="285" r:id="rId21"/>
    <p:sldId id="286" r:id="rId22"/>
    <p:sldId id="262" r:id="rId23"/>
    <p:sldId id="329" r:id="rId24"/>
    <p:sldId id="325"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2" d="100"/>
          <a:sy n="102" d="100"/>
        </p:scale>
        <p:origin x="-1024" y="-11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handoutMaster" Target="handoutMasters/handout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0949946-30E8-EF45-816C-54A0CC5828B3}" type="datetimeFigureOut">
              <a:rPr lang="en-US" smtClean="0"/>
              <a:pPr/>
              <a:t>1/6/20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39138B-A9E6-8349-A1E8-E80673ED8352}" type="slidenum">
              <a:rPr lang="en-US" smtClean="0"/>
              <a:pPr/>
              <a:t>‹#›</a:t>
            </a:fld>
            <a:endParaRPr lang="en-US"/>
          </a:p>
        </p:txBody>
      </p:sp>
    </p:spTree>
    <p:extLst>
      <p:ext uri="{BB962C8B-B14F-4D97-AF65-F5344CB8AC3E}">
        <p14:creationId xmlns:p14="http://schemas.microsoft.com/office/powerpoint/2010/main" val="16054818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D08708B-7B32-BE4F-B0DB-B439E38FBDCE}" type="datetimeFigureOut">
              <a:rPr lang="en-US" smtClean="0"/>
              <a:pPr/>
              <a:t>1/6/20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FC5C8D-D3DB-A946-B900-2FF2453738A5}" type="slidenum">
              <a:rPr lang="en-US" smtClean="0"/>
              <a:pPr/>
              <a:t>‹#›</a:t>
            </a:fld>
            <a:endParaRPr lang="en-US"/>
          </a:p>
        </p:txBody>
      </p:sp>
    </p:spTree>
    <p:extLst>
      <p:ext uri="{BB962C8B-B14F-4D97-AF65-F5344CB8AC3E}">
        <p14:creationId xmlns:p14="http://schemas.microsoft.com/office/powerpoint/2010/main" val="259093448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ln/>
        </p:spPr>
        <p:txBody>
          <a:bodyPr/>
          <a:lstStyle/>
          <a:p>
            <a:endParaRPr lang="en-US"/>
          </a:p>
        </p:txBody>
      </p:sp>
      <p:sp>
        <p:nvSpPr>
          <p:cNvPr id="13315"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ln/>
        </p:spPr>
        <p:txBody>
          <a:bodyPr/>
          <a:lstStyle/>
          <a:p>
            <a:endParaRPr lang="en-US"/>
          </a:p>
        </p:txBody>
      </p:sp>
      <p:sp>
        <p:nvSpPr>
          <p:cNvPr id="15363"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GB" smtClean="0"/>
              <a:t>04/12/2014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6"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smtClean="0"/>
              <a:t>04/12/2014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6"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smtClean="0"/>
              <a:t>04/12/2014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6"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r>
              <a:rPr lang="en-GB" smtClean="0"/>
              <a:t>04/12/2014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6"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r>
              <a:rPr lang="en-GB" smtClean="0"/>
              <a:t>04/12/2014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6"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r>
              <a:rPr lang="en-GB" smtClean="0"/>
              <a:t>04/12/2014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7"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r>
              <a:rPr lang="en-GB" smtClean="0"/>
              <a:t>04/12/2014</a:t>
            </a:r>
            <a:endParaRPr lang="en-US"/>
          </a:p>
        </p:txBody>
      </p:sp>
      <p:sp>
        <p:nvSpPr>
          <p:cNvPr id="8"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9"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r>
              <a:rPr lang="en-GB" smtClean="0"/>
              <a:t>04/12/2014</a:t>
            </a:r>
            <a:endParaRPr lang="en-US"/>
          </a:p>
        </p:txBody>
      </p:sp>
      <p:sp>
        <p:nvSpPr>
          <p:cNvPr id="4"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5"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GB" smtClean="0"/>
              <a:t>04/12/2014</a:t>
            </a:r>
            <a:endParaRPr lang="en-US"/>
          </a:p>
        </p:txBody>
      </p:sp>
      <p:sp>
        <p:nvSpPr>
          <p:cNvPr id="3"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4"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smtClean="0"/>
              <a:t>04/12/2014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7"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smtClean="0"/>
              <a:t>04/12/2014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7"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r>
              <a:rPr lang="en-GB" smtClean="0"/>
              <a:t>04/12/2014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smtClean="0"/>
              <a:t>Chapter 22 Project management</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A41DB566-6001-1B4F-A74B-7213F33DBA30}"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xmlns:p14="http://schemas.microsoft.com/office/powerpoint/2010/main" spd="med">
    <p:wipe dir="r"/>
  </p:transition>
  <p:timing>
    <p:tnLst>
      <p:par>
        <p:cTn xmlns:p14="http://schemas.microsoft.com/office/powerpoint/2010/mai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400" dirty="0" smtClean="0"/>
              <a:t>Chapter 22 – Project Management</a:t>
            </a:r>
            <a:endParaRPr lang="en-US" sz="2400" dirty="0"/>
          </a:p>
        </p:txBody>
      </p:sp>
      <p:sp>
        <p:nvSpPr>
          <p:cNvPr id="6" name="Subtitle 5"/>
          <p:cNvSpPr>
            <a:spLocks noGrp="1"/>
          </p:cNvSpPr>
          <p:nvPr>
            <p:ph type="subTitle" idx="1"/>
          </p:nvPr>
        </p:nvSpPr>
        <p:spPr/>
        <p:txBody>
          <a:bodyPr/>
          <a:lstStyle/>
          <a:p>
            <a:r>
              <a:rPr lang="en-US" dirty="0" smtClean="0"/>
              <a:t>Reduced Version</a:t>
            </a:r>
            <a:endParaRPr lang="en-US" dirty="0"/>
          </a:p>
        </p:txBody>
      </p:sp>
      <p:sp>
        <p:nvSpPr>
          <p:cNvPr id="7" name="Date Placeholder 6"/>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1</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a:t>
            </a:r>
            <a:r>
              <a:rPr lang="en-US" dirty="0"/>
              <a:t>of </a:t>
            </a:r>
            <a:r>
              <a:rPr lang="en-US" dirty="0" smtClean="0"/>
              <a:t>project</a:t>
            </a:r>
            <a:r>
              <a:rPr lang="en-US" dirty="0"/>
              <a:t>, product, and business risks</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600200"/>
          <a:ext cx="8229600" cy="4912359"/>
        </p:xfrm>
        <a:graphic>
          <a:graphicData uri="http://schemas.openxmlformats.org/drawingml/2006/table">
            <a:tbl>
              <a:tblPr firstRow="1" bandRow="1">
                <a:tableStyleId>{5C22544A-7EE6-4342-B048-85BDC9FD1C3A}</a:tableStyleId>
              </a:tblPr>
              <a:tblGrid>
                <a:gridCol w="2150546"/>
                <a:gridCol w="2026745"/>
                <a:gridCol w="4052309"/>
              </a:tblGrid>
              <a:tr h="370840">
                <a:tc>
                  <a:txBody>
                    <a:bodyPr/>
                    <a:lstStyle/>
                    <a:p>
                      <a:pPr algn="just">
                        <a:spcAft>
                          <a:spcPts val="0"/>
                        </a:spcAft>
                      </a:pPr>
                      <a:r>
                        <a:rPr lang="en-GB" sz="1400" b="1" dirty="0" smtClean="0">
                          <a:solidFill>
                            <a:srgbClr val="000000"/>
                          </a:solidFill>
                          <a:latin typeface="Arial"/>
                          <a:ea typeface="Times New Roman"/>
                          <a:cs typeface="Arial"/>
                        </a:rPr>
                        <a:t>Risk</a:t>
                      </a:r>
                      <a:endParaRPr lang="en-GB" sz="1400" b="1"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400" b="1">
                          <a:solidFill>
                            <a:srgbClr val="000000"/>
                          </a:solidFill>
                          <a:latin typeface="Arial"/>
                          <a:ea typeface="Times New Roman"/>
                          <a:cs typeface="Arial"/>
                        </a:rPr>
                        <a:t>Affects</a:t>
                      </a:r>
                    </a:p>
                  </a:txBody>
                  <a:tcPr marL="73025" marR="73025" marT="91440" marB="91440"/>
                </a:tc>
                <a:tc>
                  <a:txBody>
                    <a:bodyPr/>
                    <a:lstStyle/>
                    <a:p>
                      <a:pPr algn="just">
                        <a:spcAft>
                          <a:spcPts val="0"/>
                        </a:spcAft>
                      </a:pPr>
                      <a:r>
                        <a:rPr lang="en-GB" sz="1400" b="1" dirty="0" smtClean="0">
                          <a:solidFill>
                            <a:srgbClr val="000000"/>
                          </a:solidFill>
                          <a:latin typeface="Arial"/>
                          <a:ea typeface="Times New Roman"/>
                          <a:cs typeface="Arial"/>
                        </a:rPr>
                        <a:t>Description</a:t>
                      </a:r>
                      <a:endParaRPr lang="en-GB" sz="1400" b="1" dirty="0">
                        <a:solidFill>
                          <a:srgbClr val="000000"/>
                        </a:solidFill>
                        <a:latin typeface="Arial"/>
                        <a:ea typeface="Times New Roman"/>
                        <a:cs typeface="Arial"/>
                      </a:endParaRPr>
                    </a:p>
                  </a:txBody>
                  <a:tcPr marL="73025" marR="73025" marT="91440" marB="91440"/>
                </a:tc>
              </a:tr>
              <a:tr h="370840">
                <a:tc>
                  <a:txBody>
                    <a:bodyPr/>
                    <a:lstStyle/>
                    <a:p>
                      <a:pPr algn="l">
                        <a:spcAft>
                          <a:spcPts val="0"/>
                        </a:spcAft>
                      </a:pPr>
                      <a:r>
                        <a:rPr lang="en-GB" sz="1400" dirty="0" smtClean="0">
                          <a:solidFill>
                            <a:srgbClr val="000000"/>
                          </a:solidFill>
                          <a:latin typeface="Arial"/>
                          <a:ea typeface="Times New Roman"/>
                          <a:cs typeface="Arial"/>
                        </a:rPr>
                        <a:t>Staff </a:t>
                      </a:r>
                      <a:r>
                        <a:rPr lang="en-GB" sz="1400" dirty="0">
                          <a:solidFill>
                            <a:srgbClr val="000000"/>
                          </a:solidFill>
                          <a:latin typeface="Arial"/>
                          <a:ea typeface="Times New Roman"/>
                          <a:cs typeface="Arial"/>
                        </a:rPr>
                        <a:t>turnover</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Experienced staff will leave the project before it is finished.</a:t>
                      </a:r>
                    </a:p>
                  </a:txBody>
                  <a:tcPr marL="73025" marR="73025" marT="0" marB="91440"/>
                </a:tc>
              </a:tr>
              <a:tr h="370840">
                <a:tc>
                  <a:txBody>
                    <a:bodyPr/>
                    <a:lstStyle/>
                    <a:p>
                      <a:pPr algn="l">
                        <a:spcAft>
                          <a:spcPts val="0"/>
                        </a:spcAft>
                      </a:pPr>
                      <a:r>
                        <a:rPr lang="en-GB" sz="1400">
                          <a:solidFill>
                            <a:srgbClr val="000000"/>
                          </a:solidFill>
                          <a:latin typeface="Arial"/>
                          <a:ea typeface="Times New Roman"/>
                          <a:cs typeface="Arial"/>
                        </a:rPr>
                        <a:t>Management change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 </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There will be a change of organizational management with different priorities.</a:t>
                      </a:r>
                    </a:p>
                  </a:txBody>
                  <a:tcPr marL="73025" marR="73025" marT="0" marB="91440"/>
                </a:tc>
              </a:tr>
              <a:tr h="370840">
                <a:tc>
                  <a:txBody>
                    <a:bodyPr/>
                    <a:lstStyle/>
                    <a:p>
                      <a:pPr algn="l">
                        <a:spcAft>
                          <a:spcPts val="0"/>
                        </a:spcAft>
                      </a:pPr>
                      <a:r>
                        <a:rPr lang="en-GB" sz="1400">
                          <a:solidFill>
                            <a:srgbClr val="000000"/>
                          </a:solidFill>
                          <a:latin typeface="Arial"/>
                          <a:ea typeface="Times New Roman"/>
                          <a:cs typeface="Arial"/>
                        </a:rPr>
                        <a:t>Hardware unavailability</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Hardware that is essential for the project will not be delivered on schedule.</a:t>
                      </a:r>
                    </a:p>
                  </a:txBody>
                  <a:tcPr marL="73025" marR="73025" marT="0" marB="91440"/>
                </a:tc>
              </a:tr>
              <a:tr h="370840">
                <a:tc>
                  <a:txBody>
                    <a:bodyPr/>
                    <a:lstStyle/>
                    <a:p>
                      <a:pPr algn="l">
                        <a:spcAft>
                          <a:spcPts val="0"/>
                        </a:spcAft>
                      </a:pPr>
                      <a:r>
                        <a:rPr lang="en-GB" sz="1400">
                          <a:solidFill>
                            <a:srgbClr val="000000"/>
                          </a:solidFill>
                          <a:latin typeface="Arial"/>
                          <a:ea typeface="Times New Roman"/>
                          <a:cs typeface="Arial"/>
                        </a:rPr>
                        <a:t>Requirements change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 and product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There will be a larger number of changes to the requirements than anticipated.</a:t>
                      </a:r>
                    </a:p>
                  </a:txBody>
                  <a:tcPr marL="73025" marR="73025" marT="0" marB="91440"/>
                </a:tc>
              </a:tr>
              <a:tr h="370840">
                <a:tc>
                  <a:txBody>
                    <a:bodyPr/>
                    <a:lstStyle/>
                    <a:p>
                      <a:pPr algn="l">
                        <a:spcAft>
                          <a:spcPts val="0"/>
                        </a:spcAft>
                      </a:pPr>
                      <a:r>
                        <a:rPr lang="en-GB" sz="1400">
                          <a:solidFill>
                            <a:srgbClr val="000000"/>
                          </a:solidFill>
                          <a:latin typeface="Arial"/>
                          <a:ea typeface="Times New Roman"/>
                          <a:cs typeface="Arial"/>
                        </a:rPr>
                        <a:t>Specification delays</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 and product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Specifications of essential interfaces are not available on schedule.</a:t>
                      </a:r>
                    </a:p>
                  </a:txBody>
                  <a:tcPr marL="73025" marR="73025" marT="0" marB="91440"/>
                </a:tc>
              </a:tr>
              <a:tr h="370840">
                <a:tc>
                  <a:txBody>
                    <a:bodyPr/>
                    <a:lstStyle/>
                    <a:p>
                      <a:pPr algn="l">
                        <a:spcAft>
                          <a:spcPts val="0"/>
                        </a:spcAft>
                      </a:pPr>
                      <a:r>
                        <a:rPr lang="en-GB" sz="1400">
                          <a:solidFill>
                            <a:srgbClr val="000000"/>
                          </a:solidFill>
                          <a:latin typeface="Arial"/>
                          <a:ea typeface="Times New Roman"/>
                          <a:cs typeface="Arial"/>
                        </a:rPr>
                        <a:t>Size underestimate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 and product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The size of the system has been underestimated.</a:t>
                      </a:r>
                    </a:p>
                  </a:txBody>
                  <a:tcPr marL="73025" marR="73025" marT="0" marB="91440"/>
                </a:tc>
              </a:tr>
              <a:tr h="370840">
                <a:tc>
                  <a:txBody>
                    <a:bodyPr/>
                    <a:lstStyle/>
                    <a:p>
                      <a:pPr algn="l">
                        <a:spcAft>
                          <a:spcPts val="0"/>
                        </a:spcAft>
                      </a:pPr>
                      <a:r>
                        <a:rPr lang="en-GB" sz="1400">
                          <a:solidFill>
                            <a:srgbClr val="000000"/>
                          </a:solidFill>
                          <a:latin typeface="Arial"/>
                          <a:ea typeface="Times New Roman"/>
                          <a:cs typeface="Arial"/>
                        </a:rPr>
                        <a:t>CASE tool underperformance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Product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CASE tools, which support the project, do not perform as anticipated.</a:t>
                      </a:r>
                    </a:p>
                  </a:txBody>
                  <a:tcPr marL="73025" marR="73025" marT="0" marB="91440"/>
                </a:tc>
              </a:tr>
              <a:tr h="370840">
                <a:tc>
                  <a:txBody>
                    <a:bodyPr/>
                    <a:lstStyle/>
                    <a:p>
                      <a:pPr algn="l">
                        <a:spcAft>
                          <a:spcPts val="0"/>
                        </a:spcAft>
                      </a:pPr>
                      <a:r>
                        <a:rPr lang="en-GB" sz="1400">
                          <a:solidFill>
                            <a:srgbClr val="000000"/>
                          </a:solidFill>
                          <a:latin typeface="Arial"/>
                          <a:ea typeface="Times New Roman"/>
                          <a:cs typeface="Arial"/>
                        </a:rPr>
                        <a:t>Technology change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Business</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The underlying technology on which the system is built is superseded by new technology.</a:t>
                      </a:r>
                    </a:p>
                  </a:txBody>
                  <a:tcPr marL="73025" marR="73025" marT="0" marB="91440"/>
                </a:tc>
              </a:tr>
              <a:tr h="370840">
                <a:tc>
                  <a:txBody>
                    <a:bodyPr/>
                    <a:lstStyle/>
                    <a:p>
                      <a:pPr algn="l">
                        <a:spcAft>
                          <a:spcPts val="0"/>
                        </a:spcAft>
                      </a:pPr>
                      <a:r>
                        <a:rPr lang="en-GB" sz="1400">
                          <a:solidFill>
                            <a:srgbClr val="000000"/>
                          </a:solidFill>
                          <a:latin typeface="Arial"/>
                          <a:ea typeface="Times New Roman"/>
                          <a:cs typeface="Arial"/>
                        </a:rPr>
                        <a:t>Product competition</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Business</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A competitive product is marketed before the system is completed</a:t>
                      </a:r>
                      <a:r>
                        <a:rPr lang="en-GB" sz="1400" dirty="0" smtClean="0">
                          <a:solidFill>
                            <a:srgbClr val="000000"/>
                          </a:solidFill>
                          <a:latin typeface="Arial"/>
                          <a:ea typeface="Times New Roman"/>
                          <a:cs typeface="Arial"/>
                        </a:rPr>
                        <a:t>.</a:t>
                      </a:r>
                      <a:endParaRPr lang="en-GB" sz="1400" dirty="0">
                        <a:solidFill>
                          <a:srgbClr val="000000"/>
                        </a:solidFill>
                        <a:latin typeface="Arial"/>
                        <a:ea typeface="Times New Roman"/>
                        <a:cs typeface="Arial"/>
                      </a:endParaRPr>
                    </a:p>
                  </a:txBody>
                  <a:tcPr marL="73025" marR="73025" marT="0" marB="91440"/>
                </a:tc>
              </a:tr>
            </a:tbl>
          </a:graphicData>
        </a:graphic>
      </p:graphicFrame>
      <p:sp>
        <p:nvSpPr>
          <p:cNvPr id="3" name="Date Placeholder 2"/>
          <p:cNvSpPr>
            <a:spLocks noGrp="1"/>
          </p:cNvSpPr>
          <p:nvPr>
            <p:ph type="dt" sz="half" idx="10"/>
          </p:nvPr>
        </p:nvSpPr>
        <p:spPr/>
        <p:txBody>
          <a:bodyPr/>
          <a:lstStyle/>
          <a:p>
            <a:r>
              <a:rPr lang="en-GB" smtClean="0"/>
              <a:t>04/12/2014</a:t>
            </a:r>
            <a:endParaRPr lang="en-US"/>
          </a:p>
        </p:txBody>
      </p:sp>
      <p:sp>
        <p:nvSpPr>
          <p:cNvPr id="6" name="Footer Placeholder 5"/>
          <p:cNvSpPr>
            <a:spLocks noGrp="1"/>
          </p:cNvSpPr>
          <p:nvPr>
            <p:ph type="ftr" sz="quarter" idx="11"/>
          </p:nvPr>
        </p:nvSpPr>
        <p:spPr/>
        <p:txBody>
          <a:bodyPr/>
          <a:lstStyle/>
          <a:p>
            <a:r>
              <a:rPr lang="en-US" smtClean="0"/>
              <a:t>Chapter 22 Project management</a:t>
            </a:r>
            <a:endParaRPr lang="en-US"/>
          </a:p>
        </p:txBody>
      </p:sp>
      <p:sp>
        <p:nvSpPr>
          <p:cNvPr id="5" name="Slide Number Placeholder 4"/>
          <p:cNvSpPr>
            <a:spLocks noGrp="1"/>
          </p:cNvSpPr>
          <p:nvPr>
            <p:ph type="sldNum" sz="quarter" idx="12"/>
          </p:nvPr>
        </p:nvSpPr>
        <p:spPr/>
        <p:txBody>
          <a:bodyPr/>
          <a:lstStyle/>
          <a:p>
            <a:fld id="{A41DB566-6001-1B4F-A74B-7213F33DBA30}" type="slidenum">
              <a:rPr lang="en-US" smtClean="0"/>
              <a:pPr/>
              <a:t>10</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GB"/>
              <a:t>The risk management process</a:t>
            </a:r>
          </a:p>
        </p:txBody>
      </p:sp>
      <p:sp>
        <p:nvSpPr>
          <p:cNvPr id="53251" name="Rectangle 3"/>
          <p:cNvSpPr>
            <a:spLocks noGrp="1" noChangeArrowheads="1"/>
          </p:cNvSpPr>
          <p:nvPr>
            <p:ph idx="1"/>
          </p:nvPr>
        </p:nvSpPr>
        <p:spPr/>
        <p:txBody>
          <a:bodyPr lIns="91797" tIns="45898" rIns="91797" bIns="45898"/>
          <a:lstStyle/>
          <a:p>
            <a:pPr>
              <a:lnSpc>
                <a:spcPct val="90000"/>
              </a:lnSpc>
            </a:pPr>
            <a:r>
              <a:rPr lang="en-GB"/>
              <a:t>Risk identification</a:t>
            </a:r>
          </a:p>
          <a:p>
            <a:pPr lvl="1">
              <a:lnSpc>
                <a:spcPct val="90000"/>
              </a:lnSpc>
            </a:pPr>
            <a:r>
              <a:rPr lang="en-GB"/>
              <a:t>Identify project, product and business risks;</a:t>
            </a:r>
          </a:p>
          <a:p>
            <a:pPr>
              <a:lnSpc>
                <a:spcPct val="90000"/>
              </a:lnSpc>
            </a:pPr>
            <a:r>
              <a:rPr lang="en-GB"/>
              <a:t>Risk analysis</a:t>
            </a:r>
          </a:p>
          <a:p>
            <a:pPr lvl="1">
              <a:lnSpc>
                <a:spcPct val="90000"/>
              </a:lnSpc>
            </a:pPr>
            <a:r>
              <a:rPr lang="en-GB"/>
              <a:t>Assess the likelihood and consequences of these risks;</a:t>
            </a:r>
          </a:p>
          <a:p>
            <a:pPr>
              <a:lnSpc>
                <a:spcPct val="90000"/>
              </a:lnSpc>
            </a:pPr>
            <a:r>
              <a:rPr lang="en-GB"/>
              <a:t>Risk planning</a:t>
            </a:r>
          </a:p>
          <a:p>
            <a:pPr lvl="1">
              <a:lnSpc>
                <a:spcPct val="90000"/>
              </a:lnSpc>
            </a:pPr>
            <a:r>
              <a:rPr lang="en-GB"/>
              <a:t>Draw up plans to avoid or minimise the effects of the risk;</a:t>
            </a:r>
          </a:p>
          <a:p>
            <a:pPr>
              <a:lnSpc>
                <a:spcPct val="90000"/>
              </a:lnSpc>
            </a:pPr>
            <a:r>
              <a:rPr lang="en-GB"/>
              <a:t>Risk monitoring</a:t>
            </a:r>
          </a:p>
          <a:p>
            <a:pPr lvl="1">
              <a:lnSpc>
                <a:spcPct val="90000"/>
              </a:lnSpc>
            </a:pPr>
            <a:r>
              <a:rPr lang="en-GB"/>
              <a:t>Monitor the risks throughout the project;</a:t>
            </a:r>
          </a:p>
        </p:txBody>
      </p:sp>
      <p:sp>
        <p:nvSpPr>
          <p:cNvPr id="2" name="Date Placeholder 1"/>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11</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risk management process</a:t>
            </a:r>
            <a:r>
              <a:rPr lang="en-GB" dirty="0" smtClean="0"/>
              <a:t> </a:t>
            </a:r>
            <a:endParaRPr lang="en-US" dirty="0"/>
          </a:p>
        </p:txBody>
      </p:sp>
      <p:sp>
        <p:nvSpPr>
          <p:cNvPr id="3" name="Date Placeholder 2"/>
          <p:cNvSpPr>
            <a:spLocks noGrp="1"/>
          </p:cNvSpPr>
          <p:nvPr>
            <p:ph type="dt" sz="half" idx="10"/>
          </p:nvPr>
        </p:nvSpPr>
        <p:spPr/>
        <p:txBody>
          <a:bodyPr/>
          <a:lstStyle/>
          <a:p>
            <a:r>
              <a:rPr lang="en-GB" smtClean="0"/>
              <a:t>04/12/2014</a:t>
            </a:r>
            <a:endParaRPr lang="en-US"/>
          </a:p>
        </p:txBody>
      </p:sp>
      <p:sp>
        <p:nvSpPr>
          <p:cNvPr id="6" name="Footer Placeholder 5"/>
          <p:cNvSpPr>
            <a:spLocks noGrp="1"/>
          </p:cNvSpPr>
          <p:nvPr>
            <p:ph type="ftr" sz="quarter" idx="11"/>
          </p:nvPr>
        </p:nvSpPr>
        <p:spPr/>
        <p:txBody>
          <a:bodyPr/>
          <a:lstStyle/>
          <a:p>
            <a:r>
              <a:rPr lang="en-US" smtClean="0"/>
              <a:t>Chapter 22 Project management</a:t>
            </a:r>
            <a:endParaRPr lang="en-US"/>
          </a:p>
        </p:txBody>
      </p:sp>
      <p:sp>
        <p:nvSpPr>
          <p:cNvPr id="5" name="Slide Number Placeholder 4"/>
          <p:cNvSpPr>
            <a:spLocks noGrp="1"/>
          </p:cNvSpPr>
          <p:nvPr>
            <p:ph type="sldNum" sz="quarter" idx="12"/>
          </p:nvPr>
        </p:nvSpPr>
        <p:spPr/>
        <p:txBody>
          <a:bodyPr/>
          <a:lstStyle/>
          <a:p>
            <a:fld id="{A41DB566-6001-1B4F-A74B-7213F33DBA30}" type="slidenum">
              <a:rPr lang="en-US" smtClean="0"/>
              <a:pPr/>
              <a:t>12</a:t>
            </a:fld>
            <a:endParaRPr lang="en-US"/>
          </a:p>
        </p:txBody>
      </p:sp>
      <p:pic>
        <p:nvPicPr>
          <p:cNvPr id="8" name="Picture 7" descr="22.2 Risk-man-proces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730" y="2333592"/>
            <a:ext cx="8090244" cy="2429302"/>
          </a:xfrm>
          <a:prstGeom prst="rect">
            <a:avLst/>
          </a:prstGeom>
        </p:spPr>
      </p:pic>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Risk identification</a:t>
            </a:r>
          </a:p>
        </p:txBody>
      </p:sp>
      <p:sp>
        <p:nvSpPr>
          <p:cNvPr id="55299" name="Rectangle 3"/>
          <p:cNvSpPr>
            <a:spLocks noGrp="1" noChangeArrowheads="1"/>
          </p:cNvSpPr>
          <p:nvPr>
            <p:ph idx="1"/>
          </p:nvPr>
        </p:nvSpPr>
        <p:spPr/>
        <p:txBody>
          <a:bodyPr lIns="91797" tIns="45898" rIns="91797" bIns="45898"/>
          <a:lstStyle/>
          <a:p>
            <a:r>
              <a:rPr lang="en-GB" dirty="0" smtClean="0"/>
              <a:t>May be a team activities or based on the individual project manager’s experience.</a:t>
            </a:r>
          </a:p>
          <a:p>
            <a:r>
              <a:rPr lang="en-GB" dirty="0" smtClean="0"/>
              <a:t>A checklist of common risks may be used to identify risks in a project</a:t>
            </a:r>
          </a:p>
          <a:p>
            <a:pPr lvl="1"/>
            <a:r>
              <a:rPr lang="en-GB" dirty="0" smtClean="0"/>
              <a:t>Technology </a:t>
            </a:r>
            <a:r>
              <a:rPr lang="en-GB" dirty="0"/>
              <a:t>risks</a:t>
            </a:r>
            <a:r>
              <a:rPr lang="en-GB" dirty="0" smtClean="0"/>
              <a:t>.</a:t>
            </a:r>
          </a:p>
          <a:p>
            <a:pPr lvl="1"/>
            <a:r>
              <a:rPr lang="en-GB" dirty="0" smtClean="0"/>
              <a:t>Organizational </a:t>
            </a:r>
            <a:r>
              <a:rPr lang="en-GB" dirty="0"/>
              <a:t>risks</a:t>
            </a:r>
            <a:r>
              <a:rPr lang="en-GB" dirty="0" smtClean="0"/>
              <a:t>.</a:t>
            </a:r>
            <a:endParaRPr lang="en-GB" dirty="0"/>
          </a:p>
          <a:p>
            <a:pPr lvl="1"/>
            <a:r>
              <a:rPr lang="en-GB" dirty="0"/>
              <a:t>People risks.</a:t>
            </a:r>
          </a:p>
          <a:p>
            <a:pPr lvl="1"/>
            <a:r>
              <a:rPr lang="en-GB" dirty="0" smtClean="0"/>
              <a:t>Requirements </a:t>
            </a:r>
            <a:r>
              <a:rPr lang="en-GB" dirty="0"/>
              <a:t>risks.</a:t>
            </a:r>
          </a:p>
          <a:p>
            <a:pPr lvl="1"/>
            <a:r>
              <a:rPr lang="en-GB" dirty="0"/>
              <a:t>Estimation risks.</a:t>
            </a:r>
          </a:p>
        </p:txBody>
      </p:sp>
      <p:sp>
        <p:nvSpPr>
          <p:cNvPr id="2" name="Date Placeholder 1"/>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13</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a:t>
            </a:r>
            <a:r>
              <a:rPr lang="en-US" dirty="0"/>
              <a:t>of different</a:t>
            </a:r>
            <a:r>
              <a:rPr lang="en-US" dirty="0" smtClean="0"/>
              <a:t> risk types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5021504"/>
              </p:ext>
            </p:extLst>
          </p:nvPr>
        </p:nvGraphicFramePr>
        <p:xfrm>
          <a:off x="457200" y="1600200"/>
          <a:ext cx="8229600" cy="4571999"/>
        </p:xfrm>
        <a:graphic>
          <a:graphicData uri="http://schemas.openxmlformats.org/drawingml/2006/table">
            <a:tbl>
              <a:tblPr firstRow="1" bandRow="1">
                <a:tableStyleId>{5C22544A-7EE6-4342-B048-85BDC9FD1C3A}</a:tableStyleId>
              </a:tblPr>
              <a:tblGrid>
                <a:gridCol w="1718173"/>
                <a:gridCol w="6511427"/>
              </a:tblGrid>
              <a:tr h="370840">
                <a:tc>
                  <a:txBody>
                    <a:bodyPr/>
                    <a:lstStyle/>
                    <a:p>
                      <a:pPr algn="just">
                        <a:spcAft>
                          <a:spcPts val="0"/>
                        </a:spcAft>
                      </a:pPr>
                      <a:r>
                        <a:rPr lang="en-GB" sz="1400" b="1" dirty="0" smtClean="0">
                          <a:solidFill>
                            <a:srgbClr val="000000"/>
                          </a:solidFill>
                          <a:latin typeface="Arial"/>
                          <a:ea typeface="Times New Roman"/>
                          <a:cs typeface="Arial"/>
                        </a:rPr>
                        <a:t>Risk </a:t>
                      </a:r>
                      <a:r>
                        <a:rPr lang="en-GB" sz="1400" b="1" dirty="0">
                          <a:solidFill>
                            <a:srgbClr val="000000"/>
                          </a:solidFill>
                          <a:latin typeface="Arial"/>
                          <a:ea typeface="Times New Roman"/>
                          <a:cs typeface="Arial"/>
                        </a:rPr>
                        <a:t>type</a:t>
                      </a:r>
                    </a:p>
                  </a:txBody>
                  <a:tcPr marL="73025" marR="73025" marT="91440" marB="91440"/>
                </a:tc>
                <a:tc>
                  <a:txBody>
                    <a:bodyPr/>
                    <a:lstStyle/>
                    <a:p>
                      <a:pPr algn="just">
                        <a:spcAft>
                          <a:spcPts val="0"/>
                        </a:spcAft>
                      </a:pPr>
                      <a:r>
                        <a:rPr lang="en-GB" sz="1400" b="1" dirty="0">
                          <a:solidFill>
                            <a:srgbClr val="000000"/>
                          </a:solidFill>
                          <a:latin typeface="Arial"/>
                          <a:ea typeface="Times New Roman"/>
                          <a:cs typeface="Arial"/>
                        </a:rPr>
                        <a:t>Possible </a:t>
                      </a:r>
                      <a:r>
                        <a:rPr lang="en-GB" sz="1400" b="1" dirty="0" smtClean="0">
                          <a:solidFill>
                            <a:srgbClr val="000000"/>
                          </a:solidFill>
                          <a:latin typeface="Arial"/>
                          <a:ea typeface="Times New Roman"/>
                          <a:cs typeface="Arial"/>
                        </a:rPr>
                        <a:t>risks</a:t>
                      </a:r>
                      <a:endParaRPr lang="en-GB" sz="1400" b="1" dirty="0">
                        <a:solidFill>
                          <a:srgbClr val="000000"/>
                        </a:solidFill>
                        <a:latin typeface="Arial"/>
                        <a:ea typeface="Times New Roman"/>
                        <a:cs typeface="Arial"/>
                      </a:endParaRPr>
                    </a:p>
                  </a:txBody>
                  <a:tcPr marL="73025" marR="73025" marT="91440" marB="91440"/>
                </a:tc>
              </a:tr>
              <a:tr h="370840">
                <a:tc>
                  <a:txBody>
                    <a:bodyPr/>
                    <a:lstStyle/>
                    <a:p>
                      <a:pPr algn="just">
                        <a:spcAft>
                          <a:spcPts val="0"/>
                        </a:spcAft>
                      </a:pPr>
                      <a:r>
                        <a:rPr lang="en-GB" sz="1400" dirty="0">
                          <a:solidFill>
                            <a:srgbClr val="000000"/>
                          </a:solidFill>
                          <a:latin typeface="Arial"/>
                          <a:ea typeface="Times New Roman"/>
                          <a:cs typeface="Arial"/>
                        </a:rPr>
                        <a:t>Estimation</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The time required to develop the software is underestimated. (12)</a:t>
                      </a:r>
                    </a:p>
                    <a:p>
                      <a:pPr algn="just">
                        <a:spcAft>
                          <a:spcPts val="0"/>
                        </a:spcAft>
                      </a:pPr>
                      <a:r>
                        <a:rPr lang="en-GB" sz="1400" dirty="0">
                          <a:solidFill>
                            <a:srgbClr val="000000"/>
                          </a:solidFill>
                          <a:latin typeface="Arial"/>
                          <a:ea typeface="Times New Roman"/>
                          <a:cs typeface="Arial"/>
                        </a:rPr>
                        <a:t>The rate of defect repair is underestimated. (13)</a:t>
                      </a:r>
                    </a:p>
                    <a:p>
                      <a:pPr algn="just">
                        <a:spcAft>
                          <a:spcPts val="0"/>
                        </a:spcAft>
                      </a:pPr>
                      <a:r>
                        <a:rPr lang="en-GB" sz="1400" dirty="0">
                          <a:solidFill>
                            <a:srgbClr val="000000"/>
                          </a:solidFill>
                          <a:latin typeface="Arial"/>
                          <a:ea typeface="Times New Roman"/>
                          <a:cs typeface="Arial"/>
                        </a:rPr>
                        <a:t>The size of the software is underestimated. (14</a:t>
                      </a:r>
                      <a:r>
                        <a:rPr lang="en-GB" sz="1400" dirty="0" smtClean="0">
                          <a:solidFill>
                            <a:srgbClr val="000000"/>
                          </a:solidFill>
                          <a:latin typeface="Arial"/>
                          <a:ea typeface="Times New Roman"/>
                          <a:cs typeface="Arial"/>
                        </a:rPr>
                        <a:t>)</a:t>
                      </a:r>
                      <a:endParaRPr lang="en-GB" sz="1400" dirty="0">
                        <a:solidFill>
                          <a:srgbClr val="000000"/>
                        </a:solidFill>
                        <a:latin typeface="Arial"/>
                        <a:ea typeface="Times New Roman"/>
                        <a:cs typeface="Arial"/>
                      </a:endParaRPr>
                    </a:p>
                  </a:txBody>
                  <a:tcPr marL="73025" marR="73025" marT="0" marB="91440"/>
                </a:tc>
              </a:tr>
              <a:tr h="370840">
                <a:tc>
                  <a:txBody>
                    <a:bodyPr/>
                    <a:lstStyle/>
                    <a:p>
                      <a:pPr algn="just">
                        <a:spcAft>
                          <a:spcPts val="0"/>
                        </a:spcAft>
                      </a:pPr>
                      <a:r>
                        <a:rPr lang="en-GB" sz="1400" dirty="0">
                          <a:solidFill>
                            <a:srgbClr val="000000"/>
                          </a:solidFill>
                          <a:latin typeface="Arial"/>
                          <a:ea typeface="Times New Roman"/>
                          <a:cs typeface="Arial"/>
                        </a:rPr>
                        <a:t>Organizational</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The organization is restructured so that different management are responsible for the project. (6)</a:t>
                      </a:r>
                    </a:p>
                    <a:p>
                      <a:pPr algn="just">
                        <a:spcAft>
                          <a:spcPts val="0"/>
                        </a:spcAft>
                      </a:pPr>
                      <a:r>
                        <a:rPr lang="en-GB" sz="1400" dirty="0">
                          <a:solidFill>
                            <a:srgbClr val="000000"/>
                          </a:solidFill>
                          <a:latin typeface="Arial"/>
                          <a:ea typeface="Times New Roman"/>
                          <a:cs typeface="Arial"/>
                        </a:rPr>
                        <a:t>Organizational financial problems force reductions in the project budget. (7)</a:t>
                      </a:r>
                    </a:p>
                  </a:txBody>
                  <a:tcPr marL="73025" marR="73025" marT="0" marB="91440"/>
                </a:tc>
              </a:tr>
              <a:tr h="370840">
                <a:tc>
                  <a:txBody>
                    <a:bodyPr/>
                    <a:lstStyle/>
                    <a:p>
                      <a:pPr algn="just">
                        <a:spcAft>
                          <a:spcPts val="0"/>
                        </a:spcAft>
                      </a:pPr>
                      <a:r>
                        <a:rPr lang="en-GB" sz="1400" dirty="0">
                          <a:solidFill>
                            <a:srgbClr val="000000"/>
                          </a:solidFill>
                          <a:latin typeface="Arial"/>
                          <a:ea typeface="Times New Roman"/>
                          <a:cs typeface="Arial"/>
                        </a:rPr>
                        <a:t>People</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It is impossible to recruit staff with the skills required. (3)</a:t>
                      </a:r>
                    </a:p>
                    <a:p>
                      <a:pPr algn="just">
                        <a:spcAft>
                          <a:spcPts val="0"/>
                        </a:spcAft>
                      </a:pPr>
                      <a:r>
                        <a:rPr lang="en-GB" sz="1400" dirty="0">
                          <a:solidFill>
                            <a:srgbClr val="000000"/>
                          </a:solidFill>
                          <a:latin typeface="Arial"/>
                          <a:ea typeface="Times New Roman"/>
                          <a:cs typeface="Arial"/>
                        </a:rPr>
                        <a:t>Key staff are ill and unavailable at critical times. (4)</a:t>
                      </a:r>
                    </a:p>
                    <a:p>
                      <a:pPr algn="just">
                        <a:spcAft>
                          <a:spcPts val="0"/>
                        </a:spcAft>
                      </a:pPr>
                      <a:r>
                        <a:rPr lang="en-GB" sz="1400" dirty="0">
                          <a:solidFill>
                            <a:srgbClr val="000000"/>
                          </a:solidFill>
                          <a:latin typeface="Arial"/>
                          <a:ea typeface="Times New Roman"/>
                          <a:cs typeface="Arial"/>
                        </a:rPr>
                        <a:t>Required training for staff is not available. (5)</a:t>
                      </a:r>
                    </a:p>
                  </a:txBody>
                  <a:tcPr marL="73025" marR="73025" marT="0" marB="91440"/>
                </a:tc>
              </a:tr>
              <a:tr h="370840">
                <a:tc>
                  <a:txBody>
                    <a:bodyPr/>
                    <a:lstStyle/>
                    <a:p>
                      <a:pPr algn="just">
                        <a:spcAft>
                          <a:spcPts val="0"/>
                        </a:spcAft>
                      </a:pPr>
                      <a:r>
                        <a:rPr lang="en-GB" sz="1400" dirty="0">
                          <a:solidFill>
                            <a:srgbClr val="000000"/>
                          </a:solidFill>
                          <a:latin typeface="Arial"/>
                          <a:ea typeface="Times New Roman"/>
                          <a:cs typeface="Arial"/>
                        </a:rPr>
                        <a:t>Requirements</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Changes to requirements that require major design rework are proposed. (10)</a:t>
                      </a:r>
                    </a:p>
                    <a:p>
                      <a:pPr algn="just">
                        <a:spcAft>
                          <a:spcPts val="0"/>
                        </a:spcAft>
                      </a:pPr>
                      <a:r>
                        <a:rPr lang="en-GB" sz="1400" dirty="0">
                          <a:solidFill>
                            <a:srgbClr val="000000"/>
                          </a:solidFill>
                          <a:latin typeface="Arial"/>
                          <a:ea typeface="Times New Roman"/>
                          <a:cs typeface="Arial"/>
                        </a:rPr>
                        <a:t>Customers fail to understand the impact of requirements changes. (11)</a:t>
                      </a:r>
                    </a:p>
                  </a:txBody>
                  <a:tcPr marL="73025" marR="73025" marT="0" marB="91440"/>
                </a:tc>
              </a:tr>
              <a:tr h="370840">
                <a:tc>
                  <a:txBody>
                    <a:bodyPr/>
                    <a:lstStyle/>
                    <a:p>
                      <a:pPr algn="just">
                        <a:spcAft>
                          <a:spcPts val="0"/>
                        </a:spcAft>
                      </a:pPr>
                      <a:r>
                        <a:rPr lang="en-GB" sz="1400" dirty="0" smtClean="0">
                          <a:solidFill>
                            <a:srgbClr val="000000"/>
                          </a:solidFill>
                          <a:latin typeface="Arial"/>
                          <a:ea typeface="Times New Roman"/>
                          <a:cs typeface="Arial"/>
                        </a:rPr>
                        <a:t>Technology</a:t>
                      </a:r>
                      <a:endParaRPr lang="en-GB" sz="14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The database used in the system cannot process as many transactions per second as expected. (1)</a:t>
                      </a:r>
                    </a:p>
                    <a:p>
                      <a:pPr algn="just">
                        <a:spcAft>
                          <a:spcPts val="0"/>
                        </a:spcAft>
                      </a:pPr>
                      <a:r>
                        <a:rPr lang="en-GB" sz="1400" dirty="0">
                          <a:solidFill>
                            <a:srgbClr val="000000"/>
                          </a:solidFill>
                          <a:latin typeface="Arial"/>
                          <a:ea typeface="Times New Roman"/>
                          <a:cs typeface="Arial"/>
                        </a:rPr>
                        <a:t>Reusable software components contain defects that mean they cannot be reused as planned. (2)</a:t>
                      </a:r>
                    </a:p>
                  </a:txBody>
                  <a:tcPr marL="73025" marR="73025" marT="0" marB="91440"/>
                </a:tc>
              </a:tr>
              <a:tr h="370840">
                <a:tc>
                  <a:txBody>
                    <a:bodyPr/>
                    <a:lstStyle/>
                    <a:p>
                      <a:pPr algn="just">
                        <a:spcAft>
                          <a:spcPts val="0"/>
                        </a:spcAft>
                      </a:pPr>
                      <a:r>
                        <a:rPr lang="en-GB" sz="1400" dirty="0">
                          <a:solidFill>
                            <a:srgbClr val="000000"/>
                          </a:solidFill>
                          <a:latin typeface="Arial"/>
                          <a:ea typeface="Times New Roman"/>
                          <a:cs typeface="Arial"/>
                        </a:rPr>
                        <a:t>Tools</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The code generated by software code generation tools is inefficient. (8)</a:t>
                      </a:r>
                    </a:p>
                    <a:p>
                      <a:pPr algn="just">
                        <a:spcAft>
                          <a:spcPts val="0"/>
                        </a:spcAft>
                      </a:pPr>
                      <a:r>
                        <a:rPr lang="en-GB" sz="1400" dirty="0">
                          <a:solidFill>
                            <a:srgbClr val="000000"/>
                          </a:solidFill>
                          <a:latin typeface="Arial"/>
                          <a:ea typeface="Times New Roman"/>
                          <a:cs typeface="Arial"/>
                        </a:rPr>
                        <a:t>Software tools cannot work together in an integrated way. (9)</a:t>
                      </a:r>
                    </a:p>
                  </a:txBody>
                  <a:tcPr marL="73025" marR="73025" marT="0" marB="91440"/>
                </a:tc>
              </a:tr>
            </a:tbl>
          </a:graphicData>
        </a:graphic>
      </p:graphicFrame>
      <p:sp>
        <p:nvSpPr>
          <p:cNvPr id="3" name="Date Placeholder 2"/>
          <p:cNvSpPr>
            <a:spLocks noGrp="1"/>
          </p:cNvSpPr>
          <p:nvPr>
            <p:ph type="dt" sz="half" idx="10"/>
          </p:nvPr>
        </p:nvSpPr>
        <p:spPr/>
        <p:txBody>
          <a:bodyPr/>
          <a:lstStyle/>
          <a:p>
            <a:r>
              <a:rPr lang="en-GB" dirty="0" smtClean="0"/>
              <a:t>04/12/2014</a:t>
            </a:r>
            <a:endParaRPr lang="en-US" dirty="0"/>
          </a:p>
        </p:txBody>
      </p:sp>
      <p:sp>
        <p:nvSpPr>
          <p:cNvPr id="6" name="Footer Placeholder 5"/>
          <p:cNvSpPr>
            <a:spLocks noGrp="1"/>
          </p:cNvSpPr>
          <p:nvPr>
            <p:ph type="ftr" sz="quarter" idx="11"/>
          </p:nvPr>
        </p:nvSpPr>
        <p:spPr/>
        <p:txBody>
          <a:bodyPr/>
          <a:lstStyle/>
          <a:p>
            <a:r>
              <a:rPr lang="en-US" smtClean="0"/>
              <a:t>Chapter 22 Project management</a:t>
            </a:r>
            <a:endParaRPr lang="en-US"/>
          </a:p>
        </p:txBody>
      </p:sp>
      <p:sp>
        <p:nvSpPr>
          <p:cNvPr id="5" name="Slide Number Placeholder 4"/>
          <p:cNvSpPr>
            <a:spLocks noGrp="1"/>
          </p:cNvSpPr>
          <p:nvPr>
            <p:ph type="sldNum" sz="quarter" idx="12"/>
          </p:nvPr>
        </p:nvSpPr>
        <p:spPr/>
        <p:txBody>
          <a:bodyPr/>
          <a:lstStyle/>
          <a:p>
            <a:fld id="{A41DB566-6001-1B4F-A74B-7213F33DBA30}" type="slidenum">
              <a:rPr lang="en-US" smtClean="0"/>
              <a:pPr/>
              <a:t>14</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a:t>Risk analysis</a:t>
            </a:r>
          </a:p>
        </p:txBody>
      </p:sp>
      <p:sp>
        <p:nvSpPr>
          <p:cNvPr id="56323" name="Rectangle 3"/>
          <p:cNvSpPr>
            <a:spLocks noGrp="1" noChangeArrowheads="1"/>
          </p:cNvSpPr>
          <p:nvPr>
            <p:ph idx="1"/>
          </p:nvPr>
        </p:nvSpPr>
        <p:spPr/>
        <p:txBody>
          <a:bodyPr lIns="91797" tIns="45898" rIns="91797" bIns="45898"/>
          <a:lstStyle/>
          <a:p>
            <a:r>
              <a:rPr lang="en-GB" dirty="0"/>
              <a:t>Assess probability and seriousness of each risk.</a:t>
            </a:r>
          </a:p>
          <a:p>
            <a:r>
              <a:rPr lang="en-GB" dirty="0"/>
              <a:t>Probability may be very low, low, moderate, high or very high.</a:t>
            </a:r>
          </a:p>
          <a:p>
            <a:r>
              <a:rPr lang="en-GB" dirty="0"/>
              <a:t>Risk</a:t>
            </a:r>
            <a:r>
              <a:rPr lang="en-GB" dirty="0" smtClean="0"/>
              <a:t> consequences might </a:t>
            </a:r>
            <a:r>
              <a:rPr lang="en-GB" dirty="0"/>
              <a:t>be catastrophic, serious, tolerable or insignificant.</a:t>
            </a:r>
          </a:p>
        </p:txBody>
      </p:sp>
      <p:sp>
        <p:nvSpPr>
          <p:cNvPr id="2" name="Date Placeholder 1"/>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15</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663" y="450268"/>
            <a:ext cx="6974213" cy="1049340"/>
          </a:xfrm>
        </p:spPr>
        <p:txBody>
          <a:bodyPr/>
          <a:lstStyle/>
          <a:p>
            <a:r>
              <a:rPr lang="en-US" dirty="0" smtClean="0"/>
              <a:t>Risk </a:t>
            </a:r>
            <a:r>
              <a:rPr lang="en-US" dirty="0"/>
              <a:t>types and examples</a:t>
            </a:r>
            <a:r>
              <a:rPr lang="en-GB" dirty="0" smtClean="0"/>
              <a:t> </a:t>
            </a:r>
            <a:endParaRPr lang="en-US" dirty="0"/>
          </a:p>
        </p:txBody>
      </p:sp>
      <p:graphicFrame>
        <p:nvGraphicFramePr>
          <p:cNvPr id="4" name="Content Placeholder 3"/>
          <p:cNvGraphicFramePr>
            <a:graphicFrameLocks noGrp="1"/>
          </p:cNvGraphicFramePr>
          <p:nvPr>
            <p:ph idx="1"/>
          </p:nvPr>
        </p:nvGraphicFramePr>
        <p:xfrm>
          <a:off x="416663" y="1861904"/>
          <a:ext cx="8255407" cy="4356441"/>
        </p:xfrm>
        <a:graphic>
          <a:graphicData uri="http://schemas.openxmlformats.org/drawingml/2006/table">
            <a:tbl>
              <a:tblPr firstRow="1" bandRow="1">
                <a:tableStyleId>{5C22544A-7EE6-4342-B048-85BDC9FD1C3A}</a:tableStyleId>
              </a:tblPr>
              <a:tblGrid>
                <a:gridCol w="5608419"/>
                <a:gridCol w="1358150"/>
                <a:gridCol w="1288838"/>
              </a:tblGrid>
              <a:tr h="518585">
                <a:tc>
                  <a:txBody>
                    <a:bodyPr/>
                    <a:lstStyle/>
                    <a:p>
                      <a:pPr algn="just">
                        <a:spcAft>
                          <a:spcPts val="0"/>
                        </a:spcAft>
                      </a:pPr>
                      <a:r>
                        <a:rPr lang="en-GB" sz="1600" b="1" dirty="0" smtClean="0">
                          <a:solidFill>
                            <a:srgbClr val="000000"/>
                          </a:solidFill>
                          <a:latin typeface="Arial"/>
                          <a:ea typeface="Times New Roman"/>
                          <a:cs typeface="Arial"/>
                        </a:rPr>
                        <a:t>Risk</a:t>
                      </a:r>
                      <a:endParaRPr lang="en-GB" sz="1600" b="1"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600" b="1">
                          <a:solidFill>
                            <a:srgbClr val="000000"/>
                          </a:solidFill>
                          <a:latin typeface="Arial"/>
                          <a:ea typeface="Times New Roman"/>
                          <a:cs typeface="Arial"/>
                        </a:rPr>
                        <a:t>Probability</a:t>
                      </a:r>
                    </a:p>
                  </a:txBody>
                  <a:tcPr marL="73025" marR="73025" marT="91440" marB="91440"/>
                </a:tc>
                <a:tc>
                  <a:txBody>
                    <a:bodyPr/>
                    <a:lstStyle/>
                    <a:p>
                      <a:pPr algn="just">
                        <a:spcAft>
                          <a:spcPts val="0"/>
                        </a:spcAft>
                      </a:pPr>
                      <a:r>
                        <a:rPr lang="en-GB" sz="1600" b="1" dirty="0" smtClean="0">
                          <a:solidFill>
                            <a:srgbClr val="000000"/>
                          </a:solidFill>
                          <a:latin typeface="Arial"/>
                          <a:ea typeface="Times New Roman"/>
                          <a:cs typeface="Arial"/>
                        </a:rPr>
                        <a:t>Effects</a:t>
                      </a:r>
                      <a:endParaRPr lang="en-GB" sz="1600" b="1" dirty="0">
                        <a:solidFill>
                          <a:srgbClr val="000000"/>
                        </a:solidFill>
                        <a:latin typeface="Arial"/>
                        <a:ea typeface="Times New Roman"/>
                        <a:cs typeface="Arial"/>
                      </a:endParaRPr>
                    </a:p>
                  </a:txBody>
                  <a:tcPr marL="73025" marR="73025" marT="91440" marB="91440"/>
                </a:tc>
              </a:tr>
              <a:tr h="432155">
                <a:tc>
                  <a:txBody>
                    <a:bodyPr/>
                    <a:lstStyle/>
                    <a:p>
                      <a:pPr algn="just">
                        <a:spcAft>
                          <a:spcPts val="0"/>
                        </a:spcAft>
                      </a:pPr>
                      <a:r>
                        <a:rPr lang="en-GB" sz="1600" dirty="0" smtClean="0">
                          <a:solidFill>
                            <a:srgbClr val="000000"/>
                          </a:solidFill>
                          <a:latin typeface="Arial"/>
                          <a:ea typeface="Times New Roman"/>
                          <a:cs typeface="Arial"/>
                        </a:rPr>
                        <a:t>Organizational </a:t>
                      </a:r>
                      <a:r>
                        <a:rPr lang="en-GB" sz="1600" dirty="0">
                          <a:solidFill>
                            <a:srgbClr val="000000"/>
                          </a:solidFill>
                          <a:latin typeface="Arial"/>
                          <a:ea typeface="Times New Roman"/>
                          <a:cs typeface="Arial"/>
                        </a:rPr>
                        <a:t>financial problems force reductions in the project budget (7).</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Low</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Catastrophic </a:t>
                      </a:r>
                    </a:p>
                  </a:txBody>
                  <a:tcPr marL="73025" marR="73025" marT="0" marB="91440"/>
                </a:tc>
              </a:tr>
              <a:tr h="432155">
                <a:tc>
                  <a:txBody>
                    <a:bodyPr/>
                    <a:lstStyle/>
                    <a:p>
                      <a:pPr algn="just">
                        <a:spcAft>
                          <a:spcPts val="0"/>
                        </a:spcAft>
                      </a:pPr>
                      <a:r>
                        <a:rPr lang="en-GB" sz="1600" dirty="0">
                          <a:solidFill>
                            <a:srgbClr val="000000"/>
                          </a:solidFill>
                          <a:latin typeface="Arial"/>
                          <a:ea typeface="Times New Roman"/>
                          <a:cs typeface="Arial"/>
                        </a:rPr>
                        <a:t>It is impossible to recruit staff with the skills required for the project (3).</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Catastrophic</a:t>
                      </a:r>
                    </a:p>
                  </a:txBody>
                  <a:tcPr marL="73025" marR="73025" marT="0" marB="91440"/>
                </a:tc>
              </a:tr>
              <a:tr h="363136">
                <a:tc>
                  <a:txBody>
                    <a:bodyPr/>
                    <a:lstStyle/>
                    <a:p>
                      <a:pPr algn="just">
                        <a:spcAft>
                          <a:spcPts val="0"/>
                        </a:spcAft>
                      </a:pPr>
                      <a:r>
                        <a:rPr lang="en-GB" sz="1600" dirty="0">
                          <a:solidFill>
                            <a:srgbClr val="000000"/>
                          </a:solidFill>
                          <a:latin typeface="Arial"/>
                          <a:ea typeface="Times New Roman"/>
                          <a:cs typeface="Arial"/>
                        </a:rPr>
                        <a:t>Key staff are ill at critical times in the project (4).</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Serious</a:t>
                      </a:r>
                    </a:p>
                  </a:txBody>
                  <a:tcPr marL="73025" marR="73025" marT="0" marB="91440"/>
                </a:tc>
              </a:tr>
              <a:tr h="432155">
                <a:tc>
                  <a:txBody>
                    <a:bodyPr/>
                    <a:lstStyle/>
                    <a:p>
                      <a:pPr algn="just">
                        <a:spcAft>
                          <a:spcPts val="0"/>
                        </a:spcAft>
                      </a:pPr>
                      <a:r>
                        <a:rPr lang="en-GB" sz="1600" dirty="0">
                          <a:solidFill>
                            <a:srgbClr val="000000"/>
                          </a:solidFill>
                          <a:latin typeface="Arial"/>
                          <a:ea typeface="Times New Roman"/>
                          <a:cs typeface="Arial"/>
                        </a:rPr>
                        <a:t>Faults in reusable software components have to be repaired before these components are reused. (2).</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Serious</a:t>
                      </a:r>
                    </a:p>
                  </a:txBody>
                  <a:tcPr marL="73025" marR="73025" marT="0" marB="91440"/>
                </a:tc>
              </a:tr>
              <a:tr h="432155">
                <a:tc>
                  <a:txBody>
                    <a:bodyPr/>
                    <a:lstStyle/>
                    <a:p>
                      <a:pPr algn="just">
                        <a:spcAft>
                          <a:spcPts val="0"/>
                        </a:spcAft>
                      </a:pPr>
                      <a:r>
                        <a:rPr lang="en-GB" sz="1600" dirty="0">
                          <a:solidFill>
                            <a:srgbClr val="000000"/>
                          </a:solidFill>
                          <a:latin typeface="Arial"/>
                          <a:ea typeface="Times New Roman"/>
                          <a:cs typeface="Arial"/>
                        </a:rPr>
                        <a:t>Changes to requirements that require major design rework are proposed (10).</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Serious</a:t>
                      </a:r>
                    </a:p>
                  </a:txBody>
                  <a:tcPr marL="73025" marR="73025" marT="0" marB="91440"/>
                </a:tc>
              </a:tr>
              <a:tr h="432155">
                <a:tc>
                  <a:txBody>
                    <a:bodyPr/>
                    <a:lstStyle/>
                    <a:p>
                      <a:pPr algn="just">
                        <a:spcAft>
                          <a:spcPts val="0"/>
                        </a:spcAft>
                      </a:pPr>
                      <a:r>
                        <a:rPr lang="en-GB" sz="1600">
                          <a:solidFill>
                            <a:srgbClr val="000000"/>
                          </a:solidFill>
                          <a:latin typeface="Arial"/>
                          <a:ea typeface="Times New Roman"/>
                          <a:cs typeface="Arial"/>
                        </a:rPr>
                        <a:t>The organization is restructured so that different management are responsible for the project (6).</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Serious</a:t>
                      </a:r>
                    </a:p>
                  </a:txBody>
                  <a:tcPr marL="73025" marR="73025" marT="0" marB="91440"/>
                </a:tc>
              </a:tr>
              <a:tr h="432155">
                <a:tc>
                  <a:txBody>
                    <a:bodyPr/>
                    <a:lstStyle/>
                    <a:p>
                      <a:pPr algn="just">
                        <a:spcAft>
                          <a:spcPts val="0"/>
                        </a:spcAft>
                      </a:pPr>
                      <a:r>
                        <a:rPr lang="en-GB" sz="1600">
                          <a:solidFill>
                            <a:srgbClr val="000000"/>
                          </a:solidFill>
                          <a:latin typeface="Arial"/>
                          <a:ea typeface="Times New Roman"/>
                          <a:cs typeface="Arial"/>
                        </a:rPr>
                        <a:t>The database used in the system cannot process as many transactions per second as expected (1).</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Serious</a:t>
                      </a:r>
                    </a:p>
                  </a:txBody>
                  <a:tcPr marL="73025" marR="73025" marT="0" marB="91440"/>
                </a:tc>
              </a:tr>
            </a:tbl>
          </a:graphicData>
        </a:graphic>
      </p:graphicFrame>
      <p:sp>
        <p:nvSpPr>
          <p:cNvPr id="3" name="Date Placeholder 2"/>
          <p:cNvSpPr>
            <a:spLocks noGrp="1"/>
          </p:cNvSpPr>
          <p:nvPr>
            <p:ph type="dt" sz="half" idx="10"/>
          </p:nvPr>
        </p:nvSpPr>
        <p:spPr/>
        <p:txBody>
          <a:bodyPr/>
          <a:lstStyle/>
          <a:p>
            <a:r>
              <a:rPr lang="en-GB" smtClean="0"/>
              <a:t>04/12/2014</a:t>
            </a:r>
            <a:endParaRPr lang="en-US"/>
          </a:p>
        </p:txBody>
      </p:sp>
      <p:sp>
        <p:nvSpPr>
          <p:cNvPr id="6" name="Footer Placeholder 5"/>
          <p:cNvSpPr>
            <a:spLocks noGrp="1"/>
          </p:cNvSpPr>
          <p:nvPr>
            <p:ph type="ftr" sz="quarter" idx="11"/>
          </p:nvPr>
        </p:nvSpPr>
        <p:spPr/>
        <p:txBody>
          <a:bodyPr/>
          <a:lstStyle/>
          <a:p>
            <a:r>
              <a:rPr lang="en-US" smtClean="0"/>
              <a:t>Chapter 22 Project management</a:t>
            </a:r>
            <a:endParaRPr lang="en-US"/>
          </a:p>
        </p:txBody>
      </p:sp>
      <p:sp>
        <p:nvSpPr>
          <p:cNvPr id="5" name="Slide Number Placeholder 4"/>
          <p:cNvSpPr>
            <a:spLocks noGrp="1"/>
          </p:cNvSpPr>
          <p:nvPr>
            <p:ph type="sldNum" sz="quarter" idx="12"/>
          </p:nvPr>
        </p:nvSpPr>
        <p:spPr/>
        <p:txBody>
          <a:bodyPr/>
          <a:lstStyle/>
          <a:p>
            <a:fld id="{A41DB566-6001-1B4F-A74B-7213F33DBA30}" type="slidenum">
              <a:rPr lang="en-US" smtClean="0"/>
              <a:pPr/>
              <a:t>16</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Risk types and examples</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958946"/>
          <a:ext cx="8392922" cy="3561524"/>
        </p:xfrm>
        <a:graphic>
          <a:graphicData uri="http://schemas.openxmlformats.org/drawingml/2006/table">
            <a:tbl>
              <a:tblPr firstRow="1" bandRow="1">
                <a:tableStyleId>{5C22544A-7EE6-4342-B048-85BDC9FD1C3A}</a:tableStyleId>
              </a:tblPr>
              <a:tblGrid>
                <a:gridCol w="5433874"/>
                <a:gridCol w="1486280"/>
                <a:gridCol w="1472768"/>
              </a:tblGrid>
              <a:tr h="518585">
                <a:tc>
                  <a:txBody>
                    <a:bodyPr/>
                    <a:lstStyle/>
                    <a:p>
                      <a:pPr algn="just">
                        <a:spcAft>
                          <a:spcPts val="0"/>
                        </a:spcAft>
                      </a:pPr>
                      <a:r>
                        <a:rPr lang="en-GB" sz="1600" b="1" dirty="0" smtClean="0">
                          <a:solidFill>
                            <a:srgbClr val="000000"/>
                          </a:solidFill>
                          <a:latin typeface="Arial"/>
                          <a:ea typeface="Times New Roman"/>
                          <a:cs typeface="Arial"/>
                        </a:rPr>
                        <a:t>Risk</a:t>
                      </a:r>
                      <a:endParaRPr lang="en-GB" sz="1600" b="1"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600" b="1">
                          <a:solidFill>
                            <a:srgbClr val="000000"/>
                          </a:solidFill>
                          <a:latin typeface="Arial"/>
                          <a:ea typeface="Times New Roman"/>
                          <a:cs typeface="Arial"/>
                        </a:rPr>
                        <a:t>Probability</a:t>
                      </a:r>
                    </a:p>
                  </a:txBody>
                  <a:tcPr marL="73025" marR="73025" marT="91440" marB="91440"/>
                </a:tc>
                <a:tc>
                  <a:txBody>
                    <a:bodyPr/>
                    <a:lstStyle/>
                    <a:p>
                      <a:pPr algn="just">
                        <a:spcAft>
                          <a:spcPts val="0"/>
                        </a:spcAft>
                      </a:pPr>
                      <a:r>
                        <a:rPr lang="en-GB" sz="1600" b="1" dirty="0" smtClean="0">
                          <a:solidFill>
                            <a:srgbClr val="000000"/>
                          </a:solidFill>
                          <a:latin typeface="Arial"/>
                          <a:ea typeface="Times New Roman"/>
                          <a:cs typeface="Arial"/>
                        </a:rPr>
                        <a:t>Effects</a:t>
                      </a:r>
                      <a:endParaRPr lang="en-GB" sz="1600" b="1" dirty="0">
                        <a:solidFill>
                          <a:srgbClr val="000000"/>
                        </a:solidFill>
                        <a:latin typeface="Arial"/>
                        <a:ea typeface="Times New Roman"/>
                        <a:cs typeface="Arial"/>
                      </a:endParaRPr>
                    </a:p>
                  </a:txBody>
                  <a:tcPr marL="73025" marR="73025" marT="91440" marB="91440"/>
                </a:tc>
              </a:tr>
              <a:tr h="432155">
                <a:tc>
                  <a:txBody>
                    <a:bodyPr/>
                    <a:lstStyle/>
                    <a:p>
                      <a:pPr algn="just">
                        <a:spcAft>
                          <a:spcPts val="0"/>
                        </a:spcAft>
                      </a:pPr>
                      <a:r>
                        <a:rPr lang="en-GB" sz="1600" dirty="0">
                          <a:solidFill>
                            <a:srgbClr val="000000"/>
                          </a:solidFill>
                          <a:latin typeface="Arial"/>
                          <a:ea typeface="Times New Roman"/>
                          <a:cs typeface="Arial"/>
                        </a:rPr>
                        <a:t>The time required to develop the software is underestimated (12).</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Serious</a:t>
                      </a:r>
                    </a:p>
                  </a:txBody>
                  <a:tcPr marL="73025" marR="73025" marT="0" marB="91440"/>
                </a:tc>
              </a:tr>
              <a:tr h="363136">
                <a:tc>
                  <a:txBody>
                    <a:bodyPr/>
                    <a:lstStyle/>
                    <a:p>
                      <a:pPr algn="just">
                        <a:spcAft>
                          <a:spcPts val="0"/>
                        </a:spcAft>
                      </a:pPr>
                      <a:r>
                        <a:rPr lang="en-GB" sz="1600">
                          <a:solidFill>
                            <a:srgbClr val="000000"/>
                          </a:solidFill>
                          <a:latin typeface="Arial"/>
                          <a:ea typeface="Times New Roman"/>
                          <a:cs typeface="Arial"/>
                        </a:rPr>
                        <a:t>Software tools cannot be integrated (9).</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Tolerable</a:t>
                      </a:r>
                    </a:p>
                  </a:txBody>
                  <a:tcPr marL="73025" marR="73025" marT="0" marB="91440"/>
                </a:tc>
              </a:tr>
              <a:tr h="432155">
                <a:tc>
                  <a:txBody>
                    <a:bodyPr/>
                    <a:lstStyle/>
                    <a:p>
                      <a:pPr algn="just">
                        <a:spcAft>
                          <a:spcPts val="0"/>
                        </a:spcAft>
                      </a:pPr>
                      <a:r>
                        <a:rPr lang="en-GB" sz="1600">
                          <a:solidFill>
                            <a:srgbClr val="000000"/>
                          </a:solidFill>
                          <a:latin typeface="Arial"/>
                          <a:ea typeface="Times New Roman"/>
                          <a:cs typeface="Arial"/>
                        </a:rPr>
                        <a:t>Customers fail to understand the impact of requirements changes (11).</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Tolerable</a:t>
                      </a:r>
                    </a:p>
                  </a:txBody>
                  <a:tcPr marL="73025" marR="73025" marT="0" marB="91440"/>
                </a:tc>
              </a:tr>
              <a:tr h="363136">
                <a:tc>
                  <a:txBody>
                    <a:bodyPr/>
                    <a:lstStyle/>
                    <a:p>
                      <a:pPr algn="just">
                        <a:spcAft>
                          <a:spcPts val="0"/>
                        </a:spcAft>
                      </a:pPr>
                      <a:r>
                        <a:rPr lang="en-GB" sz="1600" dirty="0">
                          <a:solidFill>
                            <a:srgbClr val="000000"/>
                          </a:solidFill>
                          <a:latin typeface="Arial"/>
                          <a:ea typeface="Times New Roman"/>
                          <a:cs typeface="Arial"/>
                        </a:rPr>
                        <a:t>Required training for staff is not available (5).</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Tolerable</a:t>
                      </a:r>
                    </a:p>
                  </a:txBody>
                  <a:tcPr marL="73025" marR="73025" marT="0" marB="91440"/>
                </a:tc>
              </a:tr>
              <a:tr h="363136">
                <a:tc>
                  <a:txBody>
                    <a:bodyPr/>
                    <a:lstStyle/>
                    <a:p>
                      <a:pPr algn="just">
                        <a:spcAft>
                          <a:spcPts val="0"/>
                        </a:spcAft>
                      </a:pPr>
                      <a:r>
                        <a:rPr lang="en-GB" sz="1600" dirty="0">
                          <a:solidFill>
                            <a:srgbClr val="000000"/>
                          </a:solidFill>
                          <a:latin typeface="Arial"/>
                          <a:ea typeface="Times New Roman"/>
                          <a:cs typeface="Arial"/>
                        </a:rPr>
                        <a:t>The rate of defect repair is underestimated (13).</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Tolerable</a:t>
                      </a:r>
                    </a:p>
                  </a:txBody>
                  <a:tcPr marL="73025" marR="73025" marT="0" marB="91440"/>
                </a:tc>
              </a:tr>
              <a:tr h="363136">
                <a:tc>
                  <a:txBody>
                    <a:bodyPr/>
                    <a:lstStyle/>
                    <a:p>
                      <a:pPr algn="just">
                        <a:spcAft>
                          <a:spcPts val="0"/>
                        </a:spcAft>
                      </a:pPr>
                      <a:r>
                        <a:rPr lang="en-GB" sz="1600" dirty="0">
                          <a:solidFill>
                            <a:srgbClr val="000000"/>
                          </a:solidFill>
                          <a:latin typeface="Arial"/>
                          <a:ea typeface="Times New Roman"/>
                          <a:cs typeface="Arial"/>
                        </a:rPr>
                        <a:t>The size of the software is underestimated (14).</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Tolerable</a:t>
                      </a:r>
                    </a:p>
                  </a:txBody>
                  <a:tcPr marL="73025" marR="73025" marT="0" marB="91440"/>
                </a:tc>
              </a:tr>
              <a:tr h="432155">
                <a:tc>
                  <a:txBody>
                    <a:bodyPr/>
                    <a:lstStyle/>
                    <a:p>
                      <a:pPr algn="just">
                        <a:spcAft>
                          <a:spcPts val="0"/>
                        </a:spcAft>
                      </a:pPr>
                      <a:r>
                        <a:rPr lang="en-GB" sz="1600" dirty="0">
                          <a:solidFill>
                            <a:srgbClr val="000000"/>
                          </a:solidFill>
                          <a:latin typeface="Arial"/>
                          <a:ea typeface="Times New Roman"/>
                          <a:cs typeface="Arial"/>
                        </a:rPr>
                        <a:t>Code generated by code generation tools is inefficient (8).</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dirty="0" smtClean="0">
                          <a:solidFill>
                            <a:srgbClr val="000000"/>
                          </a:solidFill>
                          <a:latin typeface="Arial"/>
                          <a:ea typeface="Times New Roman"/>
                          <a:cs typeface="Arial"/>
                        </a:rPr>
                        <a:t>Insignificant</a:t>
                      </a:r>
                      <a:endParaRPr lang="en-GB" sz="1600" dirty="0">
                        <a:solidFill>
                          <a:srgbClr val="000000"/>
                        </a:solidFill>
                        <a:latin typeface="Arial"/>
                        <a:ea typeface="Times New Roman"/>
                        <a:cs typeface="Arial"/>
                      </a:endParaRPr>
                    </a:p>
                  </a:txBody>
                  <a:tcPr marL="73025" marR="73025" marT="0" marB="91440"/>
                </a:tc>
              </a:tr>
            </a:tbl>
          </a:graphicData>
        </a:graphic>
      </p:graphicFrame>
      <p:sp>
        <p:nvSpPr>
          <p:cNvPr id="2" name="Date Placeholder 1"/>
          <p:cNvSpPr>
            <a:spLocks noGrp="1"/>
          </p:cNvSpPr>
          <p:nvPr>
            <p:ph type="dt" sz="half" idx="10"/>
          </p:nvPr>
        </p:nvSpPr>
        <p:spPr/>
        <p:txBody>
          <a:bodyPr/>
          <a:lstStyle/>
          <a:p>
            <a:r>
              <a:rPr lang="en-GB" smtClean="0"/>
              <a:t>04/12/2014</a:t>
            </a:r>
            <a:endParaRPr lang="en-US"/>
          </a:p>
        </p:txBody>
      </p:sp>
      <p:sp>
        <p:nvSpPr>
          <p:cNvPr id="7" name="Footer Placeholder 6"/>
          <p:cNvSpPr>
            <a:spLocks noGrp="1"/>
          </p:cNvSpPr>
          <p:nvPr>
            <p:ph type="ftr" sz="quarter" idx="11"/>
          </p:nvPr>
        </p:nvSpPr>
        <p:spPr/>
        <p:txBody>
          <a:bodyPr/>
          <a:lstStyle/>
          <a:p>
            <a:r>
              <a:rPr lang="en-US" smtClean="0"/>
              <a:t>Chapter 22 Project management</a:t>
            </a:r>
            <a:endParaRPr lang="en-US"/>
          </a:p>
        </p:txBody>
      </p:sp>
      <p:sp>
        <p:nvSpPr>
          <p:cNvPr id="6" name="Slide Number Placeholder 5"/>
          <p:cNvSpPr>
            <a:spLocks noGrp="1"/>
          </p:cNvSpPr>
          <p:nvPr>
            <p:ph type="sldNum" sz="quarter" idx="12"/>
          </p:nvPr>
        </p:nvSpPr>
        <p:spPr/>
        <p:txBody>
          <a:bodyPr/>
          <a:lstStyle/>
          <a:p>
            <a:fld id="{A41DB566-6001-1B4F-A74B-7213F33DBA30}" type="slidenum">
              <a:rPr lang="en-US" smtClean="0"/>
              <a:pPr/>
              <a:t>17</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GB"/>
              <a:t>Risk planning</a:t>
            </a:r>
          </a:p>
        </p:txBody>
      </p:sp>
      <p:sp>
        <p:nvSpPr>
          <p:cNvPr id="57347" name="Rectangle 3"/>
          <p:cNvSpPr>
            <a:spLocks noGrp="1" noChangeArrowheads="1"/>
          </p:cNvSpPr>
          <p:nvPr>
            <p:ph idx="1"/>
          </p:nvPr>
        </p:nvSpPr>
        <p:spPr/>
        <p:txBody>
          <a:bodyPr lIns="91797" tIns="45898" rIns="91797" bIns="45898"/>
          <a:lstStyle/>
          <a:p>
            <a:pPr>
              <a:lnSpc>
                <a:spcPct val="90000"/>
              </a:lnSpc>
            </a:pPr>
            <a:r>
              <a:rPr lang="en-GB" dirty="0"/>
              <a:t>Consider each risk and develop a strategy to manage that risk.</a:t>
            </a:r>
          </a:p>
          <a:p>
            <a:pPr>
              <a:lnSpc>
                <a:spcPct val="90000"/>
              </a:lnSpc>
            </a:pPr>
            <a:r>
              <a:rPr lang="en-GB" dirty="0"/>
              <a:t>Avoidance strategies</a:t>
            </a:r>
          </a:p>
          <a:p>
            <a:pPr lvl="1">
              <a:lnSpc>
                <a:spcPct val="90000"/>
              </a:lnSpc>
            </a:pPr>
            <a:r>
              <a:rPr lang="en-GB" dirty="0"/>
              <a:t>The probability that the risk will arise is reduced;</a:t>
            </a:r>
          </a:p>
          <a:p>
            <a:pPr>
              <a:lnSpc>
                <a:spcPct val="90000"/>
              </a:lnSpc>
            </a:pPr>
            <a:r>
              <a:rPr lang="en-GB" dirty="0" smtClean="0"/>
              <a:t>Minimization </a:t>
            </a:r>
            <a:r>
              <a:rPr lang="en-GB" dirty="0"/>
              <a:t>strategies</a:t>
            </a:r>
          </a:p>
          <a:p>
            <a:pPr lvl="1">
              <a:lnSpc>
                <a:spcPct val="90000"/>
              </a:lnSpc>
            </a:pPr>
            <a:r>
              <a:rPr lang="en-GB" dirty="0"/>
              <a:t>The impact of the risk on the project or product will be reduced;</a:t>
            </a:r>
          </a:p>
          <a:p>
            <a:pPr>
              <a:lnSpc>
                <a:spcPct val="90000"/>
              </a:lnSpc>
            </a:pPr>
            <a:r>
              <a:rPr lang="en-GB" dirty="0"/>
              <a:t>Contingency plans</a:t>
            </a:r>
          </a:p>
          <a:p>
            <a:pPr lvl="1">
              <a:lnSpc>
                <a:spcPct val="90000"/>
              </a:lnSpc>
            </a:pPr>
            <a:r>
              <a:rPr lang="en-GB" dirty="0"/>
              <a:t>If the risk arises, contingency plans are plans to deal with that risk;</a:t>
            </a:r>
          </a:p>
        </p:txBody>
      </p:sp>
      <p:sp>
        <p:nvSpPr>
          <p:cNvPr id="2" name="Date Placeholder 1"/>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18</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What-if questions</a:t>
            </a:r>
            <a:endParaRPr lang="en-US" dirty="0"/>
          </a:p>
        </p:txBody>
      </p:sp>
      <p:sp>
        <p:nvSpPr>
          <p:cNvPr id="3" name="Content Placeholder 2"/>
          <p:cNvSpPr>
            <a:spLocks noGrp="1"/>
          </p:cNvSpPr>
          <p:nvPr>
            <p:ph idx="1"/>
          </p:nvPr>
        </p:nvSpPr>
        <p:spPr/>
        <p:txBody>
          <a:bodyPr/>
          <a:lstStyle/>
          <a:p>
            <a:r>
              <a:rPr lang="en-GB" dirty="0" smtClean="0"/>
              <a:t>What </a:t>
            </a:r>
            <a:r>
              <a:rPr lang="en-GB" dirty="0"/>
              <a:t>if several engineers are ill at the same time?</a:t>
            </a:r>
          </a:p>
          <a:p>
            <a:r>
              <a:rPr lang="en-GB" dirty="0" smtClean="0"/>
              <a:t>What </a:t>
            </a:r>
            <a:r>
              <a:rPr lang="en-GB" dirty="0"/>
              <a:t>if an economic downturn leads to budget cuts of 20% for the project?</a:t>
            </a:r>
          </a:p>
          <a:p>
            <a:r>
              <a:rPr lang="en-GB" dirty="0" smtClean="0"/>
              <a:t>What </a:t>
            </a:r>
            <a:r>
              <a:rPr lang="en-GB" dirty="0"/>
              <a:t>if the performance of open-source software is inadequate and the only expert on that open source software leaves?</a:t>
            </a:r>
          </a:p>
          <a:p>
            <a:r>
              <a:rPr lang="en-GB" dirty="0" smtClean="0"/>
              <a:t>What </a:t>
            </a:r>
            <a:r>
              <a:rPr lang="en-GB" dirty="0"/>
              <a:t>if the company that supplies and maintains software components goes out of business?</a:t>
            </a:r>
          </a:p>
          <a:p>
            <a:r>
              <a:rPr lang="en-GB" dirty="0" smtClean="0"/>
              <a:t>What </a:t>
            </a:r>
            <a:r>
              <a:rPr lang="en-GB" dirty="0"/>
              <a:t>if the customer fails to deliver the revised requirements as predicted? </a:t>
            </a:r>
          </a:p>
          <a:p>
            <a:endParaRPr lang="en-US" dirty="0"/>
          </a:p>
        </p:txBody>
      </p:sp>
      <p:sp>
        <p:nvSpPr>
          <p:cNvPr id="4" name="Date Placeholder 3"/>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6" name="Slide Number Placeholder 5"/>
          <p:cNvSpPr>
            <a:spLocks noGrp="1"/>
          </p:cNvSpPr>
          <p:nvPr>
            <p:ph type="sldNum" sz="quarter" idx="12"/>
          </p:nvPr>
        </p:nvSpPr>
        <p:spPr/>
        <p:txBody>
          <a:bodyPr/>
          <a:lstStyle/>
          <a:p>
            <a:fld id="{A41DB566-6001-1B4F-A74B-7213F33DBA30}" type="slidenum">
              <a:rPr lang="en-US" smtClean="0"/>
              <a:pPr/>
              <a:t>19</a:t>
            </a:fld>
            <a:endParaRPr lang="en-US"/>
          </a:p>
        </p:txBody>
      </p:sp>
    </p:spTree>
    <p:extLst>
      <p:ext uri="{BB962C8B-B14F-4D97-AF65-F5344CB8AC3E}">
        <p14:creationId xmlns:p14="http://schemas.microsoft.com/office/powerpoint/2010/main" val="3444929375"/>
      </p:ext>
    </p:extLst>
  </p:cSld>
  <p:clrMapOvr>
    <a:masterClrMapping/>
  </p:clrMapOvr>
  <p:transition xmlns:p14="http://schemas.microsoft.com/office/powerpoint/2010/mai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GB" smtClean="0"/>
              <a:t>Risk </a:t>
            </a:r>
            <a:r>
              <a:rPr lang="en-GB" smtClean="0"/>
              <a:t>management</a:t>
            </a:r>
            <a:endParaRPr lang="en-GB" dirty="0" smtClean="0"/>
          </a:p>
        </p:txBody>
      </p:sp>
      <p:sp>
        <p:nvSpPr>
          <p:cNvPr id="6" name="Date Placeholder 5"/>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2</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Strategies </a:t>
            </a:r>
            <a:r>
              <a:rPr lang="en-US" dirty="0"/>
              <a:t>to help manage risk</a:t>
            </a:r>
            <a:r>
              <a:rPr lang="en-GB" dirty="0" smtClean="0"/>
              <a:t> </a:t>
            </a:r>
            <a:endParaRPr lang="en-US" dirty="0"/>
          </a:p>
        </p:txBody>
      </p:sp>
      <p:graphicFrame>
        <p:nvGraphicFramePr>
          <p:cNvPr id="4" name="Content Placeholder 3"/>
          <p:cNvGraphicFramePr>
            <a:graphicFrameLocks noGrp="1"/>
          </p:cNvGraphicFramePr>
          <p:nvPr>
            <p:ph idx="1"/>
          </p:nvPr>
        </p:nvGraphicFramePr>
        <p:xfrm>
          <a:off x="713921" y="1952368"/>
          <a:ext cx="7798410" cy="4053840"/>
        </p:xfrm>
        <a:graphic>
          <a:graphicData uri="http://schemas.openxmlformats.org/drawingml/2006/table">
            <a:tbl>
              <a:tblPr firstRow="1" bandRow="1">
                <a:tableStyleId>{5C22544A-7EE6-4342-B048-85BDC9FD1C3A}</a:tableStyleId>
              </a:tblPr>
              <a:tblGrid>
                <a:gridCol w="2268334"/>
                <a:gridCol w="5530076"/>
              </a:tblGrid>
              <a:tr h="370840">
                <a:tc>
                  <a:txBody>
                    <a:bodyPr/>
                    <a:lstStyle/>
                    <a:p>
                      <a:pPr algn="just">
                        <a:spcAft>
                          <a:spcPts val="0"/>
                        </a:spcAft>
                      </a:pPr>
                      <a:r>
                        <a:rPr lang="en-GB" sz="1600" b="1" dirty="0" smtClean="0">
                          <a:solidFill>
                            <a:srgbClr val="000000"/>
                          </a:solidFill>
                          <a:latin typeface="Arial"/>
                          <a:ea typeface="Times New Roman"/>
                          <a:cs typeface="Arial"/>
                        </a:rPr>
                        <a:t>Risk</a:t>
                      </a:r>
                      <a:endParaRPr lang="en-GB" sz="1600" b="1"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600" b="1" dirty="0" smtClean="0">
                          <a:solidFill>
                            <a:srgbClr val="000000"/>
                          </a:solidFill>
                          <a:latin typeface="Arial"/>
                          <a:ea typeface="Times New Roman"/>
                          <a:cs typeface="Arial"/>
                        </a:rPr>
                        <a:t>Strategy</a:t>
                      </a:r>
                      <a:endParaRPr lang="en-GB" sz="1600" b="1" dirty="0">
                        <a:solidFill>
                          <a:srgbClr val="000000"/>
                        </a:solidFill>
                        <a:latin typeface="Arial"/>
                        <a:ea typeface="Times New Roman"/>
                        <a:cs typeface="Arial"/>
                      </a:endParaRPr>
                    </a:p>
                  </a:txBody>
                  <a:tcPr marL="73025" marR="73025" marT="91440" marB="91440"/>
                </a:tc>
              </a:tr>
              <a:tr h="370840">
                <a:tc>
                  <a:txBody>
                    <a:bodyPr/>
                    <a:lstStyle/>
                    <a:p>
                      <a:pPr algn="l">
                        <a:spcAft>
                          <a:spcPts val="0"/>
                        </a:spcAft>
                      </a:pPr>
                      <a:r>
                        <a:rPr lang="en-GB" sz="1600" dirty="0" smtClean="0">
                          <a:solidFill>
                            <a:srgbClr val="000000"/>
                          </a:solidFill>
                          <a:latin typeface="Arial"/>
                          <a:ea typeface="Times New Roman"/>
                          <a:cs typeface="Arial"/>
                        </a:rPr>
                        <a:t>Organizational </a:t>
                      </a:r>
                      <a:r>
                        <a:rPr lang="en-GB" sz="1600" dirty="0">
                          <a:solidFill>
                            <a:srgbClr val="000000"/>
                          </a:solidFill>
                          <a:latin typeface="Arial"/>
                          <a:ea typeface="Times New Roman"/>
                          <a:cs typeface="Arial"/>
                        </a:rPr>
                        <a:t>financial problems</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Prepare a briefing document for senior management showing how the project is making a very important contribution to the goals of the business and presenting reasons why cuts to the project budget would not be cost-effective.</a:t>
                      </a:r>
                    </a:p>
                  </a:txBody>
                  <a:tcPr marL="73025" marR="73025" marT="0" marB="91440"/>
                </a:tc>
              </a:tr>
              <a:tr h="370840">
                <a:tc>
                  <a:txBody>
                    <a:bodyPr/>
                    <a:lstStyle/>
                    <a:p>
                      <a:pPr algn="l">
                        <a:spcAft>
                          <a:spcPts val="0"/>
                        </a:spcAft>
                      </a:pPr>
                      <a:r>
                        <a:rPr lang="en-GB" sz="1600">
                          <a:solidFill>
                            <a:srgbClr val="000000"/>
                          </a:solidFill>
                          <a:latin typeface="Arial"/>
                          <a:ea typeface="Times New Roman"/>
                          <a:cs typeface="Arial"/>
                        </a:rPr>
                        <a:t>Recruitment problems</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Alert customer to potential difficulties and the possibility of delays; investigate buying-in components.</a:t>
                      </a:r>
                    </a:p>
                  </a:txBody>
                  <a:tcPr marL="73025" marR="73025" marT="0" marB="91440"/>
                </a:tc>
              </a:tr>
              <a:tr h="370840">
                <a:tc>
                  <a:txBody>
                    <a:bodyPr/>
                    <a:lstStyle/>
                    <a:p>
                      <a:pPr algn="l">
                        <a:spcAft>
                          <a:spcPts val="0"/>
                        </a:spcAft>
                      </a:pPr>
                      <a:r>
                        <a:rPr lang="en-GB" sz="1600">
                          <a:solidFill>
                            <a:srgbClr val="000000"/>
                          </a:solidFill>
                          <a:latin typeface="Arial"/>
                          <a:ea typeface="Times New Roman"/>
                          <a:cs typeface="Arial"/>
                        </a:rPr>
                        <a:t>Staff illness</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Reorganize team so that there is more overlap of work and people therefore understand each other’s jobs.</a:t>
                      </a:r>
                    </a:p>
                  </a:txBody>
                  <a:tcPr marL="73025" marR="73025" marT="0" marB="91440"/>
                </a:tc>
              </a:tr>
              <a:tr h="370840">
                <a:tc>
                  <a:txBody>
                    <a:bodyPr/>
                    <a:lstStyle/>
                    <a:p>
                      <a:pPr algn="l">
                        <a:spcAft>
                          <a:spcPts val="0"/>
                        </a:spcAft>
                      </a:pPr>
                      <a:r>
                        <a:rPr lang="en-GB" sz="1600">
                          <a:solidFill>
                            <a:srgbClr val="000000"/>
                          </a:solidFill>
                          <a:latin typeface="Arial"/>
                          <a:ea typeface="Times New Roman"/>
                          <a:cs typeface="Arial"/>
                        </a:rPr>
                        <a:t>Defective components</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Replace potentially defective components with bought-in components of known reliability.</a:t>
                      </a:r>
                    </a:p>
                  </a:txBody>
                  <a:tcPr marL="73025" marR="73025" marT="0" marB="91440"/>
                </a:tc>
              </a:tr>
              <a:tr h="370840">
                <a:tc>
                  <a:txBody>
                    <a:bodyPr/>
                    <a:lstStyle/>
                    <a:p>
                      <a:pPr algn="l">
                        <a:spcAft>
                          <a:spcPts val="0"/>
                        </a:spcAft>
                      </a:pPr>
                      <a:r>
                        <a:rPr lang="en-GB" sz="1600">
                          <a:solidFill>
                            <a:srgbClr val="000000"/>
                          </a:solidFill>
                          <a:latin typeface="Arial"/>
                          <a:ea typeface="Times New Roman"/>
                          <a:cs typeface="Arial"/>
                        </a:rPr>
                        <a:t>Requirements changes</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Derive traceability information to assess requirements change impact; maximize information hiding in the design. </a:t>
                      </a:r>
                    </a:p>
                  </a:txBody>
                  <a:tcPr marL="73025" marR="73025" marT="0" marB="91440"/>
                </a:tc>
              </a:tr>
            </a:tbl>
          </a:graphicData>
        </a:graphic>
      </p:graphicFrame>
      <p:sp>
        <p:nvSpPr>
          <p:cNvPr id="3" name="Date Placeholder 2"/>
          <p:cNvSpPr>
            <a:spLocks noGrp="1"/>
          </p:cNvSpPr>
          <p:nvPr>
            <p:ph type="dt" sz="half" idx="10"/>
          </p:nvPr>
        </p:nvSpPr>
        <p:spPr/>
        <p:txBody>
          <a:bodyPr/>
          <a:lstStyle/>
          <a:p>
            <a:r>
              <a:rPr lang="en-GB" smtClean="0"/>
              <a:t>04/12/2014</a:t>
            </a:r>
            <a:endParaRPr lang="en-US"/>
          </a:p>
        </p:txBody>
      </p:sp>
      <p:sp>
        <p:nvSpPr>
          <p:cNvPr id="6" name="Footer Placeholder 5"/>
          <p:cNvSpPr>
            <a:spLocks noGrp="1"/>
          </p:cNvSpPr>
          <p:nvPr>
            <p:ph type="ftr" sz="quarter" idx="11"/>
          </p:nvPr>
        </p:nvSpPr>
        <p:spPr/>
        <p:txBody>
          <a:bodyPr/>
          <a:lstStyle/>
          <a:p>
            <a:r>
              <a:rPr lang="en-US" smtClean="0"/>
              <a:t>Chapter 22 Project management</a:t>
            </a:r>
            <a:endParaRPr lang="en-US"/>
          </a:p>
        </p:txBody>
      </p:sp>
      <p:sp>
        <p:nvSpPr>
          <p:cNvPr id="5" name="Slide Number Placeholder 4"/>
          <p:cNvSpPr>
            <a:spLocks noGrp="1"/>
          </p:cNvSpPr>
          <p:nvPr>
            <p:ph type="sldNum" sz="quarter" idx="12"/>
          </p:nvPr>
        </p:nvSpPr>
        <p:spPr/>
        <p:txBody>
          <a:bodyPr/>
          <a:lstStyle/>
          <a:p>
            <a:fld id="{A41DB566-6001-1B4F-A74B-7213F33DBA30}" type="slidenum">
              <a:rPr lang="en-US" smtClean="0"/>
              <a:pPr/>
              <a:t>20</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Strategies </a:t>
            </a:r>
            <a:r>
              <a:rPr lang="en-US" dirty="0"/>
              <a:t>to help manage risk</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2209058"/>
          <a:ext cx="7487642" cy="2407920"/>
        </p:xfrm>
        <a:graphic>
          <a:graphicData uri="http://schemas.openxmlformats.org/drawingml/2006/table">
            <a:tbl>
              <a:tblPr firstRow="1" bandRow="1">
                <a:tableStyleId>{5C22544A-7EE6-4342-B048-85BDC9FD1C3A}</a:tableStyleId>
              </a:tblPr>
              <a:tblGrid>
                <a:gridCol w="2177941"/>
                <a:gridCol w="5309701"/>
              </a:tblGrid>
              <a:tr h="370840">
                <a:tc>
                  <a:txBody>
                    <a:bodyPr/>
                    <a:lstStyle/>
                    <a:p>
                      <a:pPr algn="just">
                        <a:spcAft>
                          <a:spcPts val="0"/>
                        </a:spcAft>
                      </a:pPr>
                      <a:r>
                        <a:rPr lang="en-GB" sz="1600" b="1" dirty="0" smtClean="0">
                          <a:solidFill>
                            <a:srgbClr val="000000"/>
                          </a:solidFill>
                          <a:latin typeface="Arial"/>
                          <a:ea typeface="Times New Roman"/>
                          <a:cs typeface="Arial"/>
                        </a:rPr>
                        <a:t>Risk</a:t>
                      </a:r>
                      <a:endParaRPr lang="en-GB" sz="1600" b="1"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600" b="1" dirty="0" smtClean="0">
                          <a:solidFill>
                            <a:srgbClr val="000000"/>
                          </a:solidFill>
                          <a:latin typeface="Arial"/>
                          <a:ea typeface="Times New Roman"/>
                          <a:cs typeface="Arial"/>
                        </a:rPr>
                        <a:t>Strategy</a:t>
                      </a:r>
                      <a:endParaRPr lang="en-GB" sz="1600" b="1" dirty="0">
                        <a:solidFill>
                          <a:srgbClr val="000000"/>
                        </a:solidFill>
                        <a:latin typeface="Arial"/>
                        <a:ea typeface="Times New Roman"/>
                        <a:cs typeface="Arial"/>
                      </a:endParaRPr>
                    </a:p>
                  </a:txBody>
                  <a:tcPr marL="73025" marR="73025" marT="91440" marB="91440"/>
                </a:tc>
              </a:tr>
              <a:tr h="370840">
                <a:tc>
                  <a:txBody>
                    <a:bodyPr/>
                    <a:lstStyle/>
                    <a:p>
                      <a:pPr algn="l">
                        <a:spcAft>
                          <a:spcPts val="0"/>
                        </a:spcAft>
                      </a:pPr>
                      <a:r>
                        <a:rPr lang="en-GB" sz="1600" dirty="0">
                          <a:solidFill>
                            <a:srgbClr val="000000"/>
                          </a:solidFill>
                          <a:latin typeface="Arial"/>
                          <a:ea typeface="Times New Roman"/>
                          <a:cs typeface="Arial"/>
                        </a:rPr>
                        <a:t>Organizational restructuring</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Prepare a briefing document for senior management showing how the project is making a very important contribution to the goals of the business. </a:t>
                      </a:r>
                    </a:p>
                  </a:txBody>
                  <a:tcPr marL="73025" marR="73025" marT="0" marB="91440"/>
                </a:tc>
              </a:tr>
              <a:tr h="370840">
                <a:tc>
                  <a:txBody>
                    <a:bodyPr/>
                    <a:lstStyle/>
                    <a:p>
                      <a:pPr algn="l">
                        <a:spcAft>
                          <a:spcPts val="0"/>
                        </a:spcAft>
                      </a:pPr>
                      <a:r>
                        <a:rPr lang="en-GB" sz="1600">
                          <a:solidFill>
                            <a:srgbClr val="000000"/>
                          </a:solidFill>
                          <a:latin typeface="Arial"/>
                          <a:ea typeface="Times New Roman"/>
                          <a:cs typeface="Arial"/>
                        </a:rPr>
                        <a:t>Database performance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Investigate the possibility of buying a higher-performance database. </a:t>
                      </a:r>
                    </a:p>
                  </a:txBody>
                  <a:tcPr marL="73025" marR="73025" marT="0" marB="91440"/>
                </a:tc>
              </a:tr>
              <a:tr h="370840">
                <a:tc>
                  <a:txBody>
                    <a:bodyPr/>
                    <a:lstStyle/>
                    <a:p>
                      <a:pPr algn="l">
                        <a:spcAft>
                          <a:spcPts val="0"/>
                        </a:spcAft>
                      </a:pPr>
                      <a:r>
                        <a:rPr lang="en-GB" sz="1600">
                          <a:solidFill>
                            <a:srgbClr val="000000"/>
                          </a:solidFill>
                          <a:latin typeface="Arial"/>
                          <a:ea typeface="Times New Roman"/>
                          <a:cs typeface="Arial"/>
                        </a:rPr>
                        <a:t>Underestimated development time</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Investigate buying-in components; investigate use of a program generator</a:t>
                      </a:r>
                      <a:r>
                        <a:rPr lang="en-GB" sz="1600" dirty="0" smtClean="0">
                          <a:solidFill>
                            <a:srgbClr val="000000"/>
                          </a:solidFill>
                          <a:latin typeface="Arial"/>
                          <a:ea typeface="Times New Roman"/>
                          <a:cs typeface="Arial"/>
                        </a:rPr>
                        <a:t>.</a:t>
                      </a:r>
                      <a:endParaRPr lang="en-GB" sz="1600" dirty="0">
                        <a:solidFill>
                          <a:srgbClr val="000000"/>
                        </a:solidFill>
                        <a:latin typeface="Arial"/>
                        <a:ea typeface="Times New Roman"/>
                        <a:cs typeface="Arial"/>
                      </a:endParaRPr>
                    </a:p>
                  </a:txBody>
                  <a:tcPr marL="73025" marR="73025" marT="0" marB="91440"/>
                </a:tc>
              </a:tr>
            </a:tbl>
          </a:graphicData>
        </a:graphic>
      </p:graphicFrame>
      <p:sp>
        <p:nvSpPr>
          <p:cNvPr id="3" name="Date Placeholder 2"/>
          <p:cNvSpPr>
            <a:spLocks noGrp="1"/>
          </p:cNvSpPr>
          <p:nvPr>
            <p:ph type="dt" sz="half" idx="10"/>
          </p:nvPr>
        </p:nvSpPr>
        <p:spPr/>
        <p:txBody>
          <a:bodyPr/>
          <a:lstStyle/>
          <a:p>
            <a:r>
              <a:rPr lang="en-GB" smtClean="0"/>
              <a:t>04/12/2014</a:t>
            </a:r>
            <a:endParaRPr lang="en-US"/>
          </a:p>
        </p:txBody>
      </p:sp>
      <p:sp>
        <p:nvSpPr>
          <p:cNvPr id="6" name="Footer Placeholder 5"/>
          <p:cNvSpPr>
            <a:spLocks noGrp="1"/>
          </p:cNvSpPr>
          <p:nvPr>
            <p:ph type="ftr" sz="quarter" idx="11"/>
          </p:nvPr>
        </p:nvSpPr>
        <p:spPr/>
        <p:txBody>
          <a:bodyPr/>
          <a:lstStyle/>
          <a:p>
            <a:r>
              <a:rPr lang="en-US" smtClean="0"/>
              <a:t>Chapter 22 Project management</a:t>
            </a:r>
            <a:endParaRPr lang="en-US"/>
          </a:p>
        </p:txBody>
      </p:sp>
      <p:sp>
        <p:nvSpPr>
          <p:cNvPr id="5" name="Slide Number Placeholder 4"/>
          <p:cNvSpPr>
            <a:spLocks noGrp="1"/>
          </p:cNvSpPr>
          <p:nvPr>
            <p:ph type="sldNum" sz="quarter" idx="12"/>
          </p:nvPr>
        </p:nvSpPr>
        <p:spPr/>
        <p:txBody>
          <a:bodyPr/>
          <a:lstStyle/>
          <a:p>
            <a:fld id="{A41DB566-6001-1B4F-A74B-7213F33DBA30}" type="slidenum">
              <a:rPr lang="en-US" smtClean="0"/>
              <a:pPr/>
              <a:t>21</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a:t>
            </a:r>
            <a:r>
              <a:rPr lang="en-US" dirty="0"/>
              <a:t>indicators</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2574508"/>
              </p:ext>
            </p:extLst>
          </p:nvPr>
        </p:nvGraphicFramePr>
        <p:xfrm>
          <a:off x="457200" y="2059545"/>
          <a:ext cx="8229600" cy="3063239"/>
        </p:xfrm>
        <a:graphic>
          <a:graphicData uri="http://schemas.openxmlformats.org/drawingml/2006/table">
            <a:tbl>
              <a:tblPr firstRow="1" bandRow="1">
                <a:tableStyleId>{5C22544A-7EE6-4342-B048-85BDC9FD1C3A}</a:tableStyleId>
              </a:tblPr>
              <a:tblGrid>
                <a:gridCol w="2407267"/>
                <a:gridCol w="5822333"/>
              </a:tblGrid>
              <a:tr h="370840">
                <a:tc>
                  <a:txBody>
                    <a:bodyPr/>
                    <a:lstStyle/>
                    <a:p>
                      <a:pPr algn="just">
                        <a:spcAft>
                          <a:spcPts val="0"/>
                        </a:spcAft>
                      </a:pPr>
                      <a:r>
                        <a:rPr lang="en-GB" sz="1400" b="1" dirty="0" smtClean="0">
                          <a:solidFill>
                            <a:srgbClr val="000000"/>
                          </a:solidFill>
                          <a:latin typeface="Arial"/>
                          <a:ea typeface="Times New Roman"/>
                          <a:cs typeface="Arial"/>
                        </a:rPr>
                        <a:t>Risk </a:t>
                      </a:r>
                      <a:r>
                        <a:rPr lang="en-GB" sz="1400" b="1" dirty="0">
                          <a:solidFill>
                            <a:srgbClr val="000000"/>
                          </a:solidFill>
                          <a:latin typeface="Arial"/>
                          <a:ea typeface="Times New Roman"/>
                          <a:cs typeface="Arial"/>
                        </a:rPr>
                        <a:t>type</a:t>
                      </a:r>
                    </a:p>
                  </a:txBody>
                  <a:tcPr marL="73025" marR="73025" marT="91440" marB="91440"/>
                </a:tc>
                <a:tc>
                  <a:txBody>
                    <a:bodyPr/>
                    <a:lstStyle/>
                    <a:p>
                      <a:pPr algn="just">
                        <a:spcAft>
                          <a:spcPts val="0"/>
                        </a:spcAft>
                      </a:pPr>
                      <a:r>
                        <a:rPr lang="en-GB" sz="1400" b="1" dirty="0">
                          <a:solidFill>
                            <a:srgbClr val="000000"/>
                          </a:solidFill>
                          <a:latin typeface="Arial"/>
                          <a:ea typeface="Times New Roman"/>
                          <a:cs typeface="Arial"/>
                        </a:rPr>
                        <a:t>Potential </a:t>
                      </a:r>
                      <a:r>
                        <a:rPr lang="en-GB" sz="1400" b="1" dirty="0" smtClean="0">
                          <a:solidFill>
                            <a:srgbClr val="000000"/>
                          </a:solidFill>
                          <a:latin typeface="Arial"/>
                          <a:ea typeface="Times New Roman"/>
                          <a:cs typeface="Arial"/>
                        </a:rPr>
                        <a:t>indicators</a:t>
                      </a:r>
                      <a:endParaRPr lang="en-GB" sz="1400" b="1" dirty="0">
                        <a:solidFill>
                          <a:srgbClr val="000000"/>
                        </a:solidFill>
                        <a:latin typeface="Arial"/>
                        <a:ea typeface="Times New Roman"/>
                        <a:cs typeface="Arial"/>
                      </a:endParaRPr>
                    </a:p>
                  </a:txBody>
                  <a:tcPr marL="73025" marR="73025" marT="91440" marB="91440"/>
                </a:tc>
              </a:tr>
              <a:tr h="370840">
                <a:tc>
                  <a:txBody>
                    <a:bodyPr/>
                    <a:lstStyle/>
                    <a:p>
                      <a:pPr algn="just">
                        <a:spcAft>
                          <a:spcPts val="0"/>
                        </a:spcAft>
                      </a:pPr>
                      <a:r>
                        <a:rPr lang="en-GB" sz="1400" dirty="0">
                          <a:solidFill>
                            <a:srgbClr val="000000"/>
                          </a:solidFill>
                          <a:latin typeface="Arial"/>
                          <a:ea typeface="Times New Roman"/>
                          <a:cs typeface="Arial"/>
                        </a:rPr>
                        <a:t>Estimation</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Failure to meet agreed schedule; failure to clear reported defects</a:t>
                      </a:r>
                      <a:r>
                        <a:rPr lang="en-GB" sz="1400" dirty="0" smtClean="0">
                          <a:solidFill>
                            <a:srgbClr val="000000"/>
                          </a:solidFill>
                          <a:latin typeface="Arial"/>
                          <a:ea typeface="Times New Roman"/>
                          <a:cs typeface="Arial"/>
                        </a:rPr>
                        <a:t>.</a:t>
                      </a:r>
                      <a:endParaRPr lang="en-GB" sz="1400" dirty="0">
                        <a:solidFill>
                          <a:srgbClr val="000000"/>
                        </a:solidFill>
                        <a:latin typeface="Arial"/>
                        <a:ea typeface="Times New Roman"/>
                        <a:cs typeface="Arial"/>
                      </a:endParaRPr>
                    </a:p>
                  </a:txBody>
                  <a:tcPr marL="73025" marR="73025" marT="0" marB="91440"/>
                </a:tc>
              </a:tr>
              <a:tr h="370840">
                <a:tc>
                  <a:txBody>
                    <a:bodyPr/>
                    <a:lstStyle/>
                    <a:p>
                      <a:pPr algn="just">
                        <a:spcAft>
                          <a:spcPts val="0"/>
                        </a:spcAft>
                      </a:pPr>
                      <a:r>
                        <a:rPr lang="en-GB" sz="1400" dirty="0">
                          <a:solidFill>
                            <a:srgbClr val="000000"/>
                          </a:solidFill>
                          <a:latin typeface="Arial"/>
                          <a:ea typeface="Times New Roman"/>
                          <a:cs typeface="Arial"/>
                        </a:rPr>
                        <a:t>Organizational</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Organizational gossip; lack of action by senior management.</a:t>
                      </a:r>
                    </a:p>
                  </a:txBody>
                  <a:tcPr marL="73025" marR="73025" marT="0" marB="91440"/>
                </a:tc>
              </a:tr>
              <a:tr h="370840">
                <a:tc>
                  <a:txBody>
                    <a:bodyPr/>
                    <a:lstStyle/>
                    <a:p>
                      <a:pPr algn="just">
                        <a:spcAft>
                          <a:spcPts val="0"/>
                        </a:spcAft>
                      </a:pPr>
                      <a:r>
                        <a:rPr lang="en-GB" sz="1400" dirty="0">
                          <a:solidFill>
                            <a:srgbClr val="000000"/>
                          </a:solidFill>
                          <a:latin typeface="Arial"/>
                          <a:ea typeface="Times New Roman"/>
                          <a:cs typeface="Arial"/>
                        </a:rPr>
                        <a:t>People</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Poor staff morale; poor relationships amongst team members; high staff turnover.</a:t>
                      </a:r>
                    </a:p>
                  </a:txBody>
                  <a:tcPr marL="73025" marR="73025" marT="0" marB="91440"/>
                </a:tc>
              </a:tr>
              <a:tr h="370840">
                <a:tc>
                  <a:txBody>
                    <a:bodyPr/>
                    <a:lstStyle/>
                    <a:p>
                      <a:pPr algn="just">
                        <a:spcAft>
                          <a:spcPts val="0"/>
                        </a:spcAft>
                      </a:pPr>
                      <a:r>
                        <a:rPr lang="en-GB" sz="1400" dirty="0">
                          <a:solidFill>
                            <a:srgbClr val="000000"/>
                          </a:solidFill>
                          <a:latin typeface="Arial"/>
                          <a:ea typeface="Times New Roman"/>
                          <a:cs typeface="Arial"/>
                        </a:rPr>
                        <a:t>Requirements</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Many requirements change requests; customer complaints.</a:t>
                      </a:r>
                    </a:p>
                  </a:txBody>
                  <a:tcPr marL="73025" marR="73025" marT="0" marB="91440"/>
                </a:tc>
              </a:tr>
              <a:tr h="370840">
                <a:tc>
                  <a:txBody>
                    <a:bodyPr/>
                    <a:lstStyle/>
                    <a:p>
                      <a:pPr algn="just">
                        <a:spcAft>
                          <a:spcPts val="0"/>
                        </a:spcAft>
                      </a:pPr>
                      <a:r>
                        <a:rPr lang="en-GB" sz="1400" dirty="0" smtClean="0">
                          <a:solidFill>
                            <a:srgbClr val="000000"/>
                          </a:solidFill>
                          <a:latin typeface="Arial"/>
                          <a:ea typeface="Times New Roman"/>
                          <a:cs typeface="Arial"/>
                        </a:rPr>
                        <a:t>Technology</a:t>
                      </a:r>
                      <a:endParaRPr lang="en-GB" sz="14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Late delivery of hardware or support software; many reported technology problems.</a:t>
                      </a:r>
                    </a:p>
                  </a:txBody>
                  <a:tcPr marL="73025" marR="73025" marT="0" marB="91440"/>
                </a:tc>
              </a:tr>
              <a:tr h="370840">
                <a:tc>
                  <a:txBody>
                    <a:bodyPr/>
                    <a:lstStyle/>
                    <a:p>
                      <a:pPr algn="just">
                        <a:spcAft>
                          <a:spcPts val="0"/>
                        </a:spcAft>
                      </a:pPr>
                      <a:r>
                        <a:rPr lang="en-GB" sz="1400" dirty="0">
                          <a:solidFill>
                            <a:srgbClr val="000000"/>
                          </a:solidFill>
                          <a:latin typeface="Arial"/>
                          <a:ea typeface="Times New Roman"/>
                          <a:cs typeface="Arial"/>
                        </a:rPr>
                        <a:t>Tools</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Reluctance by team members to use tools; complaints about CASE tools; demands for higher-powered workstations.</a:t>
                      </a:r>
                    </a:p>
                  </a:txBody>
                  <a:tcPr marL="73025" marR="73025" marT="0" marB="91440"/>
                </a:tc>
              </a:tr>
            </a:tbl>
          </a:graphicData>
        </a:graphic>
      </p:graphicFrame>
      <p:sp>
        <p:nvSpPr>
          <p:cNvPr id="3" name="Date Placeholder 2"/>
          <p:cNvSpPr>
            <a:spLocks noGrp="1"/>
          </p:cNvSpPr>
          <p:nvPr>
            <p:ph type="dt" sz="half" idx="10"/>
          </p:nvPr>
        </p:nvSpPr>
        <p:spPr/>
        <p:txBody>
          <a:bodyPr/>
          <a:lstStyle/>
          <a:p>
            <a:r>
              <a:rPr lang="en-GB" smtClean="0"/>
              <a:t>04/12/2014</a:t>
            </a:r>
            <a:endParaRPr lang="en-US"/>
          </a:p>
        </p:txBody>
      </p:sp>
      <p:sp>
        <p:nvSpPr>
          <p:cNvPr id="6" name="Footer Placeholder 5"/>
          <p:cNvSpPr>
            <a:spLocks noGrp="1"/>
          </p:cNvSpPr>
          <p:nvPr>
            <p:ph type="ftr" sz="quarter" idx="11"/>
          </p:nvPr>
        </p:nvSpPr>
        <p:spPr/>
        <p:txBody>
          <a:bodyPr/>
          <a:lstStyle/>
          <a:p>
            <a:r>
              <a:rPr lang="en-US" smtClean="0"/>
              <a:t>Chapter 22 Project management</a:t>
            </a:r>
            <a:endParaRPr lang="en-US"/>
          </a:p>
        </p:txBody>
      </p:sp>
      <p:sp>
        <p:nvSpPr>
          <p:cNvPr id="5" name="Slide Number Placeholder 4"/>
          <p:cNvSpPr>
            <a:spLocks noGrp="1"/>
          </p:cNvSpPr>
          <p:nvPr>
            <p:ph type="sldNum" sz="quarter" idx="12"/>
          </p:nvPr>
        </p:nvSpPr>
        <p:spPr/>
        <p:txBody>
          <a:bodyPr/>
          <a:lstStyle/>
          <a:p>
            <a:fld id="{A41DB566-6001-1B4F-A74B-7213F33DBA30}" type="slidenum">
              <a:rPr lang="en-US" smtClean="0"/>
              <a:pPr/>
              <a:t>22</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sz="2000" dirty="0" smtClean="0"/>
              <a:t>Good project management is essential if software engineering projects are to be developed on schedule and within budget.</a:t>
            </a:r>
          </a:p>
          <a:p>
            <a:r>
              <a:rPr lang="en-GB" sz="2000" dirty="0" smtClean="0"/>
              <a:t>Software management is distinct from other engineering management. Software is intangible. Projects may be novel or innovative with no body of experience to guide their management. Software processes are not as mature as traditional engineering processes.</a:t>
            </a:r>
          </a:p>
          <a:p>
            <a:r>
              <a:rPr lang="en-GB" sz="2000" dirty="0" smtClean="0"/>
              <a:t>Risk management involves identifying and assessing project risks to establish the probability that they will occur and the consequences for the project if that risk does arise. You should make plans to avoid, manage or deal with likely risks if or when they arise.  </a:t>
            </a:r>
          </a:p>
          <a:p>
            <a:endParaRPr lang="en-US" dirty="0"/>
          </a:p>
        </p:txBody>
      </p:sp>
      <p:sp>
        <p:nvSpPr>
          <p:cNvPr id="6" name="Date Placeholder 5"/>
          <p:cNvSpPr>
            <a:spLocks noGrp="1"/>
          </p:cNvSpPr>
          <p:nvPr>
            <p:ph type="dt" sz="half" idx="10"/>
          </p:nvPr>
        </p:nvSpPr>
        <p:spPr/>
        <p:txBody>
          <a:bodyPr/>
          <a:lstStyle/>
          <a:p>
            <a:r>
              <a:rPr lang="en-GB" smtClean="0"/>
              <a:t>04/12/2014</a:t>
            </a:r>
            <a:endParaRPr lang="en-US"/>
          </a:p>
        </p:txBody>
      </p:sp>
      <p:sp>
        <p:nvSpPr>
          <p:cNvPr id="4" name="Footer Placeholder 3"/>
          <p:cNvSpPr>
            <a:spLocks noGrp="1"/>
          </p:cNvSpPr>
          <p:nvPr>
            <p:ph type="ftr" sz="quarter" idx="11"/>
          </p:nvPr>
        </p:nvSpPr>
        <p:spPr/>
        <p:txBody>
          <a:bodyPr/>
          <a:lstStyle/>
          <a:p>
            <a:r>
              <a:rPr lang="en-US" smtClean="0"/>
              <a:t>Chapter 22 Project management</a:t>
            </a:r>
            <a:endParaRPr lang="en-US"/>
          </a:p>
        </p:txBody>
      </p:sp>
      <p:sp>
        <p:nvSpPr>
          <p:cNvPr id="5" name="Slide Number Placeholder 4"/>
          <p:cNvSpPr>
            <a:spLocks noGrp="1"/>
          </p:cNvSpPr>
          <p:nvPr>
            <p:ph type="sldNum" sz="quarter" idx="12"/>
          </p:nvPr>
        </p:nvSpPr>
        <p:spPr/>
        <p:txBody>
          <a:bodyPr/>
          <a:lstStyle/>
          <a:p>
            <a:fld id="{A41DB566-6001-1B4F-A74B-7213F33DBA30}" type="slidenum">
              <a:rPr lang="en-US" smtClean="0"/>
              <a:pPr/>
              <a:t>23</a:t>
            </a:fld>
            <a:endParaRPr lang="en-US"/>
          </a:p>
        </p:txBody>
      </p:sp>
    </p:spTree>
    <p:extLst>
      <p:ext uri="{BB962C8B-B14F-4D97-AF65-F5344CB8AC3E}">
        <p14:creationId xmlns:p14="http://schemas.microsoft.com/office/powerpoint/2010/main" val="3668415218"/>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sz="2000" dirty="0" smtClean="0"/>
              <a:t>People management involves choosing the right people to work on a project and organizing the team and its working environment.</a:t>
            </a:r>
          </a:p>
          <a:p>
            <a:r>
              <a:rPr lang="en-GB" sz="2000" dirty="0" smtClean="0"/>
              <a:t>People are motivated by interaction with other people, the recognition of management and their peers, and by being given opportunities for personal development. </a:t>
            </a:r>
          </a:p>
          <a:p>
            <a:r>
              <a:rPr lang="en-GB" sz="2000" dirty="0" smtClean="0"/>
              <a:t>Software development groups should be fairly small and cohesive. The key factors that influence the effectiveness of a group are the people in that group, the way that it is organized and the communication between group members.</a:t>
            </a:r>
          </a:p>
          <a:p>
            <a:r>
              <a:rPr lang="en-GB" sz="2000" dirty="0" smtClean="0"/>
              <a:t>Communications within a group are influenced by factors such as the status of group members, the size of the group, the gender composition of the group, personalities and available communication channels.</a:t>
            </a:r>
          </a:p>
          <a:p>
            <a:endParaRPr lang="en-US" dirty="0"/>
          </a:p>
        </p:txBody>
      </p:sp>
      <p:sp>
        <p:nvSpPr>
          <p:cNvPr id="6" name="Date Placeholder 5"/>
          <p:cNvSpPr>
            <a:spLocks noGrp="1"/>
          </p:cNvSpPr>
          <p:nvPr>
            <p:ph type="dt" sz="half" idx="10"/>
          </p:nvPr>
        </p:nvSpPr>
        <p:spPr/>
        <p:txBody>
          <a:bodyPr/>
          <a:lstStyle/>
          <a:p>
            <a:r>
              <a:rPr lang="en-GB" smtClean="0"/>
              <a:t>04/12/2014</a:t>
            </a:r>
            <a:endParaRPr lang="en-US"/>
          </a:p>
        </p:txBody>
      </p:sp>
      <p:sp>
        <p:nvSpPr>
          <p:cNvPr id="4" name="Footer Placeholder 3"/>
          <p:cNvSpPr>
            <a:spLocks noGrp="1"/>
          </p:cNvSpPr>
          <p:nvPr>
            <p:ph type="ftr" sz="quarter" idx="11"/>
          </p:nvPr>
        </p:nvSpPr>
        <p:spPr/>
        <p:txBody>
          <a:bodyPr/>
          <a:lstStyle/>
          <a:p>
            <a:r>
              <a:rPr lang="en-US" smtClean="0"/>
              <a:t>Chapter 22 Project management</a:t>
            </a:r>
            <a:endParaRPr lang="en-US"/>
          </a:p>
        </p:txBody>
      </p:sp>
      <p:sp>
        <p:nvSpPr>
          <p:cNvPr id="5" name="Slide Number Placeholder 4"/>
          <p:cNvSpPr>
            <a:spLocks noGrp="1"/>
          </p:cNvSpPr>
          <p:nvPr>
            <p:ph type="sldNum" sz="quarter" idx="12"/>
          </p:nvPr>
        </p:nvSpPr>
        <p:spPr/>
        <p:txBody>
          <a:bodyPr/>
          <a:lstStyle/>
          <a:p>
            <a:fld id="{A41DB566-6001-1B4F-A74B-7213F33DBA30}" type="slidenum">
              <a:rPr lang="en-US" smtClean="0"/>
              <a:pPr/>
              <a:t>24</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title"/>
          </p:nvPr>
        </p:nvSpPr>
        <p:spPr>
          <a:noFill/>
          <a:ln/>
        </p:spPr>
        <p:txBody>
          <a:bodyPr lIns="90840" tIns="44623" rIns="90840" bIns="44623"/>
          <a:lstStyle/>
          <a:p>
            <a:r>
              <a:rPr lang="en-GB"/>
              <a:t>Software project management</a:t>
            </a:r>
          </a:p>
        </p:txBody>
      </p:sp>
      <p:sp>
        <p:nvSpPr>
          <p:cNvPr id="8194" name="Rectangle 2"/>
          <p:cNvSpPr>
            <a:spLocks noGrp="1" noChangeArrowheads="1"/>
          </p:cNvSpPr>
          <p:nvPr>
            <p:ph idx="1"/>
          </p:nvPr>
        </p:nvSpPr>
        <p:spPr>
          <a:noFill/>
          <a:ln/>
        </p:spPr>
        <p:txBody>
          <a:bodyPr lIns="90840" tIns="44623" rIns="90840" bIns="44623"/>
          <a:lstStyle/>
          <a:p>
            <a:r>
              <a:rPr lang="en-GB"/>
              <a:t>Concerned with activities involved in ensuring </a:t>
            </a:r>
            <a:br>
              <a:rPr lang="en-GB"/>
            </a:br>
            <a:r>
              <a:rPr lang="en-GB"/>
              <a:t>that software is delivered on time and on </a:t>
            </a:r>
            <a:br>
              <a:rPr lang="en-GB"/>
            </a:br>
            <a:r>
              <a:rPr lang="en-GB"/>
              <a:t>schedule and in accordance with the </a:t>
            </a:r>
            <a:br>
              <a:rPr lang="en-GB"/>
            </a:br>
            <a:r>
              <a:rPr lang="en-GB"/>
              <a:t>requirements of the organisations developing </a:t>
            </a:r>
            <a:br>
              <a:rPr lang="en-GB"/>
            </a:br>
            <a:r>
              <a:rPr lang="en-GB"/>
              <a:t>and procuring the software.</a:t>
            </a:r>
          </a:p>
          <a:p>
            <a:r>
              <a:rPr lang="en-GB"/>
              <a:t>Project management is needed because software development is always subject to budget and schedule constraints that are set by the organisation developing the software.</a:t>
            </a:r>
          </a:p>
        </p:txBody>
      </p:sp>
      <p:sp>
        <p:nvSpPr>
          <p:cNvPr id="2" name="Date Placeholder 1"/>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3</a:t>
            </a:fld>
            <a:endParaRPr lang="en-US"/>
          </a:p>
        </p:txBody>
      </p:sp>
    </p:spTree>
  </p:cSld>
  <p:clrMapOvr>
    <a:masterClrMapping/>
  </p:clrMapOvr>
  <p:transition xmlns:p14="http://schemas.microsoft.com/office/powerpoint/2010/main" advTm="2000"/>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Success criteria</a:t>
            </a:r>
            <a:endParaRPr lang="en-US" dirty="0"/>
          </a:p>
        </p:txBody>
      </p:sp>
      <p:sp>
        <p:nvSpPr>
          <p:cNvPr id="3" name="Content Placeholder 2"/>
          <p:cNvSpPr>
            <a:spLocks noGrp="1"/>
          </p:cNvSpPr>
          <p:nvPr>
            <p:ph idx="1"/>
          </p:nvPr>
        </p:nvSpPr>
        <p:spPr/>
        <p:txBody>
          <a:bodyPr/>
          <a:lstStyle/>
          <a:p>
            <a:r>
              <a:rPr lang="en-GB" dirty="0" smtClean="0"/>
              <a:t>Deliver the software to the customer at the agreed time.</a:t>
            </a:r>
          </a:p>
          <a:p>
            <a:r>
              <a:rPr lang="en-GB" dirty="0" smtClean="0"/>
              <a:t>Keep overall costs within budget.</a:t>
            </a:r>
          </a:p>
          <a:p>
            <a:r>
              <a:rPr lang="en-GB" dirty="0" smtClean="0"/>
              <a:t>Deliver software that meets the customer’s expectations.</a:t>
            </a:r>
          </a:p>
          <a:p>
            <a:r>
              <a:rPr lang="en-GB" dirty="0" smtClean="0"/>
              <a:t>Maintain a coherent and well-functioning development team.</a:t>
            </a:r>
          </a:p>
          <a:p>
            <a:endParaRPr lang="en-US" dirty="0"/>
          </a:p>
        </p:txBody>
      </p:sp>
      <p:sp>
        <p:nvSpPr>
          <p:cNvPr id="6" name="Date Placeholder 5"/>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4</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title"/>
          </p:nvPr>
        </p:nvSpPr>
        <p:spPr>
          <a:xfrm>
            <a:off x="381001" y="262912"/>
            <a:ext cx="8476054" cy="1109007"/>
          </a:xfrm>
          <a:noFill/>
          <a:ln/>
        </p:spPr>
        <p:txBody>
          <a:bodyPr lIns="90840" tIns="44623" rIns="90840" bIns="44623"/>
          <a:lstStyle/>
          <a:p>
            <a:r>
              <a:rPr lang="en-GB"/>
              <a:t>Software management distinctions</a:t>
            </a:r>
          </a:p>
        </p:txBody>
      </p:sp>
      <p:sp>
        <p:nvSpPr>
          <p:cNvPr id="12290" name="Rectangle 2"/>
          <p:cNvSpPr>
            <a:spLocks noGrp="1" noChangeArrowheads="1"/>
          </p:cNvSpPr>
          <p:nvPr>
            <p:ph idx="1"/>
          </p:nvPr>
        </p:nvSpPr>
        <p:spPr>
          <a:noFill/>
          <a:ln/>
        </p:spPr>
        <p:txBody>
          <a:bodyPr lIns="90840" tIns="44623" rIns="90840" bIns="44623"/>
          <a:lstStyle/>
          <a:p>
            <a:r>
              <a:rPr lang="en-GB" dirty="0"/>
              <a:t>The product is intangible</a:t>
            </a:r>
            <a:r>
              <a:rPr lang="en-GB" dirty="0" smtClean="0"/>
              <a:t>.</a:t>
            </a:r>
          </a:p>
          <a:p>
            <a:pPr lvl="1"/>
            <a:r>
              <a:rPr lang="en-GB" dirty="0" smtClean="0"/>
              <a:t>Software cannot be seen or touched. Software project managers cannot see progress by simply looking at the artefact that is being constructed. </a:t>
            </a:r>
          </a:p>
          <a:p>
            <a:r>
              <a:rPr lang="en-GB" dirty="0" smtClean="0"/>
              <a:t>Many software projects are 'one-off' projects.</a:t>
            </a:r>
          </a:p>
          <a:p>
            <a:pPr lvl="1"/>
            <a:r>
              <a:rPr lang="en-GB" dirty="0" smtClean="0"/>
              <a:t>Large software projects are usually different in some ways from previous projects. Even managers who have lots of previous experience may find it difficult to anticipate problems. </a:t>
            </a:r>
          </a:p>
          <a:p>
            <a:r>
              <a:rPr lang="en-GB" dirty="0" smtClean="0"/>
              <a:t>Software processes are variable and organization specific.</a:t>
            </a:r>
          </a:p>
          <a:p>
            <a:pPr lvl="1"/>
            <a:r>
              <a:rPr lang="en-GB" dirty="0" smtClean="0"/>
              <a:t>We still cannot reliably predict when a particular software process is likely to lead to development problems. </a:t>
            </a:r>
          </a:p>
        </p:txBody>
      </p:sp>
      <p:sp>
        <p:nvSpPr>
          <p:cNvPr id="2" name="Date Placeholder 1"/>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5</a:t>
            </a:fld>
            <a:endParaRPr lang="en-US"/>
          </a:p>
        </p:txBody>
      </p:sp>
    </p:spTree>
  </p:cSld>
  <p:clrMapOvr>
    <a:masterClrMapping/>
  </p:clrMapOvr>
  <p:transition xmlns:p14="http://schemas.microsoft.com/office/powerpoint/2010/main" advTm="2000"/>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title"/>
          </p:nvPr>
        </p:nvSpPr>
        <p:spPr>
          <a:noFill/>
          <a:ln/>
        </p:spPr>
        <p:txBody>
          <a:bodyPr lIns="90840" tIns="44623" rIns="90840" bIns="44623"/>
          <a:lstStyle/>
          <a:p>
            <a:r>
              <a:rPr lang="en-GB" dirty="0" smtClean="0"/>
              <a:t>Universal management </a:t>
            </a:r>
            <a:r>
              <a:rPr lang="en-GB" dirty="0"/>
              <a:t>activities</a:t>
            </a:r>
          </a:p>
        </p:txBody>
      </p:sp>
      <p:sp>
        <p:nvSpPr>
          <p:cNvPr id="14338" name="Rectangle 2"/>
          <p:cNvSpPr>
            <a:spLocks noGrp="1" noChangeArrowheads="1"/>
          </p:cNvSpPr>
          <p:nvPr>
            <p:ph idx="1"/>
          </p:nvPr>
        </p:nvSpPr>
        <p:spPr>
          <a:noFill/>
          <a:ln/>
        </p:spPr>
        <p:txBody>
          <a:bodyPr lIns="90840" tIns="44623" rIns="90840" bIns="44623"/>
          <a:lstStyle/>
          <a:p>
            <a:r>
              <a:rPr lang="en-GB" i="1" dirty="0" smtClean="0"/>
              <a:t>Project planning </a:t>
            </a:r>
          </a:p>
          <a:p>
            <a:pPr lvl="1"/>
            <a:r>
              <a:rPr lang="en-GB" dirty="0" smtClean="0"/>
              <a:t>Project managers are responsible for planning. estimating and scheduling project development and assigning people to tasks.</a:t>
            </a:r>
          </a:p>
          <a:p>
            <a:pPr lvl="1"/>
            <a:r>
              <a:rPr lang="en-GB" dirty="0" smtClean="0"/>
              <a:t>Covered in Chapter 23.</a:t>
            </a:r>
          </a:p>
          <a:p>
            <a:r>
              <a:rPr lang="en-GB" i="1" dirty="0" smtClean="0"/>
              <a:t>Risk management</a:t>
            </a:r>
          </a:p>
          <a:p>
            <a:pPr lvl="1"/>
            <a:r>
              <a:rPr lang="en-GB" dirty="0" smtClean="0"/>
              <a:t> Project managers assess the risks that may affect a project, monitor these risks and take action when problems arise.  </a:t>
            </a:r>
          </a:p>
          <a:p>
            <a:r>
              <a:rPr lang="en-GB" i="1" dirty="0"/>
              <a:t>People management</a:t>
            </a:r>
            <a:r>
              <a:rPr lang="en-GB" dirty="0"/>
              <a:t> </a:t>
            </a:r>
          </a:p>
          <a:p>
            <a:pPr lvl="1"/>
            <a:r>
              <a:rPr lang="en-GB" dirty="0"/>
              <a:t>Project managers have to choose people for their team and establish ways of working that leads to effective team </a:t>
            </a:r>
            <a:r>
              <a:rPr lang="en-GB" dirty="0" smtClean="0"/>
              <a:t>performance.</a:t>
            </a:r>
            <a:endParaRPr lang="en-GB" dirty="0"/>
          </a:p>
          <a:p>
            <a:pPr lvl="1"/>
            <a:endParaRPr lang="en-GB" dirty="0" smtClean="0"/>
          </a:p>
        </p:txBody>
      </p:sp>
      <p:sp>
        <p:nvSpPr>
          <p:cNvPr id="2" name="Date Placeholder 1"/>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6</a:t>
            </a:fld>
            <a:endParaRPr lang="en-US"/>
          </a:p>
        </p:txBody>
      </p:sp>
    </p:spTree>
  </p:cSld>
  <p:clrMapOvr>
    <a:masterClrMapping/>
  </p:clrMapOvr>
  <p:transition xmlns:p14="http://schemas.microsoft.com/office/powerpoint/2010/main" advTm="2000"/>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 activities</a:t>
            </a:r>
            <a:endParaRPr lang="en-US" dirty="0"/>
          </a:p>
        </p:txBody>
      </p:sp>
      <p:sp>
        <p:nvSpPr>
          <p:cNvPr id="3" name="Content Placeholder 2"/>
          <p:cNvSpPr>
            <a:spLocks noGrp="1"/>
          </p:cNvSpPr>
          <p:nvPr>
            <p:ph idx="1"/>
          </p:nvPr>
        </p:nvSpPr>
        <p:spPr/>
        <p:txBody>
          <a:bodyPr/>
          <a:lstStyle/>
          <a:p>
            <a:r>
              <a:rPr lang="en-GB" i="1" dirty="0" smtClean="0"/>
              <a:t>Reporting</a:t>
            </a:r>
            <a:r>
              <a:rPr lang="en-GB" dirty="0" smtClean="0"/>
              <a:t> </a:t>
            </a:r>
            <a:endParaRPr lang="en-GB" dirty="0"/>
          </a:p>
          <a:p>
            <a:pPr lvl="1"/>
            <a:r>
              <a:rPr lang="en-GB" dirty="0"/>
              <a:t>Project managers are usually responsible for reporting on the progress of a project to customers and to the managers of the company developing the software. </a:t>
            </a:r>
          </a:p>
          <a:p>
            <a:r>
              <a:rPr lang="en-GB" i="1" dirty="0" smtClean="0"/>
              <a:t>Proposal writing</a:t>
            </a:r>
            <a:r>
              <a:rPr lang="en-GB" dirty="0" smtClean="0"/>
              <a:t> </a:t>
            </a:r>
          </a:p>
          <a:p>
            <a:pPr lvl="1"/>
            <a:r>
              <a:rPr lang="en-GB" dirty="0" smtClean="0"/>
              <a:t>The first stage in a software project may involve writing a proposal to win a contract to carry out an item of work. The proposal describes the objectives of the project and how it will be carried out. </a:t>
            </a:r>
          </a:p>
          <a:p>
            <a:endParaRPr lang="en-US" dirty="0"/>
          </a:p>
        </p:txBody>
      </p:sp>
      <p:sp>
        <p:nvSpPr>
          <p:cNvPr id="6" name="Date Placeholder 5"/>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7</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40377"/>
            <a:ext cx="8229600" cy="1143000"/>
          </a:xfrm>
        </p:spPr>
        <p:txBody>
          <a:bodyPr/>
          <a:lstStyle/>
          <a:p>
            <a:pPr algn="ctr"/>
            <a:r>
              <a:rPr lang="en-US" dirty="0" smtClean="0"/>
              <a:t>Risk management</a:t>
            </a:r>
            <a:endParaRPr lang="en-US" dirty="0"/>
          </a:p>
        </p:txBody>
      </p:sp>
      <p:sp>
        <p:nvSpPr>
          <p:cNvPr id="6" name="Date Placeholder 5"/>
          <p:cNvSpPr>
            <a:spLocks noGrp="1"/>
          </p:cNvSpPr>
          <p:nvPr>
            <p:ph type="dt" sz="half" idx="10"/>
          </p:nvPr>
        </p:nvSpPr>
        <p:spPr/>
        <p:txBody>
          <a:bodyPr/>
          <a:lstStyle/>
          <a:p>
            <a:r>
              <a:rPr lang="en-GB" smtClean="0"/>
              <a:t>04/12/2014</a:t>
            </a:r>
            <a:endParaRPr lang="en-US"/>
          </a:p>
        </p:txBody>
      </p:sp>
      <p:sp>
        <p:nvSpPr>
          <p:cNvPr id="4" name="Footer Placeholder 3"/>
          <p:cNvSpPr>
            <a:spLocks noGrp="1"/>
          </p:cNvSpPr>
          <p:nvPr>
            <p:ph type="ftr" sz="quarter" idx="11"/>
          </p:nvPr>
        </p:nvSpPr>
        <p:spPr/>
        <p:txBody>
          <a:bodyPr/>
          <a:lstStyle/>
          <a:p>
            <a:r>
              <a:rPr lang="en-US" smtClean="0"/>
              <a:t>Chapter 22 Project management</a:t>
            </a:r>
            <a:endParaRPr lang="en-US"/>
          </a:p>
        </p:txBody>
      </p:sp>
      <p:sp>
        <p:nvSpPr>
          <p:cNvPr id="5" name="Slide Number Placeholder 4"/>
          <p:cNvSpPr>
            <a:spLocks noGrp="1"/>
          </p:cNvSpPr>
          <p:nvPr>
            <p:ph type="sldNum" sz="quarter" idx="12"/>
          </p:nvPr>
        </p:nvSpPr>
        <p:spPr/>
        <p:txBody>
          <a:bodyPr/>
          <a:lstStyle/>
          <a:p>
            <a:fld id="{A41DB566-6001-1B4F-A74B-7213F33DBA30}" type="slidenum">
              <a:rPr lang="en-US" smtClean="0"/>
              <a:pPr/>
              <a:t>8</a:t>
            </a:fld>
            <a:endParaRPr lang="en-US"/>
          </a:p>
        </p:txBody>
      </p:sp>
    </p:spTree>
    <p:extLst>
      <p:ext uri="{BB962C8B-B14F-4D97-AF65-F5344CB8AC3E}">
        <p14:creationId xmlns:p14="http://schemas.microsoft.com/office/powerpoint/2010/main" val="207884088"/>
      </p:ext>
    </p:extLst>
  </p:cSld>
  <p:clrMapOvr>
    <a:masterClrMapping/>
  </p:clrMapOvr>
  <p:transition xmlns:p14="http://schemas.microsoft.com/office/powerpoint/2010/mai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classification</a:t>
            </a:r>
            <a:endParaRPr lang="en-US" dirty="0"/>
          </a:p>
        </p:txBody>
      </p:sp>
      <p:sp>
        <p:nvSpPr>
          <p:cNvPr id="3" name="Content Placeholder 2"/>
          <p:cNvSpPr>
            <a:spLocks noGrp="1"/>
          </p:cNvSpPr>
          <p:nvPr>
            <p:ph idx="1"/>
          </p:nvPr>
        </p:nvSpPr>
        <p:spPr/>
        <p:txBody>
          <a:bodyPr/>
          <a:lstStyle/>
          <a:p>
            <a:pPr>
              <a:lnSpc>
                <a:spcPct val="90000"/>
              </a:lnSpc>
            </a:pPr>
            <a:r>
              <a:rPr lang="en-GB" dirty="0" smtClean="0"/>
              <a:t>There are two dimensions of risk classification</a:t>
            </a:r>
          </a:p>
          <a:p>
            <a:pPr lvl="1">
              <a:lnSpc>
                <a:spcPct val="90000"/>
              </a:lnSpc>
            </a:pPr>
            <a:r>
              <a:rPr lang="en-GB" dirty="0" smtClean="0"/>
              <a:t>The type of risk (technical, organizational, ..) </a:t>
            </a:r>
          </a:p>
          <a:p>
            <a:pPr lvl="1">
              <a:lnSpc>
                <a:spcPct val="90000"/>
              </a:lnSpc>
            </a:pPr>
            <a:r>
              <a:rPr lang="en-GB" dirty="0" smtClean="0"/>
              <a:t>what is affected by the risk:</a:t>
            </a:r>
          </a:p>
          <a:p>
            <a:pPr>
              <a:lnSpc>
                <a:spcPct val="90000"/>
              </a:lnSpc>
            </a:pPr>
            <a:r>
              <a:rPr lang="en-GB" i="1" dirty="0" smtClean="0"/>
              <a:t>Project </a:t>
            </a:r>
            <a:r>
              <a:rPr lang="en-GB" i="1" dirty="0"/>
              <a:t>risks </a:t>
            </a:r>
            <a:r>
              <a:rPr lang="en-GB" dirty="0"/>
              <a:t>affect schedule or resources</a:t>
            </a:r>
            <a:r>
              <a:rPr lang="en-GB" dirty="0" smtClean="0"/>
              <a:t>;</a:t>
            </a:r>
          </a:p>
          <a:p>
            <a:pPr>
              <a:lnSpc>
                <a:spcPct val="90000"/>
              </a:lnSpc>
            </a:pPr>
            <a:r>
              <a:rPr lang="en-GB" i="1" dirty="0" smtClean="0"/>
              <a:t>Product </a:t>
            </a:r>
            <a:r>
              <a:rPr lang="en-GB" i="1" dirty="0"/>
              <a:t>risks </a:t>
            </a:r>
            <a:r>
              <a:rPr lang="en-GB" dirty="0"/>
              <a:t>affect the quality or performance of the software being developed</a:t>
            </a:r>
            <a:r>
              <a:rPr lang="en-GB" dirty="0" smtClean="0"/>
              <a:t>;</a:t>
            </a:r>
          </a:p>
          <a:p>
            <a:pPr>
              <a:lnSpc>
                <a:spcPct val="90000"/>
              </a:lnSpc>
            </a:pPr>
            <a:r>
              <a:rPr lang="en-GB" i="1" dirty="0" smtClean="0"/>
              <a:t>Business </a:t>
            </a:r>
            <a:r>
              <a:rPr lang="en-GB" i="1" dirty="0"/>
              <a:t>risks </a:t>
            </a:r>
            <a:r>
              <a:rPr lang="en-GB" dirty="0"/>
              <a:t>affect the organisation developing or procuring the software.</a:t>
            </a:r>
          </a:p>
          <a:p>
            <a:endParaRPr lang="en-US" dirty="0"/>
          </a:p>
        </p:txBody>
      </p:sp>
      <p:sp>
        <p:nvSpPr>
          <p:cNvPr id="4" name="Date Placeholder 3"/>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6" name="Slide Number Placeholder 5"/>
          <p:cNvSpPr>
            <a:spLocks noGrp="1"/>
          </p:cNvSpPr>
          <p:nvPr>
            <p:ph type="sldNum" sz="quarter" idx="12"/>
          </p:nvPr>
        </p:nvSpPr>
        <p:spPr/>
        <p:txBody>
          <a:bodyPr/>
          <a:lstStyle/>
          <a:p>
            <a:fld id="{A41DB566-6001-1B4F-A74B-7213F33DBA30}" type="slidenum">
              <a:rPr lang="en-US" smtClean="0"/>
              <a:pPr/>
              <a:t>9</a:t>
            </a:fld>
            <a:endParaRPr lang="en-US"/>
          </a:p>
        </p:txBody>
      </p:sp>
    </p:spTree>
    <p:extLst>
      <p:ext uri="{BB962C8B-B14F-4D97-AF65-F5344CB8AC3E}">
        <p14:creationId xmlns:p14="http://schemas.microsoft.com/office/powerpoint/2010/main" val="3044948557"/>
      </p:ext>
    </p:extLst>
  </p:cSld>
  <p:clrMapOvr>
    <a:masterClrMapping/>
  </p:clrMapOvr>
  <p:transition xmlns:p14="http://schemas.microsoft.com/office/powerpoint/2010/mai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412</TotalTime>
  <Words>1980</Words>
  <Application>Microsoft Macintosh PowerPoint</Application>
  <PresentationFormat>On-screen Show (4:3)</PresentationFormat>
  <Paragraphs>298</Paragraphs>
  <Slides>24</Slides>
  <Notes>3</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SE10 slides</vt:lpstr>
      <vt:lpstr>Chapter 22 – Project Management</vt:lpstr>
      <vt:lpstr>Topics covered</vt:lpstr>
      <vt:lpstr>Software project management</vt:lpstr>
      <vt:lpstr>Success criteria</vt:lpstr>
      <vt:lpstr>Software management distinctions</vt:lpstr>
      <vt:lpstr>Universal management activities</vt:lpstr>
      <vt:lpstr>Management activities</vt:lpstr>
      <vt:lpstr>Risk management</vt:lpstr>
      <vt:lpstr>Risk classification</vt:lpstr>
      <vt:lpstr>Examples of project, product, and business risks </vt:lpstr>
      <vt:lpstr>The risk management process</vt:lpstr>
      <vt:lpstr>The risk management process </vt:lpstr>
      <vt:lpstr>Risk identification</vt:lpstr>
      <vt:lpstr>Examples of different risk types</vt:lpstr>
      <vt:lpstr>Risk analysis</vt:lpstr>
      <vt:lpstr>Risk types and examples </vt:lpstr>
      <vt:lpstr>Risk types and examples </vt:lpstr>
      <vt:lpstr>Risk planning</vt:lpstr>
      <vt:lpstr>What-if questions</vt:lpstr>
      <vt:lpstr>Strategies to help manage risk </vt:lpstr>
      <vt:lpstr>Strategies to help manage risk </vt:lpstr>
      <vt:lpstr>Risk indicators </vt:lpstr>
      <vt:lpstr>Key points</vt:lpstr>
      <vt:lpstr>Key points</vt:lpstr>
    </vt:vector>
  </TitlesOfParts>
  <Company>St Andrews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22</dc:title>
  <dc:creator>Ian Sommerville</dc:creator>
  <cp:lastModifiedBy>Akbar</cp:lastModifiedBy>
  <cp:revision>17</cp:revision>
  <dcterms:created xsi:type="dcterms:W3CDTF">2010-02-12T10:22:34Z</dcterms:created>
  <dcterms:modified xsi:type="dcterms:W3CDTF">2020-01-06T19:31:16Z</dcterms:modified>
</cp:coreProperties>
</file>