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
  </p:notesMasterIdLst>
  <p:handoutMasterIdLst>
    <p:handoutMasterId r:id="rId34"/>
  </p:handoutMasterIdLst>
  <p:sldIdLst>
    <p:sldId id="256" r:id="rId2"/>
    <p:sldId id="307" r:id="rId3"/>
    <p:sldId id="327" r:id="rId4"/>
    <p:sldId id="299" r:id="rId5"/>
    <p:sldId id="312" r:id="rId6"/>
    <p:sldId id="300" r:id="rId7"/>
    <p:sldId id="258" r:id="rId8"/>
    <p:sldId id="301" r:id="rId9"/>
    <p:sldId id="259" r:id="rId10"/>
    <p:sldId id="337" r:id="rId11"/>
    <p:sldId id="326" r:id="rId12"/>
    <p:sldId id="302" r:id="rId13"/>
    <p:sldId id="304" r:id="rId14"/>
    <p:sldId id="260" r:id="rId15"/>
    <p:sldId id="305" r:id="rId16"/>
    <p:sldId id="306" r:id="rId17"/>
    <p:sldId id="338" r:id="rId18"/>
    <p:sldId id="339" r:id="rId19"/>
    <p:sldId id="261" r:id="rId20"/>
    <p:sldId id="262" r:id="rId21"/>
    <p:sldId id="263" r:id="rId22"/>
    <p:sldId id="329" r:id="rId23"/>
    <p:sldId id="272" r:id="rId24"/>
    <p:sldId id="346" r:id="rId25"/>
    <p:sldId id="318" r:id="rId26"/>
    <p:sldId id="347" r:id="rId27"/>
    <p:sldId id="273" r:id="rId28"/>
    <p:sldId id="274" r:id="rId29"/>
    <p:sldId id="349" r:id="rId30"/>
    <p:sldId id="320" r:id="rId31"/>
    <p:sldId id="33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02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66B337-ED57-E54E-A9EB-880DAF55FCF1}" type="datetimeFigureOut">
              <a:rPr lang="en-US" smtClean="0"/>
              <a:t>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DBBB05-5C7A-8D4D-909B-FD29D2B31359}" type="slidenum">
              <a:rPr lang="en-US" smtClean="0"/>
              <a:t>‹#›</a:t>
            </a:fld>
            <a:endParaRPr lang="en-US"/>
          </a:p>
        </p:txBody>
      </p:sp>
    </p:spTree>
    <p:extLst>
      <p:ext uri="{BB962C8B-B14F-4D97-AF65-F5344CB8AC3E}">
        <p14:creationId xmlns:p14="http://schemas.microsoft.com/office/powerpoint/2010/main" val="18848434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1/6/20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extLst>
      <p:ext uri="{BB962C8B-B14F-4D97-AF65-F5344CB8AC3E}">
        <p14:creationId xmlns:p14="http://schemas.microsoft.com/office/powerpoint/2010/main" val="24372493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10/12/2014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10/12/2014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10/12/2014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23 Project Planning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r>
              <a:rPr lang="en-US" dirty="0" smtClean="0"/>
              <a:t>Reduced Version</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a:t>
            </a:fld>
            <a:endParaRPr lang="en-US"/>
          </a:p>
        </p:txBody>
      </p:sp>
    </p:spTree>
  </p:cSld>
  <p:clrMapOvr>
    <a:masterClrMapping/>
  </p:clrMapOvr>
  <p:transition xmlns:p14="http://schemas.microsoft.com/office/powerpoint/2010/mai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mitigation</a:t>
            </a:r>
            <a:endParaRPr lang="en-US" dirty="0"/>
          </a:p>
        </p:txBody>
      </p:sp>
      <p:sp>
        <p:nvSpPr>
          <p:cNvPr id="3" name="Content Placeholder 2"/>
          <p:cNvSpPr>
            <a:spLocks noGrp="1"/>
          </p:cNvSpPr>
          <p:nvPr>
            <p:ph idx="1"/>
          </p:nvPr>
        </p:nvSpPr>
        <p:spPr/>
        <p:txBody>
          <a:bodyPr/>
          <a:lstStyle/>
          <a:p>
            <a:r>
              <a:rPr lang="en-US" dirty="0"/>
              <a:t>If there are serious problems with the development work that are likely to lead to significant delays, you need to initiate risk mitigation actions to reduce the risks of project failure. </a:t>
            </a:r>
            <a:endParaRPr lang="en-US" dirty="0" smtClean="0"/>
          </a:p>
          <a:p>
            <a:r>
              <a:rPr lang="en-US" dirty="0" smtClean="0"/>
              <a:t>In </a:t>
            </a:r>
            <a:r>
              <a:rPr lang="en-US" dirty="0"/>
              <a:t>conjunction with these actions, you also have to re-plan the project. </a:t>
            </a:r>
            <a:endParaRPr lang="en-US" dirty="0" smtClean="0"/>
          </a:p>
          <a:p>
            <a:r>
              <a:rPr lang="en-US" dirty="0" smtClean="0"/>
              <a:t>This </a:t>
            </a:r>
            <a:r>
              <a:rPr lang="en-US" dirty="0"/>
              <a:t>may involve renegotiating the project constraints and deliverables with the customer. A new schedule of when work should be completed also has to be established and agreed with the customer.</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10</a:t>
            </a:fld>
            <a:endParaRPr lang="en-US"/>
          </a:p>
        </p:txBody>
      </p:sp>
    </p:spTree>
    <p:extLst>
      <p:ext uri="{BB962C8B-B14F-4D97-AF65-F5344CB8AC3E}">
        <p14:creationId xmlns:p14="http://schemas.microsoft.com/office/powerpoint/2010/main" val="739772362"/>
      </p:ext>
    </p:extLst>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Project scheduling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11</a:t>
            </a:fld>
            <a:endParaRPr lang="en-US"/>
          </a:p>
        </p:txBody>
      </p:sp>
    </p:spTree>
    <p:extLst>
      <p:ext uri="{BB962C8B-B14F-4D97-AF65-F5344CB8AC3E}">
        <p14:creationId xmlns:p14="http://schemas.microsoft.com/office/powerpoint/2010/main" val="2732028212"/>
      </p:ext>
    </p:extLst>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12</a:t>
            </a:fld>
            <a:endParaRPr lang="en-US"/>
          </a:p>
        </p:txBody>
      </p:sp>
    </p:spTree>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13</a:t>
            </a:fld>
            <a:endParaRPr lang="en-US"/>
          </a:p>
        </p:txBody>
      </p:sp>
    </p:spTree>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14</a:t>
            </a:fld>
            <a:endParaRPr lang="en-US"/>
          </a:p>
        </p:txBody>
      </p:sp>
      <p:pic>
        <p:nvPicPr>
          <p:cNvPr id="8" name="Picture 7" descr="23.4 Schedul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39" y="2639943"/>
            <a:ext cx="7594516" cy="1457187"/>
          </a:xfrm>
          <a:prstGeom prst="rect">
            <a:avLst/>
          </a:prstGeom>
        </p:spPr>
      </p:pic>
    </p:spTree>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15</a:t>
            </a:fld>
            <a:endParaRPr lang="en-US"/>
          </a:p>
        </p:txBody>
      </p:sp>
    </p:spTree>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a:t>
            </a:r>
            <a:r>
              <a:rPr lang="en-GB" dirty="0"/>
              <a:t>p</a:t>
            </a:r>
            <a:r>
              <a:rPr lang="en-GB" dirty="0" smtClean="0"/>
              <a:t>resentation</a:t>
            </a:r>
            <a:endParaRPr lang="en-GB" dirty="0"/>
          </a:p>
        </p:txBody>
      </p:sp>
      <p:sp>
        <p:nvSpPr>
          <p:cNvPr id="32771" name="Rectangle 3"/>
          <p:cNvSpPr>
            <a:spLocks noGrp="1" noChangeArrowheads="1"/>
          </p:cNvSpPr>
          <p:nvPr>
            <p:ph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Calendar-based</a:t>
            </a:r>
          </a:p>
          <a:p>
            <a:pPr lvl="1"/>
            <a:r>
              <a:rPr lang="en-GB" dirty="0" smtClean="0"/>
              <a:t>Bar </a:t>
            </a:r>
            <a:r>
              <a:rPr lang="en-GB" dirty="0"/>
              <a:t>charts</a:t>
            </a:r>
            <a:r>
              <a:rPr lang="en-GB" dirty="0" smtClean="0"/>
              <a:t> are the most commonly used representation for project schedules. They show the schedule as activities or resources against time.</a:t>
            </a:r>
          </a:p>
          <a:p>
            <a:r>
              <a:rPr lang="en-GB" dirty="0" smtClean="0"/>
              <a:t>Activity networks</a:t>
            </a:r>
          </a:p>
          <a:p>
            <a:pPr lvl="1"/>
            <a:r>
              <a:rPr lang="en-GB" dirty="0" smtClean="0"/>
              <a:t>Show task dependencies</a:t>
            </a:r>
            <a:endParaRPr lang="en-GB"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16</a:t>
            </a:fld>
            <a:endParaRPr lang="en-US"/>
          </a:p>
        </p:txBody>
      </p:sp>
    </p:spTree>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smtClean="0"/>
              <a:t>activities</a:t>
            </a:r>
            <a:endParaRPr lang="en-US" dirty="0"/>
          </a:p>
        </p:txBody>
      </p:sp>
      <p:sp>
        <p:nvSpPr>
          <p:cNvPr id="3" name="Content Placeholder 2"/>
          <p:cNvSpPr>
            <a:spLocks noGrp="1"/>
          </p:cNvSpPr>
          <p:nvPr>
            <p:ph idx="1"/>
          </p:nvPr>
        </p:nvSpPr>
        <p:spPr/>
        <p:txBody>
          <a:bodyPr/>
          <a:lstStyle/>
          <a:p>
            <a:r>
              <a:rPr lang="en-US" dirty="0" smtClean="0"/>
              <a:t>Project </a:t>
            </a:r>
            <a:r>
              <a:rPr lang="en-US" dirty="0"/>
              <a:t>activities </a:t>
            </a:r>
            <a:r>
              <a:rPr lang="en-US" dirty="0" smtClean="0"/>
              <a:t>(tasks) are </a:t>
            </a:r>
            <a:r>
              <a:rPr lang="en-US" dirty="0"/>
              <a:t>the basic planning element. Each activity has:</a:t>
            </a:r>
            <a:endParaRPr lang="en-GB" dirty="0"/>
          </a:p>
          <a:p>
            <a:pPr lvl="1"/>
            <a:r>
              <a:rPr lang="en-US" dirty="0" smtClean="0"/>
              <a:t>a </a:t>
            </a:r>
            <a:r>
              <a:rPr lang="en-US" dirty="0"/>
              <a:t>duration in calendar days or months,</a:t>
            </a:r>
            <a:endParaRPr lang="en-GB" dirty="0"/>
          </a:p>
          <a:p>
            <a:pPr lvl="1"/>
            <a:r>
              <a:rPr lang="en-US" dirty="0" smtClean="0"/>
              <a:t>an </a:t>
            </a:r>
            <a:r>
              <a:rPr lang="en-US" dirty="0"/>
              <a:t>effort estimate, which shows the number of person-days or person-months to complete the work,</a:t>
            </a:r>
            <a:endParaRPr lang="en-GB" dirty="0"/>
          </a:p>
          <a:p>
            <a:pPr lvl="1"/>
            <a:r>
              <a:rPr lang="en-US" dirty="0" smtClean="0"/>
              <a:t>a </a:t>
            </a:r>
            <a:r>
              <a:rPr lang="en-US" dirty="0"/>
              <a:t>deadline by which the activity should be complete,</a:t>
            </a:r>
            <a:endParaRPr lang="en-GB" dirty="0"/>
          </a:p>
          <a:p>
            <a:pPr lvl="1"/>
            <a:r>
              <a:rPr lang="en-US" dirty="0" smtClean="0"/>
              <a:t>a </a:t>
            </a:r>
            <a:r>
              <a:rPr lang="en-US" dirty="0"/>
              <a:t>defined end-point, which might be a document, the holding of a review meeting, the successful execution of all tests, etc.</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17</a:t>
            </a:fld>
            <a:endParaRPr lang="en-US"/>
          </a:p>
        </p:txBody>
      </p:sp>
    </p:spTree>
    <p:extLst>
      <p:ext uri="{BB962C8B-B14F-4D97-AF65-F5344CB8AC3E}">
        <p14:creationId xmlns:p14="http://schemas.microsoft.com/office/powerpoint/2010/main" val="1728946805"/>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18</a:t>
            </a:fld>
            <a:endParaRPr lang="en-US"/>
          </a:p>
        </p:txBody>
      </p:sp>
    </p:spTree>
    <p:extLst>
      <p:ext uri="{BB962C8B-B14F-4D97-AF65-F5344CB8AC3E}">
        <p14:creationId xmlns:p14="http://schemas.microsoft.com/office/powerpoint/2010/main" val="3832646803"/>
      </p:ext>
    </p:extLst>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19</a:t>
            </a:fld>
            <a:endParaRPr lang="en-US"/>
          </a:p>
        </p:txBody>
      </p:sp>
    </p:spTree>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Plan</a:t>
            </a:r>
            <a:r>
              <a:rPr lang="en-US" dirty="0" smtClean="0"/>
              <a:t>-driven development</a:t>
            </a:r>
            <a:endParaRPr lang="en-GB" dirty="0" smtClean="0"/>
          </a:p>
          <a:p>
            <a:r>
              <a:rPr lang="en-US" dirty="0" smtClean="0"/>
              <a:t>Project scheduling</a:t>
            </a:r>
            <a:endParaRPr lang="en-GB" dirty="0" smtClean="0"/>
          </a:p>
          <a:p>
            <a:r>
              <a:rPr lang="en-US" dirty="0" smtClean="0"/>
              <a:t>Estimation techniques</a:t>
            </a:r>
            <a:endParaRPr lang="en-US" dirty="0" smtClean="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a:t>
            </a:fld>
            <a:endParaRPr lang="en-US"/>
          </a:p>
        </p:txBody>
      </p:sp>
    </p:spTree>
  </p:cSld>
  <p:clrMapOvr>
    <a:masterClrMapping/>
  </p:clrMapOvr>
  <p:transition xmlns:p14="http://schemas.microsoft.com/office/powerpoint/2010/mai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p:blipFill>
          <a:blip r:embed="rId2"/>
          <a:srcRect l="-2603" r="-1628"/>
          <a:stretch>
            <a:fillRect/>
          </a:stretch>
        </p:blipFill>
        <p:spPr>
          <a:xfrm>
            <a:off x="1376317" y="1600200"/>
            <a:ext cx="6374115" cy="5024482"/>
          </a:xfrm>
        </p:spPr>
      </p:pic>
      <p:sp>
        <p:nvSpPr>
          <p:cNvPr id="3" name="Date Placeholder 2"/>
          <p:cNvSpPr>
            <a:spLocks noGrp="1"/>
          </p:cNvSpPr>
          <p:nvPr>
            <p:ph type="dt" sz="half" idx="10"/>
          </p:nvPr>
        </p:nvSpPr>
        <p:spPr/>
        <p:txBody>
          <a:bodyPr/>
          <a:lstStyle/>
          <a:p>
            <a:r>
              <a:rPr lang="en-GB" smtClean="0"/>
              <a:t>10/12/2014</a:t>
            </a:r>
            <a:endParaRPr lang="en-US"/>
          </a:p>
        </p:txBody>
      </p:sp>
      <p:sp>
        <p:nvSpPr>
          <p:cNvPr id="4" name="Footer Placeholder 3"/>
          <p:cNvSpPr>
            <a:spLocks noGrp="1"/>
          </p:cNvSpPr>
          <p:nvPr>
            <p:ph type="ftr" sz="quarter" idx="11"/>
          </p:nvPr>
        </p:nvSpPr>
        <p:spPr/>
        <p:txBody>
          <a:bodyPr/>
          <a:lstStyle/>
          <a:p>
            <a:r>
              <a:rPr lang="en-US" smtClean="0"/>
              <a:t>Chapter 23 Project Planning</a:t>
            </a:r>
            <a:endParaRPr lang="en-US"/>
          </a:p>
        </p:txBody>
      </p:sp>
      <p:sp>
        <p:nvSpPr>
          <p:cNvPr id="5" name="Slide Number Placeholder 4"/>
          <p:cNvSpPr>
            <a:spLocks noGrp="1"/>
          </p:cNvSpPr>
          <p:nvPr>
            <p:ph type="sldNum" sz="quarter" idx="12"/>
          </p:nvPr>
        </p:nvSpPr>
        <p:spPr/>
        <p:txBody>
          <a:bodyPr/>
          <a:lstStyle/>
          <a:p>
            <a:fld id="{0D150273-F455-7D4F-8782-207C52466607}" type="slidenum">
              <a:rPr lang="en-US" smtClean="0"/>
              <a:pPr/>
              <a:t>20</a:t>
            </a:fld>
            <a:endParaRPr lang="en-US"/>
          </a:p>
        </p:txBody>
      </p:sp>
    </p:spTree>
  </p:cSld>
  <p:clrMapOvr>
    <a:masterClrMapping/>
  </p:clrMapOvr>
  <p:transition xmlns:p14="http://schemas.microsoft.com/office/powerpoint/2010/mai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21</a:t>
            </a:fld>
            <a:endParaRPr lang="en-US"/>
          </a:p>
        </p:txBody>
      </p:sp>
      <p:pic>
        <p:nvPicPr>
          <p:cNvPr id="8" name="Picture 7" descr="23.7 Staff alloc cha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8" y="1735823"/>
            <a:ext cx="6234044" cy="4620527"/>
          </a:xfrm>
          <a:prstGeom prst="rect">
            <a:avLst/>
          </a:prstGeom>
        </p:spPr>
      </p:pic>
    </p:spTree>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0203"/>
            <a:ext cx="8229600" cy="1143000"/>
          </a:xfrm>
        </p:spPr>
        <p:txBody>
          <a:bodyPr/>
          <a:lstStyle/>
          <a:p>
            <a:pPr algn="ctr"/>
            <a:r>
              <a:rPr lang="en-US" dirty="0" smtClean="0"/>
              <a:t>Estimation techniques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22</a:t>
            </a:fld>
            <a:endParaRPr lang="en-US"/>
          </a:p>
        </p:txBody>
      </p:sp>
    </p:spTree>
    <p:extLst>
      <p:ext uri="{BB962C8B-B14F-4D97-AF65-F5344CB8AC3E}">
        <p14:creationId xmlns:p14="http://schemas.microsoft.com/office/powerpoint/2010/main" val="4111798741"/>
      </p:ext>
    </p:extLst>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23</a:t>
            </a:fld>
            <a:endParaRPr lang="en-US"/>
          </a:p>
        </p:txBody>
      </p:sp>
    </p:spTree>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uncertainty</a:t>
            </a:r>
            <a:r>
              <a:rPr lang="en-GB" dirty="0" smtClean="0"/>
              <a:t> </a:t>
            </a:r>
            <a:endParaRPr lang="en-US" dirty="0"/>
          </a:p>
        </p:txBody>
      </p:sp>
      <p:pic>
        <p:nvPicPr>
          <p:cNvPr id="4" name="Content Placeholder 3" descr="23.9 Estimate-refinement.eps"/>
          <p:cNvPicPr>
            <a:picLocks noGrp="1" noChangeAspect="1"/>
          </p:cNvPicPr>
          <p:nvPr>
            <p:ph idx="1"/>
          </p:nvPr>
        </p:nvPicPr>
        <p:blipFill>
          <a:blip r:embed="rId2"/>
          <a:srcRect t="4781" b="4781"/>
          <a:stretch>
            <a:fillRect/>
          </a:stretch>
        </p:blipFill>
        <p:spPr/>
      </p:pic>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24</a:t>
            </a:fld>
            <a:endParaRPr lang="en-US"/>
          </a:p>
        </p:txBody>
      </p:sp>
    </p:spTree>
    <p:extLst>
      <p:ext uri="{BB962C8B-B14F-4D97-AF65-F5344CB8AC3E}">
        <p14:creationId xmlns:p14="http://schemas.microsoft.com/office/powerpoint/2010/main" val="1697361340"/>
      </p:ext>
    </p:extLst>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25</a:t>
            </a:fld>
            <a:endParaRPr lang="en-US"/>
          </a:p>
        </p:txBody>
      </p:sp>
    </p:spTree>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experience-based approaches</a:t>
            </a:r>
            <a:endParaRPr lang="en-US" dirty="0"/>
          </a:p>
        </p:txBody>
      </p:sp>
      <p:sp>
        <p:nvSpPr>
          <p:cNvPr id="3" name="Content Placeholder 2"/>
          <p:cNvSpPr>
            <a:spLocks noGrp="1"/>
          </p:cNvSpPr>
          <p:nvPr>
            <p:ph idx="1"/>
          </p:nvPr>
        </p:nvSpPr>
        <p:spPr/>
        <p:txBody>
          <a:bodyPr/>
          <a:lstStyle/>
          <a:p>
            <a:r>
              <a:rPr lang="en-US" dirty="0"/>
              <a:t>The difficulty with experience-based techniques is that a new software project may not have much in common with previous projects. </a:t>
            </a:r>
            <a:endParaRPr lang="en-US" dirty="0" smtClean="0"/>
          </a:p>
          <a:p>
            <a:r>
              <a:rPr lang="en-US" dirty="0" smtClean="0"/>
              <a:t>Software </a:t>
            </a:r>
            <a:r>
              <a:rPr lang="en-US" dirty="0"/>
              <a:t>development changes very quickly and a project will often use unfamiliar techniques such as web services, application system configuration or HTML5. </a:t>
            </a:r>
            <a:endParaRPr lang="en-US" dirty="0" smtClean="0"/>
          </a:p>
          <a:p>
            <a:r>
              <a:rPr lang="en-US" dirty="0"/>
              <a:t>If you have not worked with these techniques, your previous experience may not help you to estimate the effort required, making it more difficult to produce accurate costs and schedule estimates.</a:t>
            </a:r>
            <a:r>
              <a:rPr lang="en-GB" dirty="0"/>
              <a:t> </a:t>
            </a:r>
            <a:endParaRPr lang="en-US"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26</a:t>
            </a:fld>
            <a:endParaRPr lang="en-US"/>
          </a:p>
        </p:txBody>
      </p:sp>
    </p:spTree>
    <p:extLst>
      <p:ext uri="{BB962C8B-B14F-4D97-AF65-F5344CB8AC3E}">
        <p14:creationId xmlns:p14="http://schemas.microsoft.com/office/powerpoint/2010/main" val="4166420002"/>
      </p:ext>
    </p:extLst>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27</a:t>
            </a:fld>
            <a:endParaRPr lang="en-US"/>
          </a:p>
        </p:txBody>
      </p:sp>
    </p:spTree>
  </p:cSld>
  <p:clrMapOvr>
    <a:masterClrMapping/>
  </p:clrMapOvr>
  <p:transition xmlns:p14="http://schemas.microsoft.com/office/powerpoint/2010/main" advTm="2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a:t>
            </a:r>
            <a:r>
              <a:rPr lang="en-GB" dirty="0" smtClean="0"/>
              <a:t>reused systems and </a:t>
            </a:r>
            <a:r>
              <a:rPr lang="en-GB" dirty="0"/>
              <a:t>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28</a:t>
            </a:fld>
            <a:endParaRPr lang="en-US"/>
          </a:p>
        </p:txBody>
      </p:sp>
    </p:spTree>
  </p:cSld>
  <p:clrMapOvr>
    <a:masterClrMapping/>
  </p:clrMapOvr>
  <p:transition xmlns:p14="http://schemas.microsoft.com/office/powerpoint/2010/mai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 of algorithmic models</a:t>
            </a:r>
            <a:endParaRPr lang="en-US" dirty="0"/>
          </a:p>
        </p:txBody>
      </p:sp>
      <p:sp>
        <p:nvSpPr>
          <p:cNvPr id="3" name="Content Placeholder 2"/>
          <p:cNvSpPr>
            <a:spLocks noGrp="1"/>
          </p:cNvSpPr>
          <p:nvPr>
            <p:ph idx="1"/>
          </p:nvPr>
        </p:nvSpPr>
        <p:spPr/>
        <p:txBody>
          <a:bodyPr/>
          <a:lstStyle/>
          <a:p>
            <a:r>
              <a:rPr lang="en-US" dirty="0"/>
              <a:t>Algorithmic cost models are a systematic way to estimate the effort required to develop a system. However, these models are complex and difficult to use. </a:t>
            </a:r>
            <a:endParaRPr lang="en-US" dirty="0" smtClean="0"/>
          </a:p>
          <a:p>
            <a:r>
              <a:rPr lang="en-US" dirty="0" smtClean="0"/>
              <a:t>There are </a:t>
            </a:r>
            <a:r>
              <a:rPr lang="en-US" dirty="0"/>
              <a:t>many attributes and considerable scope for uncertainty in estimating their values. </a:t>
            </a:r>
            <a:endParaRPr lang="en-US" dirty="0" smtClean="0"/>
          </a:p>
          <a:p>
            <a:r>
              <a:rPr lang="en-US" dirty="0" smtClean="0"/>
              <a:t>This </a:t>
            </a:r>
            <a:r>
              <a:rPr lang="en-US" dirty="0"/>
              <a:t>complexity means that the practical application of algorithmic cost modeling has been limited to a relatively small number of large companies, mostly working in defense and aerospace systems engineering.</a:t>
            </a:r>
            <a:r>
              <a:rPr lang="en-GB" dirty="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29</a:t>
            </a:fld>
            <a:endParaRPr lang="en-US"/>
          </a:p>
        </p:txBody>
      </p:sp>
    </p:spTree>
    <p:extLst>
      <p:ext uri="{BB962C8B-B14F-4D97-AF65-F5344CB8AC3E}">
        <p14:creationId xmlns:p14="http://schemas.microsoft.com/office/powerpoint/2010/main" val="2815619896"/>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Plan-driven development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a:t>
            </a:fld>
            <a:endParaRPr lang="en-US"/>
          </a:p>
        </p:txBody>
      </p:sp>
    </p:spTree>
    <p:extLst>
      <p:ext uri="{BB962C8B-B14F-4D97-AF65-F5344CB8AC3E}">
        <p14:creationId xmlns:p14="http://schemas.microsoft.com/office/powerpoint/2010/main" val="375402911"/>
      </p:ext>
    </p:extLst>
  </p:cSld>
  <p:clrMapOvr>
    <a:masterClrMapping/>
  </p:clrMapOvr>
  <p:transition xmlns:p14="http://schemas.microsoft.com/office/powerpoint/2010/mai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Project scheduling involves the creation of various graphical representations of part of the project plan. Bar charts, which show the activity duration and staffing timelines, are the most commonly used schedule representations.</a:t>
            </a:r>
            <a:endParaRPr lang="en-GB" sz="2000" dirty="0"/>
          </a:p>
          <a:p>
            <a:r>
              <a:rPr lang="en-US" sz="2000" dirty="0"/>
              <a:t>A project milestone is a predictable outcome of an activity or set of activities. At each milestone, a formal report of progress should be presented to management. A deliverable is a work product that is delivered to the project customer.</a:t>
            </a:r>
            <a:endParaRPr lang="en-GB" sz="2000"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30</a:t>
            </a:fld>
            <a:endParaRPr lang="en-US"/>
          </a:p>
        </p:txBody>
      </p:sp>
    </p:spTree>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Estimation techniques for software may be experience-based, where managers judge the effort required, or algorithmic, where the effort required is computed from other estimated project parameters.</a:t>
            </a:r>
            <a:endParaRPr lang="en-GB" sz="2000" dirty="0"/>
          </a:p>
          <a:p>
            <a:endParaRPr lang="en-US" sz="2000"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31</a:t>
            </a:fld>
            <a:endParaRPr lang="en-US"/>
          </a:p>
        </p:txBody>
      </p:sp>
    </p:spTree>
    <p:extLst>
      <p:ext uri="{BB962C8B-B14F-4D97-AF65-F5344CB8AC3E}">
        <p14:creationId xmlns:p14="http://schemas.microsoft.com/office/powerpoint/2010/main" val="216078169"/>
      </p:ext>
    </p:extLst>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a:t>
            </a:fld>
            <a:endParaRPr lang="en-US"/>
          </a:p>
        </p:txBody>
      </p:sp>
    </p:spTree>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smtClean="0"/>
              <a:t> </a:t>
            </a:r>
            <a:endParaRPr lang="en-US" dirty="0" smtClean="0"/>
          </a:p>
          <a:p>
            <a:r>
              <a:rPr lang="en-US" dirty="0" smtClean="0"/>
              <a:t>The principal argument against plan-driven development is that many early decisions have to be revised because of changes to the environment in which the software is to be developed and used.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a:t>
            </a:fld>
            <a:endParaRPr lang="en-US"/>
          </a:p>
        </p:txBody>
      </p:sp>
    </p:spTree>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1830387"/>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a:t>
            </a:fld>
            <a:endParaRPr lang="en-US"/>
          </a:p>
        </p:txBody>
      </p:sp>
    </p:spTree>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9579215"/>
              </p:ext>
            </p:extLst>
          </p:nvPr>
        </p:nvGraphicFramePr>
        <p:xfrm>
          <a:off x="457200" y="1958946"/>
          <a:ext cx="8229600" cy="3810000"/>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Configuration management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configuration management procedures and structures to be used.  </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effectLst/>
                          <a:latin typeface="Arial"/>
                          <a:ea typeface="Times New Roman"/>
                          <a:cs typeface="Times New Roman"/>
                        </a:rPr>
                        <a:t>Deployment plan</a:t>
                      </a:r>
                      <a:endParaRPr lang="en-GB" sz="1600" dirty="0">
                        <a:solidFill>
                          <a:srgbClr val="000000"/>
                        </a:solidFill>
                        <a:effectLst/>
                        <a:latin typeface="Arial"/>
                        <a:ea typeface="Times New Roman"/>
                        <a:cs typeface="Times New Roman"/>
                      </a:endParaRPr>
                    </a:p>
                  </a:txBody>
                  <a:tcPr marL="54610" marR="54610" marT="0" marB="91440"/>
                </a:tc>
                <a:tc>
                  <a:txBody>
                    <a:bodyPr/>
                    <a:lstStyle/>
                    <a:p>
                      <a:pPr algn="just">
                        <a:spcAft>
                          <a:spcPts val="0"/>
                        </a:spcAft>
                      </a:pPr>
                      <a:r>
                        <a:rPr lang="en-US" sz="1600" dirty="0">
                          <a:solidFill>
                            <a:srgbClr val="000000"/>
                          </a:solidFill>
                          <a:effectLst/>
                          <a:latin typeface="Arial"/>
                          <a:ea typeface="Times New Roman"/>
                          <a:cs typeface="Times New Roman"/>
                        </a:rPr>
                        <a:t>Describes how the software and associated hardware (if required) will be deployed in the customer’s environment. This should include a plan for migrating data from existing systems.  </a:t>
                      </a:r>
                      <a:endParaRPr lang="en-GB" sz="1600" dirty="0">
                        <a:solidFill>
                          <a:srgbClr val="000000"/>
                        </a:solidFill>
                        <a:effectLst/>
                        <a:latin typeface="Arial"/>
                        <a:ea typeface="Times New Roman"/>
                        <a:cs typeface="Times New Roman"/>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Maintenance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quality procedures and standards that will be used in a project.  </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Validation plan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approach, resources, and schedule used for system validation.  </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a:t>
            </a:fld>
            <a:endParaRPr lang="en-US"/>
          </a:p>
        </p:txBody>
      </p:sp>
    </p:spTree>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8</a:t>
            </a:fld>
            <a:endParaRPr lang="en-US"/>
          </a:p>
        </p:txBody>
      </p:sp>
    </p:spTree>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9</a:t>
            </a:fld>
            <a:endParaRPr lang="en-US"/>
          </a:p>
        </p:txBody>
      </p:sp>
      <p:pic>
        <p:nvPicPr>
          <p:cNvPr id="8" name="Picture 7" descr="23.3 Plann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21" y="1949173"/>
            <a:ext cx="7883463" cy="3373783"/>
          </a:xfrm>
          <a:prstGeom prst="rect">
            <a:avLst/>
          </a:prstGeom>
        </p:spPr>
      </p:pic>
    </p:spTree>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411</TotalTime>
  <Words>1903</Words>
  <Application>Microsoft Macintosh PowerPoint</Application>
  <PresentationFormat>On-screen Show (4:3)</PresentationFormat>
  <Paragraphs>263</Paragraphs>
  <Slides>31</Slides>
  <Notes>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SE10 slides</vt:lpstr>
      <vt:lpstr>Chapter 23 – Project planning</vt:lpstr>
      <vt:lpstr>Topics covered</vt:lpstr>
      <vt:lpstr>Plan-driven development</vt:lpstr>
      <vt:lpstr>Plan-driven development</vt:lpstr>
      <vt:lpstr>Plan-driven development – pros and cons</vt:lpstr>
      <vt:lpstr>Project plans</vt:lpstr>
      <vt:lpstr>Project plan supplements </vt:lpstr>
      <vt:lpstr>The planning process</vt:lpstr>
      <vt:lpstr>The project planning process </vt:lpstr>
      <vt:lpstr>Risk mitigation</vt:lpstr>
      <vt:lpstr>Project scheduling</vt:lpstr>
      <vt:lpstr>Project scheduling</vt:lpstr>
      <vt:lpstr>Project scheduling activities</vt:lpstr>
      <vt:lpstr>The project scheduling process </vt:lpstr>
      <vt:lpstr>Scheduling problems</vt:lpstr>
      <vt:lpstr>Schedule presentation</vt:lpstr>
      <vt:lpstr>Project activities</vt:lpstr>
      <vt:lpstr>Milestones and deliverables</vt:lpstr>
      <vt:lpstr>Tasks, durations, and dependencies </vt:lpstr>
      <vt:lpstr>Activity bar chart </vt:lpstr>
      <vt:lpstr>Staff allocation chart </vt:lpstr>
      <vt:lpstr>Estimation techniques</vt:lpstr>
      <vt:lpstr>Estimation techniques</vt:lpstr>
      <vt:lpstr>Estimate uncertainty </vt:lpstr>
      <vt:lpstr>Experience-based approaches</vt:lpstr>
      <vt:lpstr>Problem with experience-based approaches</vt:lpstr>
      <vt:lpstr>Algorithmic cost modelling</vt:lpstr>
      <vt:lpstr>Estimation accuracy</vt:lpstr>
      <vt:lpstr>Effectiveness of algorithmic models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Akbar</cp:lastModifiedBy>
  <cp:revision>22</cp:revision>
  <dcterms:created xsi:type="dcterms:W3CDTF">2010-02-15T19:53:37Z</dcterms:created>
  <dcterms:modified xsi:type="dcterms:W3CDTF">2020-01-06T19:39:35Z</dcterms:modified>
</cp:coreProperties>
</file>