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80" r:id="rId4"/>
    <p:sldId id="275" r:id="rId5"/>
    <p:sldId id="276" r:id="rId6"/>
    <p:sldId id="277" r:id="rId7"/>
    <p:sldId id="278" r:id="rId8"/>
    <p:sldId id="279" r:id="rId9"/>
    <p:sldId id="263" r:id="rId10"/>
    <p:sldId id="281" r:id="rId11"/>
    <p:sldId id="282" r:id="rId12"/>
    <p:sldId id="283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1966-4CB7-4902-97B3-C2E58FB17018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C7524-055F-4900-80C8-C1AC4205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5D9AF7-1C1C-44B8-93D3-B7616F6C34A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17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E160BB-66BD-4122-A40A-E3DD9C20188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2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0F3140-6FDE-4C56-B329-5456C2E6A79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4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C7AAEA-9BB2-42D4-926D-37A2BB0EA8E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9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C7AAEA-9BB2-42D4-926D-37A2BB0EA8E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5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33400"/>
            <a:ext cx="10261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BA096-4A0A-4651-9E8A-11D3149D4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15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615013"/>
            <a:ext cx="10725869" cy="143041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/>
            </a:r>
            <a:b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Managing Your Speech Anxiety</a:t>
            </a:r>
            <a:endParaRPr lang="en-US" sz="7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Communication Apprehension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136" y="479123"/>
            <a:ext cx="9314525" cy="12810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latin typeface="Helvetica Neue" charset="0"/>
                <a:ea typeface="Helvetica Neue" charset="0"/>
                <a:cs typeface="Helvetica Neue" charset="0"/>
              </a:rPr>
              <a:t>Speaking With Confidence</a:t>
            </a:r>
            <a:endParaRPr lang="en-US" alt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34040" y="1871353"/>
            <a:ext cx="10745583" cy="44158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>
                <a:latin typeface="Helvetica" charset="0"/>
                <a:ea typeface="Helvetica" charset="0"/>
                <a:cs typeface="Helvetica" charset="0"/>
              </a:rPr>
              <a:t>Reframe your thoughts</a:t>
            </a:r>
          </a:p>
          <a:p>
            <a:pPr lvl="1"/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Accept </a:t>
            </a:r>
            <a:r>
              <a:rPr lang="en-US" altLang="en-US" sz="3400" dirty="0"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moderate </a:t>
            </a:r>
            <a:r>
              <a:rPr lang="en-US" altLang="en-US" sz="34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mount </a:t>
            </a:r>
            <a:r>
              <a:rPr lang="en-US" altLang="en-US" sz="3400" dirty="0"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nervousness</a:t>
            </a:r>
            <a:endParaRPr lang="en-US" altLang="en-US" sz="3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altLang="en-US" sz="3400" dirty="0">
                <a:latin typeface="Helvetica" charset="0"/>
                <a:ea typeface="Helvetica" charset="0"/>
                <a:cs typeface="Helvetica" charset="0"/>
              </a:rPr>
              <a:t>Focus on </a:t>
            </a:r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your audience and topic, </a:t>
            </a:r>
            <a:r>
              <a:rPr lang="en-US" altLang="en-US" sz="3400" dirty="0"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ot </a:t>
            </a:r>
            <a:r>
              <a:rPr lang="en-US" altLang="en-US" sz="3400" dirty="0">
                <a:latin typeface="Helvetica" charset="0"/>
                <a:ea typeface="Helvetica" charset="0"/>
                <a:cs typeface="Helvetica" charset="0"/>
              </a:rPr>
              <a:t>on </a:t>
            </a:r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yourself</a:t>
            </a:r>
          </a:p>
          <a:p>
            <a:pPr lvl="1"/>
            <a:r>
              <a:rPr lang="en-US" altLang="en-US" sz="3400" dirty="0" smtClean="0">
                <a:latin typeface="Helvetica" charset="0"/>
                <a:ea typeface="Helvetica" charset="0"/>
                <a:cs typeface="Helvetica" charset="0"/>
              </a:rPr>
              <a:t>Think rationally about your goals</a:t>
            </a:r>
          </a:p>
          <a:p>
            <a:pPr lvl="2">
              <a:buClr>
                <a:schemeClr val="tx1"/>
              </a:buClr>
            </a:pPr>
            <a:r>
              <a:rPr lang="en-US" altLang="en-US" sz="2800" i="1" dirty="0">
                <a:latin typeface="Helvetica" charset="0"/>
                <a:ea typeface="Helvetica" charset="0"/>
                <a:cs typeface="Helvetica" charset="0"/>
              </a:rPr>
              <a:t>Myth 1:</a:t>
            </a:r>
            <a:r>
              <a:rPr lang="en-US" altLang="en-US" sz="2800" dirty="0">
                <a:latin typeface="Helvetica" charset="0"/>
                <a:ea typeface="Helvetica" charset="0"/>
                <a:cs typeface="Helvetica" charset="0"/>
              </a:rPr>
              <a:t> Presentation must </a:t>
            </a:r>
            <a:r>
              <a:rPr lang="en-US" altLang="en-US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be</a:t>
            </a:r>
            <a:r>
              <a:rPr lang="en-US" altLang="en-US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ebdings" panose="05030102010509060703" pitchFamily="18" charset="2"/>
              </a:rPr>
              <a:t> perfect</a:t>
            </a:r>
            <a:endParaRPr lang="en-US" altLang="en-US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ebdings" panose="05030102010509060703" pitchFamily="18" charset="2"/>
            </a:endParaRPr>
          </a:p>
          <a:p>
            <a:pPr lvl="2">
              <a:buClr>
                <a:schemeClr val="tx1"/>
              </a:buClr>
            </a:pPr>
            <a:r>
              <a:rPr lang="en-US" altLang="en-US" sz="2800" i="1" dirty="0">
                <a:latin typeface="Helvetica" charset="0"/>
                <a:ea typeface="Helvetica" charset="0"/>
                <a:cs typeface="Helvetica" charset="0"/>
              </a:rPr>
              <a:t>Myth 2:</a:t>
            </a:r>
            <a:r>
              <a:rPr lang="en-US" altLang="en-US" sz="2800" dirty="0">
                <a:latin typeface="Helvetica" charset="0"/>
                <a:ea typeface="Helvetica" charset="0"/>
                <a:cs typeface="Helvetica" charset="0"/>
              </a:rPr>
              <a:t> You can entertain every listener</a:t>
            </a:r>
          </a:p>
          <a:p>
            <a:pPr lvl="2">
              <a:buClr>
                <a:schemeClr val="tx1"/>
              </a:buClr>
            </a:pPr>
            <a:r>
              <a:rPr lang="en-US" altLang="en-US" sz="2800" i="1" dirty="0">
                <a:latin typeface="Helvetica" charset="0"/>
                <a:ea typeface="Helvetica" charset="0"/>
                <a:cs typeface="Helvetica" charset="0"/>
              </a:rPr>
              <a:t>Myth 3:</a:t>
            </a:r>
            <a:r>
              <a:rPr lang="en-US" altLang="en-US" sz="2800" dirty="0">
                <a:latin typeface="Helvetica" charset="0"/>
                <a:ea typeface="Helvetica" charset="0"/>
                <a:cs typeface="Helvetica" charset="0"/>
              </a:rPr>
              <a:t> The worst will happen</a:t>
            </a:r>
          </a:p>
          <a:p>
            <a:pPr lvl="1"/>
            <a:endParaRPr lang="en-US" altLang="en-US" sz="3400" dirty="0"/>
          </a:p>
          <a:p>
            <a:pPr eaLnBrk="1" hangingPunct="1"/>
            <a:endParaRPr lang="en-US" altLang="en-US" sz="3700" dirty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045" y="703554"/>
            <a:ext cx="9728632" cy="106548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>
                <a:latin typeface="Helvetica Neue" charset="0"/>
                <a:ea typeface="Helvetica Neue" charset="0"/>
                <a:cs typeface="Helvetica Neue" charset="0"/>
              </a:rPr>
              <a:t>Speaking </a:t>
            </a:r>
            <a:r>
              <a:rPr lang="en-US" altLang="en-US" b="1" dirty="0">
                <a:latin typeface="Helvetica Neue" charset="0"/>
                <a:ea typeface="Helvetica Neue" charset="0"/>
                <a:cs typeface="Helvetica Neue" charset="0"/>
              </a:rPr>
              <a:t>With Confidence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28044" y="1769035"/>
            <a:ext cx="10890637" cy="439868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>
                <a:latin typeface="Helvetica" charset="0"/>
                <a:ea typeface="Helvetica" charset="0"/>
                <a:cs typeface="Helvetica" charset="0"/>
              </a:rPr>
              <a:t>Prepare and </a:t>
            </a:r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Practice</a:t>
            </a:r>
            <a:endParaRPr lang="en-US" altLang="en-US" sz="3600" dirty="0">
              <a:latin typeface="Helvetica" charset="0"/>
              <a:ea typeface="Helvetica" charset="0"/>
              <a:cs typeface="Helvetica" charset="0"/>
            </a:endParaRP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Just start working on it!</a:t>
            </a: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Get feedback early</a:t>
            </a: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Practice</a:t>
            </a:r>
          </a:p>
          <a:p>
            <a:pPr lvl="3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on </a:t>
            </a:r>
            <a:r>
              <a:rPr lang="en-US" altLang="en-US" sz="3600" dirty="0">
                <a:latin typeface="Helvetica" charset="0"/>
                <a:ea typeface="Helvetica" charset="0"/>
                <a:cs typeface="Helvetica" charset="0"/>
              </a:rPr>
              <a:t>your feet, before </a:t>
            </a:r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a small audience</a:t>
            </a:r>
          </a:p>
          <a:p>
            <a:pPr lvl="3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for a conversation, not a performance</a:t>
            </a:r>
          </a:p>
          <a:p>
            <a:pPr lvl="3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until you can deliver it without relying on your notes</a:t>
            </a:r>
          </a:p>
          <a:p>
            <a:pPr lvl="3"/>
            <a:endParaRPr lang="en-US" altLang="en-US" sz="3600" dirty="0"/>
          </a:p>
          <a:p>
            <a:pPr lvl="2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89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0953" y="703554"/>
            <a:ext cx="9754270" cy="106548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>
                <a:latin typeface="Helvetica Neue" charset="0"/>
                <a:ea typeface="Helvetica Neue" charset="0"/>
                <a:cs typeface="Helvetica Neue" charset="0"/>
              </a:rPr>
              <a:t>Speaking </a:t>
            </a:r>
            <a:r>
              <a:rPr lang="en-US" altLang="en-US" b="1" dirty="0">
                <a:latin typeface="Helvetica Neue" charset="0"/>
                <a:ea typeface="Helvetica Neue" charset="0"/>
                <a:cs typeface="Helvetica Neue" charset="0"/>
              </a:rPr>
              <a:t>With Confidence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0953" y="1769035"/>
            <a:ext cx="10554056" cy="45540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On Speech Day</a:t>
            </a:r>
            <a:endParaRPr lang="en-US" altLang="en-US" sz="3600" dirty="0">
              <a:latin typeface="Helvetica" charset="0"/>
              <a:ea typeface="Helvetica" charset="0"/>
              <a:cs typeface="Helvetica" charset="0"/>
            </a:endParaRP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Get a good night of sleep and a good breakfast</a:t>
            </a: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Try to move a bit before speaking</a:t>
            </a: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Avoid caffeine or carbonation (and alcohol…and…)</a:t>
            </a: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Dress professionally </a:t>
            </a:r>
          </a:p>
          <a:p>
            <a:pPr lvl="2" eaLnBrk="1" hangingPunct="1"/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Visualize </a:t>
            </a:r>
            <a:r>
              <a:rPr lang="en-US" altLang="en-US" sz="360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altLang="en-US" sz="3600" smtClean="0">
                <a:latin typeface="Helvetica" charset="0"/>
                <a:ea typeface="Helvetica" charset="0"/>
                <a:cs typeface="Helvetica" charset="0"/>
              </a:rPr>
              <a:t>speak positively </a:t>
            </a:r>
            <a:r>
              <a:rPr lang="en-US" altLang="en-US" sz="3600" dirty="0" smtClean="0">
                <a:latin typeface="Helvetica" charset="0"/>
                <a:ea typeface="Helvetica" charset="0"/>
                <a:cs typeface="Helvetica" charset="0"/>
              </a:rPr>
              <a:t>to yourself</a:t>
            </a:r>
          </a:p>
          <a:p>
            <a:pPr marL="384048" lvl="2" indent="0" eaLnBrk="1" hangingPunct="1">
              <a:buNone/>
            </a:pPr>
            <a:endParaRPr lang="en-US" altLang="en-US" sz="3600" dirty="0" smtClean="0"/>
          </a:p>
          <a:p>
            <a:pPr lvl="3"/>
            <a:endParaRPr lang="en-US" altLang="en-US" sz="3600" dirty="0"/>
          </a:p>
          <a:p>
            <a:pPr lvl="2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98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233" y="873139"/>
            <a:ext cx="11307483" cy="944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Communication Apprehension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98234" y="1818177"/>
            <a:ext cx="9423154" cy="4499427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Dr. James </a:t>
            </a:r>
            <a:r>
              <a:rPr lang="en-US" alt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McCroskey</a:t>
            </a:r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 &amp; Virginia Richmond</a:t>
            </a:r>
          </a:p>
          <a:p>
            <a:pPr lvl="1"/>
            <a:r>
              <a:rPr lang="en-US" alt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Communication Apprehension</a:t>
            </a:r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: An </a:t>
            </a:r>
            <a:r>
              <a:rPr lang="en-US" altLang="en-US" sz="3600" dirty="0">
                <a:latin typeface="Helvetica Neue" charset="0"/>
                <a:ea typeface="Helvetica Neue" charset="0"/>
                <a:cs typeface="Helvetica Neue" charset="0"/>
              </a:rPr>
              <a:t>individual’s level of fear or anxiety associated with the real or anticipated communication with another person(s</a:t>
            </a:r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Statistics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20% </a:t>
            </a:r>
            <a: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  <a:t>(1 in 5)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 of the general population suffer from higher levels of Communication Apprehension. (</a:t>
            </a:r>
            <a:r>
              <a:rPr lang="en-US" sz="3600" dirty="0" err="1">
                <a:latin typeface="Helvetica Neue" charset="0"/>
                <a:ea typeface="Helvetica Neue" charset="0"/>
                <a:cs typeface="Helvetica Neue" charset="0"/>
              </a:rPr>
              <a:t>McCrosky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 &amp; Richmond, 1995). </a:t>
            </a:r>
            <a:endParaRPr lang="en-US" alt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1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Communication Apprehension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03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Types </a:t>
            </a:r>
            <a:r>
              <a:rPr lang="en-US" altLang="en-US" sz="3600" dirty="0">
                <a:latin typeface="Helvetica Neue" charset="0"/>
                <a:ea typeface="Helvetica Neue" charset="0"/>
                <a:cs typeface="Helvetica Neue" charset="0"/>
              </a:rPr>
              <a:t>of CA</a:t>
            </a:r>
          </a:p>
          <a:p>
            <a:pPr lvl="1"/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Trait-like  </a:t>
            </a:r>
          </a:p>
          <a:p>
            <a:pPr lvl="1"/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Context Based  </a:t>
            </a:r>
          </a:p>
          <a:p>
            <a:pPr lvl="1"/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Audience Based  </a:t>
            </a:r>
          </a:p>
          <a:p>
            <a:pPr lvl="1"/>
            <a:r>
              <a:rPr lang="en-US" altLang="en-US" sz="3600" dirty="0" smtClean="0">
                <a:latin typeface="Helvetica Neue" charset="0"/>
                <a:ea typeface="Helvetica Neue" charset="0"/>
                <a:cs typeface="Helvetica Neue" charset="0"/>
              </a:rPr>
              <a:t>Situational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Trait-like: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Refers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to a relatively enduring personality-type orientation toward a given mode of communication across a wide variety of contexts.</a:t>
            </a:r>
            <a:endParaRPr lang="en-US" alt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0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Context Based: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64350" cy="4023360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relatively enduring, personality-type orientation toward communication in a given context, usually based on types of communication settings </a:t>
            </a:r>
            <a:endParaRPr lang="en-US" alt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Audience Based: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37971" cy="4023360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relatively enduring orientation toward communicating with a given person or group of people. </a:t>
            </a:r>
            <a:endParaRPr lang="en-US" alt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Situational: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transitory orientation toward communication with a given person or group of people - a response to situational constraints. </a:t>
            </a:r>
            <a:endParaRPr lang="en-US" alt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7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374925"/>
              </p:ext>
            </p:extLst>
          </p:nvPr>
        </p:nvGraphicFramePr>
        <p:xfrm>
          <a:off x="442259" y="1958904"/>
          <a:ext cx="11271625" cy="3916798"/>
        </p:xfrm>
        <a:graphic>
          <a:graphicData uri="http://schemas.openxmlformats.org/drawingml/2006/table">
            <a:tbl>
              <a:tblPr/>
              <a:tblGrid>
                <a:gridCol w="1225176"/>
                <a:gridCol w="1258981"/>
                <a:gridCol w="2697963"/>
                <a:gridCol w="2138008"/>
                <a:gridCol w="2414457"/>
                <a:gridCol w="1537040"/>
              </a:tblGrid>
              <a:tr h="133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Moderately Low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Moderately High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3039" y="667019"/>
            <a:ext cx="8084224" cy="1125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0" i="0" u="none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PRCA-24 Scores</a:t>
            </a:r>
            <a:endParaRPr lang="en-US" alt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31&quot;&gt;&lt;object type=&quot;3&quot; unique_id=&quot;10033&quot;&gt;&lt;property id=&quot;20148&quot; value=&quot;5&quot;/&gt;&lt;property id=&quot;20300&quot; value=&quot;Slide 1 - &amp;quot; Module 4 Lecture Video&amp;quot;&quot;/&gt;&lt;property id=&quot;20307&quot; value=&quot;256&quot;/&gt;&lt;/object&gt;&lt;object type=&quot;3&quot; unique_id=&quot;10036&quot;&gt;&lt;property id=&quot;20148&quot; value=&quot;5&quot;/&gt;&lt;property id=&quot;20300&quot; value=&quot;Slide 2 - &amp;quot;Communication Apprehension&amp;quot;&quot;/&gt;&lt;property id=&quot;20307&quot; value=&quot;262&quot;/&gt;&lt;/object&gt;&lt;object type=&quot;3&quot; unique_id=&quot;10037&quot;&gt;&lt;property id=&quot;20148&quot; value=&quot;5&quot;/&gt;&lt;property id=&quot;20300&quot; value=&quot;Slide 4 - &amp;quot;PRCA-24 Scores&amp;quot;&quot;/&gt;&lt;property id=&quot;20307&quot; value=&quot;263&quot;/&gt;&lt;/object&gt;&lt;object type=&quot;3&quot; unique_id=&quot;13164&quot;&gt;&lt;property id=&quot;20148&quot; value=&quot;5&quot;/&gt;&lt;property id=&quot;20300&quot; value=&quot;Slide 3 - &amp;quot;Communication Apprehension&amp;quot;&quot;/&gt;&lt;property id=&quot;20307&quot; value=&quot;275&quot;/&gt;&lt;/object&gt;&lt;/object&gt;&lt;object type=&quot;8&quot; unique_id=&quot;1005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310</Words>
  <Application>Microsoft Macintosh PowerPoint</Application>
  <PresentationFormat>Widescreen</PresentationFormat>
  <Paragraphs>72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Helvetica Neue</vt:lpstr>
      <vt:lpstr>Helvetica Neue Condensed</vt:lpstr>
      <vt:lpstr>Webdings</vt:lpstr>
      <vt:lpstr>Wingdings</vt:lpstr>
      <vt:lpstr>Retrospect</vt:lpstr>
      <vt:lpstr> Managing Your Speech Anxiety</vt:lpstr>
      <vt:lpstr>Communication Apprehension</vt:lpstr>
      <vt:lpstr>Statistics </vt:lpstr>
      <vt:lpstr>Communication Apprehension</vt:lpstr>
      <vt:lpstr>Trait-like:</vt:lpstr>
      <vt:lpstr>Context Based:</vt:lpstr>
      <vt:lpstr>Audience Based:</vt:lpstr>
      <vt:lpstr>Situational:</vt:lpstr>
      <vt:lpstr>PowerPoint Presentation</vt:lpstr>
      <vt:lpstr>Speaking With Confidence</vt:lpstr>
      <vt:lpstr>Speaking With Confidence</vt:lpstr>
      <vt:lpstr>Speaking With Confidence</vt:lpstr>
    </vt:vector>
  </TitlesOfParts>
  <Company>Texas Tech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Lagasse, Leanne</dc:creator>
  <cp:lastModifiedBy>Lagasse, Leanne</cp:lastModifiedBy>
  <cp:revision>58</cp:revision>
  <dcterms:created xsi:type="dcterms:W3CDTF">2015-08-28T17:33:03Z</dcterms:created>
  <dcterms:modified xsi:type="dcterms:W3CDTF">2017-06-16T18:42:52Z</dcterms:modified>
</cp:coreProperties>
</file>