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6" r:id="rId3"/>
    <p:sldId id="276" r:id="rId4"/>
    <p:sldId id="292" r:id="rId5"/>
    <p:sldId id="283" r:id="rId6"/>
    <p:sldId id="296" r:id="rId7"/>
    <p:sldId id="297" r:id="rId8"/>
    <p:sldId id="298" r:id="rId9"/>
    <p:sldId id="287" r:id="rId10"/>
    <p:sldId id="288" r:id="rId11"/>
    <p:sldId id="285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9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20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91966-4CB7-4902-97B3-C2E58FB17018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C7524-055F-4900-80C8-C1AC4205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C7524-055F-4900-80C8-C1AC42051C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2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91D1D9-7995-46AA-B49A-C34C702B66D7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659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C7524-055F-4900-80C8-C1AC42051C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2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C7524-055F-4900-80C8-C1AC42051C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C7524-055F-4900-80C8-C1AC42051C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8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DA60C1-F662-434F-92AB-73464090E311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2058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C7524-055F-4900-80C8-C1AC42051C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3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DA60C1-F662-434F-92AB-73464090E311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155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DA60C1-F662-434F-92AB-73464090E311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6387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C7524-055F-4900-80C8-C1AC42051C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b="0" i="0" u="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0" i="0" u="none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571" y="710400"/>
            <a:ext cx="10597330" cy="3566160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Supporting Material and Oral Citations</a:t>
            </a:r>
            <a:endParaRPr lang="en-US" sz="8800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65" y="358816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Citing Sources in Your Speech 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23465" y="1925256"/>
            <a:ext cx="11124148" cy="3907745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Demonstrates quality and range of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research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Font typeface="Arial" charset="0"/>
              <a:buChar char="•"/>
            </a:pP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Shows reliable sources support your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position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Font typeface="Arial" charset="0"/>
              <a:buChar char="•"/>
            </a:pP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Helps you avoid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plagiarism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Font typeface="Arial" charset="0"/>
              <a:buChar char="•"/>
            </a:pP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Gives you credibility as ethical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speaker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endParaRPr lang="en-US" sz="28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Font typeface="Arial" charset="0"/>
              <a:buChar char="•"/>
            </a:pP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Enhances your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authority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Font typeface="Arial" charset="0"/>
              <a:buChar char="•"/>
            </a:pP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Wins support for your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viewpoint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Font typeface="Arial" charset="0"/>
              <a:buChar char="•"/>
            </a:pP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Enables listeners to locate your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sources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325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Oral 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696" y="1845734"/>
            <a:ext cx="10158984" cy="4491058"/>
          </a:xfrm>
        </p:spPr>
        <p:txBody>
          <a:bodyPr/>
          <a:lstStyle/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Oral citations briefly alert the audience to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Author or origin of the 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source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Type of 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source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Title or description of the 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source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Date of the 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source</a:t>
            </a:r>
          </a:p>
          <a:p>
            <a:r>
              <a:rPr lang="en-US" sz="2600" dirty="0" smtClean="0">
                <a:latin typeface="Helvetica Neue" charset="0"/>
                <a:ea typeface="Helvetica Neue" charset="0"/>
                <a:cs typeface="Helvetica Neue" charset="0"/>
              </a:rPr>
              <a:t>Establish the Source’s Trustworthiness</a:t>
            </a:r>
          </a:p>
          <a:p>
            <a:r>
              <a:rPr lang="en-US" sz="2600" dirty="0" smtClean="0">
                <a:latin typeface="Helvetica Neue" charset="0"/>
                <a:ea typeface="Helvetica Neue" charset="0"/>
                <a:cs typeface="Helvetica Neue" charset="0"/>
              </a:rPr>
              <a:t>Qualify the Source</a:t>
            </a:r>
          </a:p>
          <a:p>
            <a:pPr lvl="1"/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Source Qualifier: a brief description of the source’s qualifications to address a topic.</a:t>
            </a:r>
          </a:p>
          <a:p>
            <a:r>
              <a:rPr lang="en-US" sz="2600" dirty="0" smtClean="0">
                <a:latin typeface="Helvetica Neue" charset="0"/>
                <a:ea typeface="Helvetica Neue" charset="0"/>
                <a:cs typeface="Helvetica Neue" charset="0"/>
              </a:rPr>
              <a:t>Avoid a Mechanical Delivery</a:t>
            </a:r>
            <a:endParaRPr lang="en-US" sz="26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0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571" y="710400"/>
            <a:ext cx="10597330" cy="3566160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Supporting Material </a:t>
            </a:r>
            <a:endParaRPr lang="en-US" sz="8800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887" y="365612"/>
            <a:ext cx="10058400" cy="1450757"/>
          </a:xfrm>
        </p:spPr>
        <p:txBody>
          <a:bodyPr/>
          <a:lstStyle/>
          <a:p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Types of Supporting Material 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887" y="1908111"/>
            <a:ext cx="11609728" cy="449831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Examples</a:t>
            </a:r>
          </a:p>
          <a:p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Narratives (stories)</a:t>
            </a:r>
          </a:p>
          <a:p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Testimony</a:t>
            </a:r>
          </a:p>
          <a:p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Facts</a:t>
            </a:r>
          </a:p>
          <a:p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Statistics</a:t>
            </a:r>
          </a:p>
          <a:p>
            <a:endParaRPr lang="en-US" sz="2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60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571" y="710400"/>
            <a:ext cx="10597330" cy="3566160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Credible Sources</a:t>
            </a:r>
            <a:endParaRPr lang="en-US" sz="8800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57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3601" y="809823"/>
            <a:ext cx="9592792" cy="98114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Be Critical Consumers of </a:t>
            </a:r>
            <a:b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</a:b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Online Information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093601" y="1494068"/>
            <a:ext cx="11212436" cy="5067036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Ask yourself:</a:t>
            </a:r>
          </a:p>
          <a:p>
            <a:pPr lvl="1"/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Who posted this information, and why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?</a:t>
            </a:r>
          </a:p>
          <a:p>
            <a:pPr lvl="2"/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Do they have a bias?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What are the source</a:t>
            </a:r>
            <a:r>
              <a:rPr lang="en-US" altLang="en-US" sz="2800" dirty="0">
                <a:latin typeface="Helvetica Neue" charset="0"/>
                <a:ea typeface="Helvetica Neue" charset="0"/>
                <a:cs typeface="Helvetica Neue" charset="0"/>
              </a:rPr>
              <a:t>’</a:t>
            </a:r>
            <a:r>
              <a:rPr lang="en-US" altLang="ja-JP" sz="2800" dirty="0">
                <a:latin typeface="Helvetica Neue" charset="0"/>
                <a:ea typeface="Helvetica Neue" charset="0"/>
                <a:cs typeface="Helvetica Neue" charset="0"/>
              </a:rPr>
              <a:t>s qualifications?</a:t>
            </a:r>
          </a:p>
          <a:p>
            <a:pPr lvl="1"/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Where is similar information found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?</a:t>
            </a:r>
          </a:p>
          <a:p>
            <a:pPr lvl="2"/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Try to l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ocate the information in at least 3 other credible places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Is this information timely?</a:t>
            </a:r>
          </a:p>
          <a:p>
            <a:endParaRPr lang="en-US" alt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1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571" y="710400"/>
            <a:ext cx="10597330" cy="3566160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Types of Sources</a:t>
            </a:r>
            <a:endParaRPr lang="en-US" sz="8800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6604" y="809823"/>
            <a:ext cx="9592792" cy="98114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Primary Sources 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014984" y="1906711"/>
            <a:ext cx="11384056" cy="5067036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Provide firsthand account or direct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evidence </a:t>
            </a:r>
          </a:p>
          <a:p>
            <a:pPr lvl="2"/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Digital Collections</a:t>
            </a:r>
          </a:p>
          <a:p>
            <a:pPr lvl="2"/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Personal Knowledge and Experience</a:t>
            </a:r>
          </a:p>
          <a:p>
            <a:pPr lvl="2"/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Interviews you conduct</a:t>
            </a:r>
          </a:p>
          <a:p>
            <a:pPr lvl="2"/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Surveys you conduct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altLang="en-US" sz="3200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6604" y="809823"/>
            <a:ext cx="9592792" cy="98114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Secondary Sources 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868680" y="1906711"/>
            <a:ext cx="11530360" cy="5067036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Provide analysis or commentary</a:t>
            </a:r>
          </a:p>
          <a:p>
            <a:pPr lvl="1"/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Not directly observed or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created </a:t>
            </a:r>
          </a:p>
          <a:p>
            <a:pPr lvl="1"/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Books, newspapers, periodicals, government publications</a:t>
            </a:r>
          </a:p>
          <a:p>
            <a:pPr lvl="1"/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Reference works (encyclopedias, almanacs, etc.)</a:t>
            </a:r>
          </a:p>
          <a:p>
            <a:pPr lvl="1"/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Internet sources (blogs, social news sites)</a:t>
            </a:r>
          </a:p>
          <a:p>
            <a:pPr lvl="1"/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altLang="en-US" sz="3200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73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571" y="710400"/>
            <a:ext cx="10597330" cy="3566160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Oral Citations</a:t>
            </a:r>
            <a:endParaRPr lang="en-US" sz="8800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4&quot;&gt;&lt;property id=&quot;20148&quot; value=&quot;5&quot;/&gt;&lt;property id=&quot;20300&quot; value=&quot;Slide 1 - &amp;quot;Module 2 Lecture Video&amp;quot;&quot;/&gt;&lt;property id=&quot;20307&quot; value=&quot;256&quot;/&gt;&lt;/object&gt;&lt;object type=&quot;3&quot; unique_id=&quot;10006&quot;&gt;&lt;property id=&quot;20148&quot; value=&quot;5&quot;/&gt;&lt;property id=&quot;20300&quot; value=&quot;Slide 3 - &amp;quot;Early Rhetoric&amp;quot;&quot;/&gt;&lt;property id=&quot;20307&quot; value=&quot;258&quot;/&gt;&lt;/object&gt;&lt;object type=&quot;3&quot; unique_id=&quot;10266&quot;&gt;&lt;property id=&quot;20148&quot; value=&quot;5&quot;/&gt;&lt;property id=&quot;20300&quot; value=&quot;Slide 5 - &amp;quot;The Five Canons of Rhetoric (Aristotle &amp;amp; Cicero) &amp;quot;&quot;/&gt;&lt;property id=&quot;20307&quot; value=&quot;272&quot;/&gt;&lt;/object&gt;&lt;object type=&quot;3&quot; unique_id=&quot;10267&quot;&gt;&lt;property id=&quot;20148&quot; value=&quot;5&quot;/&gt;&lt;property id=&quot;20300&quot; value=&quot;Slide 6 - &amp;quot;The Canons of Rhetoric&amp;quot;&quot;/&gt;&lt;property id=&quot;20307&quot; value=&quot;273&quot;/&gt;&lt;/object&gt;&lt;object type=&quot;3&quot; unique_id=&quot;10269&quot;&gt;&lt;property id=&quot;20148&quot; value=&quot;5&quot;/&gt;&lt;property id=&quot;20300&quot; value=&quot;Slide 7 - &amp;quot;Aristotle and Rhetoric&amp;quot;&quot;/&gt;&lt;property id=&quot;20307&quot; value=&quot;275&quot;/&gt;&lt;/object&gt;&lt;object type=&quot;3&quot; unique_id=&quot;10406&quot;&gt;&lt;property id=&quot;20148&quot; value=&quot;5&quot;/&gt;&lt;property id=&quot;20300&quot; value=&quot;Slide 2 - &amp;quot;Rhetoric&amp;quot;&quot;/&gt;&lt;property id=&quot;20307&quot; value=&quot;276&quot;/&gt;&lt;/object&gt;&lt;object type=&quot;3&quot; unique_id=&quot;11517&quot;&gt;&lt;property id=&quot;20148&quot; value=&quot;5&quot;/&gt;&lt;property id=&quot;20300&quot; value=&quot;Slide 8 - &amp;quot;The Communication Process&amp;quot;&quot;/&gt;&lt;property id=&quot;20307&quot; value=&quot;277&quot;/&gt;&lt;/object&gt;&lt;object type=&quot;3&quot; unique_id=&quot;11648&quot;&gt;&lt;property id=&quot;20148&quot; value=&quot;5&quot;/&gt;&lt;property id=&quot;20300&quot; value=&quot;Slide 4 - &amp;quot;Important People in the History of Rhetoric&amp;quot;&quot;/&gt;&lt;property id=&quot;20307&quot; value=&quot;278&quot;/&gt;&lt;/object&gt;&lt;/object&gt;&lt;object type=&quot;8&quot; unique_id=&quot;1003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2520</TotalTime>
  <Words>238</Words>
  <Application>Microsoft Macintosh PowerPoint</Application>
  <PresentationFormat>Widescreen</PresentationFormat>
  <Paragraphs>62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Helvetica Neue</vt:lpstr>
      <vt:lpstr>Helvetica Neue Condensed</vt:lpstr>
      <vt:lpstr>ＭＳ Ｐゴシック</vt:lpstr>
      <vt:lpstr>Arial</vt:lpstr>
      <vt:lpstr>Retrospect</vt:lpstr>
      <vt:lpstr>Supporting Material and Oral Citations</vt:lpstr>
      <vt:lpstr>Supporting Material </vt:lpstr>
      <vt:lpstr>Types of Supporting Material </vt:lpstr>
      <vt:lpstr>Credible Sources</vt:lpstr>
      <vt:lpstr>Be Critical Consumers of  Online Information</vt:lpstr>
      <vt:lpstr>Types of Sources</vt:lpstr>
      <vt:lpstr>Primary Sources </vt:lpstr>
      <vt:lpstr>Secondary Sources </vt:lpstr>
      <vt:lpstr>Oral Citations</vt:lpstr>
      <vt:lpstr>Citing Sources in Your Speech </vt:lpstr>
      <vt:lpstr>Oral Citations</vt:lpstr>
    </vt:vector>
  </TitlesOfParts>
  <Company>Texas Tech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Lagasse, Leanne</dc:creator>
  <cp:lastModifiedBy>Lagasse, Leanne</cp:lastModifiedBy>
  <cp:revision>83</cp:revision>
  <cp:lastPrinted>2016-01-31T18:04:46Z</cp:lastPrinted>
  <dcterms:created xsi:type="dcterms:W3CDTF">2015-08-28T17:33:03Z</dcterms:created>
  <dcterms:modified xsi:type="dcterms:W3CDTF">2017-05-22T19:41:49Z</dcterms:modified>
</cp:coreProperties>
</file>