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75" r:id="rId4"/>
    <p:sldId id="276" r:id="rId5"/>
    <p:sldId id="277" r:id="rId6"/>
    <p:sldId id="279" r:id="rId7"/>
    <p:sldId id="282" r:id="rId8"/>
    <p:sldId id="28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16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1966-4CB7-4902-97B3-C2E58FB17018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C7524-055F-4900-80C8-C1AC42051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5D9AF7-1C1C-44B8-93D3-B7616F6C34A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1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507" y="889461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/>
            </a:r>
            <a:b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</a:br>
            <a:r>
              <a:rPr lang="en-US" sz="7200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Using Language </a:t>
            </a:r>
            <a:endParaRPr lang="en-US" sz="72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233" y="873139"/>
            <a:ext cx="11307483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Oral Style </a:t>
            </a:r>
            <a:endParaRPr lang="en-US" alt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98234" y="1818177"/>
            <a:ext cx="10595002" cy="449942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Prepare your speeches for the ear!</a:t>
            </a:r>
          </a:p>
          <a:p>
            <a:pPr lvl="1"/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Oral and written language are different</a:t>
            </a:r>
          </a:p>
          <a:p>
            <a:pPr lvl="2"/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Use more repetition and transitions</a:t>
            </a:r>
          </a:p>
          <a:p>
            <a:pPr lvl="2"/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Use personal pronouns</a:t>
            </a:r>
          </a:p>
          <a:p>
            <a:pPr lvl="2"/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Strive </a:t>
            </a:r>
            <a:r>
              <a:rPr lang="en-US" sz="2600" dirty="0">
                <a:latin typeface="Helvetica Neue" charset="0"/>
                <a:ea typeface="Helvetica Neue" charset="0"/>
                <a:cs typeface="Helvetica Neue" charset="0"/>
              </a:rPr>
              <a:t>for </a:t>
            </a:r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simplicity</a:t>
            </a:r>
            <a:endParaRPr lang="en-US" sz="26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3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simpler terms and fewer words.</a:t>
            </a:r>
          </a:p>
          <a:p>
            <a:pPr lvl="3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Translate jargon into simple language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lvl="2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Be concise: use short sentences and contractions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Concrete Language </a:t>
            </a:r>
            <a:endParaRPr lang="en-US" b="1" dirty="0">
              <a:solidFill>
                <a:schemeClr val="tx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03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Use concrete language.</a:t>
            </a:r>
          </a:p>
          <a:p>
            <a:pPr lvl="1"/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Specific, tangible, and definite words</a:t>
            </a:r>
          </a:p>
          <a:p>
            <a:pPr lvl="1"/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Abstract language is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general and nonspecific, leaving meaning open to interpretation.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1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Vivid Imagery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Offer vivid imagery.</a:t>
            </a:r>
          </a:p>
          <a:p>
            <a:pPr lvl="1"/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Brings the senses into play</a:t>
            </a:r>
          </a:p>
          <a:p>
            <a:pPr lvl="1"/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Try modifying nouns with descriptive adjectives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Use active verb forms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0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Figures of Speech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106" y="1845733"/>
            <a:ext cx="10644188" cy="425502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Use figures of speech.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Simile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Metaphor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Analogy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Personification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Understatement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Irony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Allusion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Hyperbole</a:t>
            </a:r>
          </a:p>
          <a:p>
            <a:pPr lvl="1"/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Onomatopoeia</a:t>
            </a:r>
          </a:p>
          <a:p>
            <a:pPr lvl="1"/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Build Credibility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words appropriately.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Match formality to the occasion.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code-switching selectively.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Refers to sensitive use of dialect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Creates image of friendliness, nostalgia, honesty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Helps ensure your meaning is clear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words accurately.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Misuse causes audiences to lose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1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Build Credibility 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582626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the active voice.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Makes your statements clear and assertive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Active verb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Subject performs the action.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Passive verb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Subject is acted upon.</a:t>
            </a:r>
          </a:p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culturally sensitive and gender-neutral language.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Language should respect audience members</a:t>
            </a:r>
            <a:r>
              <a:rPr lang="ja-JP" altLang="en-US" sz="2400" dirty="0">
                <a:latin typeface="Helvetica Neue" charset="0"/>
                <a:ea typeface="Helvetica Neue" charset="0"/>
                <a:cs typeface="Helvetica Neue" charset="0"/>
              </a:rPr>
              <a:t>’</a:t>
            </a:r>
            <a:endParaRPr lang="en-US" altLang="ja-JP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Cultural beliefs;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Norms;</a:t>
            </a:r>
          </a:p>
          <a:p>
            <a:pPr lvl="2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Traditions.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Building a Lasting 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Impression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70647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400" b="1" dirty="0">
                <a:latin typeface="Helvetica Neue" charset="0"/>
                <a:ea typeface="Helvetica Neue" charset="0"/>
                <a:cs typeface="Helvetica Neue" charset="0"/>
              </a:rPr>
              <a:t>repetition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to create rhythm.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Implants important ideas in listeners</a:t>
            </a:r>
            <a:r>
              <a:rPr lang="en-US" altLang="en-US" sz="2400" dirty="0">
                <a:latin typeface="Helvetica Neue" charset="0"/>
                <a:ea typeface="Helvetica Neue" charset="0"/>
                <a:cs typeface="Helvetica Neue" charset="0"/>
              </a:rPr>
              <a:t>’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heads</a:t>
            </a:r>
          </a:p>
          <a:p>
            <a:pPr lvl="1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Works well with appropriate voice inflections</a:t>
            </a:r>
          </a:p>
          <a:p>
            <a:pPr>
              <a:buFont typeface="Webdings" pitchFamily="1" charset="2"/>
              <a:buChar char="="/>
              <a:defRPr/>
            </a:pPr>
            <a:r>
              <a:rPr lang="en-US" sz="2400" b="1" dirty="0">
                <a:latin typeface="Helvetica Neue" charset="0"/>
                <a:ea typeface="Helvetica Neue" charset="0"/>
                <a:cs typeface="Helvetica Neue" charset="0"/>
              </a:rPr>
              <a:t>Anaphora </a:t>
            </a:r>
          </a:p>
          <a:p>
            <a:pPr lvl="2">
              <a:buClrTx/>
              <a:defRPr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Repeating words/phrases at the beginning of successive phrases, clauses, or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sentences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lvl="1" indent="-342900">
              <a:buClr>
                <a:srgbClr val="0070C0"/>
              </a:buClr>
              <a:buSzPct val="85000"/>
              <a:buFont typeface="Webdings" pitchFamily="1" charset="2"/>
              <a:buChar char="="/>
              <a:defRPr/>
            </a:pPr>
            <a:r>
              <a:rPr lang="en-US" sz="2400" b="1" dirty="0" err="1">
                <a:latin typeface="Helvetica Neue" charset="0"/>
                <a:ea typeface="Helvetica Neue" charset="0"/>
                <a:cs typeface="Helvetica Neue" charset="0"/>
              </a:rPr>
              <a:t>Epiphora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2">
              <a:buClrTx/>
              <a:buFont typeface="Wingdings 3" pitchFamily="1" charset="2"/>
              <a:buChar char=""/>
              <a:defRPr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Repeating words or phrases at the end of successive statements</a:t>
            </a:r>
          </a:p>
          <a:p>
            <a:pPr>
              <a:buFont typeface="Webdings" charset="0"/>
              <a:buChar char="="/>
              <a:defRPr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Use </a:t>
            </a:r>
            <a:r>
              <a:rPr lang="en-US" sz="2400" b="1" dirty="0">
                <a:latin typeface="Helvetica Neue" charset="0"/>
                <a:ea typeface="Helvetica Neue" charset="0"/>
                <a:cs typeface="Helvetica Neue" charset="0"/>
              </a:rPr>
              <a:t>alliteration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for a poetic, musical rhythm.</a:t>
            </a:r>
          </a:p>
          <a:p>
            <a:pPr lvl="1">
              <a:buFont typeface="Wingdings 3" charset="0"/>
              <a:buChar char=""/>
              <a:defRPr/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Repeating sounds in neighboring words/syllables</a:t>
            </a: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5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31&quot;&gt;&lt;object type=&quot;3&quot; unique_id=&quot;10033&quot;&gt;&lt;property id=&quot;20148&quot; value=&quot;5&quot;/&gt;&lt;property id=&quot;20300&quot; value=&quot;Slide 1 - &amp;quot; Module 4 Lecture Video&amp;quot;&quot;/&gt;&lt;property id=&quot;20307&quot; value=&quot;256&quot;/&gt;&lt;/object&gt;&lt;object type=&quot;3&quot; unique_id=&quot;10036&quot;&gt;&lt;property id=&quot;20148&quot; value=&quot;5&quot;/&gt;&lt;property id=&quot;20300&quot; value=&quot;Slide 2 - &amp;quot;Communication Apprehension&amp;quot;&quot;/&gt;&lt;property id=&quot;20307&quot; value=&quot;262&quot;/&gt;&lt;/object&gt;&lt;object type=&quot;3&quot; unique_id=&quot;10037&quot;&gt;&lt;property id=&quot;20148&quot; value=&quot;5&quot;/&gt;&lt;property id=&quot;20300&quot; value=&quot;Slide 4 - &amp;quot;PRCA-24 Scores&amp;quot;&quot;/&gt;&lt;property id=&quot;20307&quot; value=&quot;263&quot;/&gt;&lt;/object&gt;&lt;object type=&quot;3&quot; unique_id=&quot;13164&quot;&gt;&lt;property id=&quot;20148&quot; value=&quot;5&quot;/&gt;&lt;property id=&quot;20300&quot; value=&quot;Slide 3 - &amp;quot;Communication Apprehension&amp;quot;&quot;/&gt;&lt;property id=&quot;20307&quot; value=&quot;275&quot;/&gt;&lt;/object&gt;&lt;/object&gt;&lt;object type=&quot;8&quot; unique_id=&quot;1005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269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Helvetica Neue</vt:lpstr>
      <vt:lpstr>Helvetica Neue Condensed</vt:lpstr>
      <vt:lpstr>ＭＳ Ｐゴシック</vt:lpstr>
      <vt:lpstr>Webdings</vt:lpstr>
      <vt:lpstr>Wingdings</vt:lpstr>
      <vt:lpstr>Wingdings 3</vt:lpstr>
      <vt:lpstr>Arial</vt:lpstr>
      <vt:lpstr>Retrospect</vt:lpstr>
      <vt:lpstr> Using Language </vt:lpstr>
      <vt:lpstr>Oral Style </vt:lpstr>
      <vt:lpstr>Concrete Language </vt:lpstr>
      <vt:lpstr>Vivid Imagery </vt:lpstr>
      <vt:lpstr>Figures of Speech </vt:lpstr>
      <vt:lpstr>Build Credibility </vt:lpstr>
      <vt:lpstr>Build Credibility </vt:lpstr>
      <vt:lpstr>Building a Lasting Impression</vt:lpstr>
    </vt:vector>
  </TitlesOfParts>
  <Company>Texas Tech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Lagasse, Leanne</dc:creator>
  <cp:lastModifiedBy>Lagasse, Leanne</cp:lastModifiedBy>
  <cp:revision>61</cp:revision>
  <dcterms:created xsi:type="dcterms:W3CDTF">2015-08-28T17:33:03Z</dcterms:created>
  <dcterms:modified xsi:type="dcterms:W3CDTF">2017-05-27T17:02:25Z</dcterms:modified>
</cp:coreProperties>
</file>