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60" r:id="rId2"/>
    <p:sldId id="264" r:id="rId3"/>
    <p:sldId id="265" r:id="rId4"/>
    <p:sldId id="267" r:id="rId5"/>
    <p:sldId id="273" r:id="rId6"/>
    <p:sldId id="274" r:id="rId7"/>
    <p:sldId id="279" r:id="rId8"/>
    <p:sldId id="280" r:id="rId9"/>
    <p:sldId id="284" r:id="rId10"/>
    <p:sldId id="283" r:id="rId11"/>
    <p:sldId id="276" r:id="rId12"/>
    <p:sldId id="277" r:id="rId13"/>
    <p:sldId id="278" r:id="rId1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17" userDrawn="1">
          <p15:clr>
            <a:srgbClr val="A4A3A4"/>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8" d="100"/>
          <a:sy n="68" d="100"/>
        </p:scale>
        <p:origin x="78" y="738"/>
      </p:cViewPr>
      <p:guideLst>
        <p:guide pos="3817"/>
        <p:guide orient="horz" pos="216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pt-BR"/>
              <a:t>Técnico de Redes de Computadores</a:t>
            </a:r>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BFA5DE-B5DE-4FA2-A844-B4D46BA3226E}" type="datetimeFigureOut">
              <a:rPr lang="pt-BR" smtClean="0"/>
              <a:t>15/04/2018</a:t>
            </a:fld>
            <a:endParaRPr lang="pt-BR"/>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271859-0D29-41C1-A2D9-76B5962371EE}" type="slidenum">
              <a:rPr lang="pt-BR" smtClean="0"/>
              <a:t>‹nº›</a:t>
            </a:fld>
            <a:endParaRPr lang="pt-BR"/>
          </a:p>
        </p:txBody>
      </p:sp>
    </p:spTree>
    <p:extLst>
      <p:ext uri="{BB962C8B-B14F-4D97-AF65-F5344CB8AC3E}">
        <p14:creationId xmlns:p14="http://schemas.microsoft.com/office/powerpoint/2010/main" val="312404530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pt-BR"/>
              <a:t>Técnico de Redes de Computadores</a:t>
            </a: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436729-8FD9-423C-9B05-F4409F7AFB5E}" type="datetimeFigureOut">
              <a:rPr lang="pt-BR" smtClean="0"/>
              <a:t>15/04/2018</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178A57-5CC0-401B-8FA2-5C4C471EF65C}" type="slidenum">
              <a:rPr lang="pt-BR" smtClean="0"/>
              <a:t>‹nº›</a:t>
            </a:fld>
            <a:endParaRPr lang="pt-BR"/>
          </a:p>
        </p:txBody>
      </p:sp>
    </p:spTree>
    <p:extLst>
      <p:ext uri="{BB962C8B-B14F-4D97-AF65-F5344CB8AC3E}">
        <p14:creationId xmlns:p14="http://schemas.microsoft.com/office/powerpoint/2010/main" val="411908533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E74B4BD1-E562-47C9-BA22-4B798BAED467}" type="datetime1">
              <a:rPr lang="pt-BR" smtClean="0"/>
              <a:t>15/04/2018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C1280EE-819E-402E-9782-F436C124DA04}" type="slidenum">
              <a:rPr lang="pt-BR" smtClean="0"/>
              <a:t>‹nº›</a:t>
            </a:fld>
            <a:endParaRPr lang="pt-BR"/>
          </a:p>
        </p:txBody>
      </p:sp>
    </p:spTree>
    <p:extLst>
      <p:ext uri="{BB962C8B-B14F-4D97-AF65-F5344CB8AC3E}">
        <p14:creationId xmlns:p14="http://schemas.microsoft.com/office/powerpoint/2010/main" val="3578061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605F5382-CFB5-4520-B8FD-527C82DD014F}" type="datetime1">
              <a:rPr lang="pt-BR" smtClean="0"/>
              <a:t>15/04/2018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C1280EE-819E-402E-9782-F436C124DA04}" type="slidenum">
              <a:rPr lang="pt-BR" smtClean="0"/>
              <a:t>‹nº›</a:t>
            </a:fld>
            <a:endParaRPr lang="pt-BR"/>
          </a:p>
        </p:txBody>
      </p:sp>
    </p:spTree>
    <p:extLst>
      <p:ext uri="{BB962C8B-B14F-4D97-AF65-F5344CB8AC3E}">
        <p14:creationId xmlns:p14="http://schemas.microsoft.com/office/powerpoint/2010/main" val="994043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9394DA71-2084-46E6-804E-DFC7DD7F5DF1}" type="datetime1">
              <a:rPr lang="pt-BR" smtClean="0"/>
              <a:t>15/04/2018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C1280EE-819E-402E-9782-F436C124DA04}" type="slidenum">
              <a:rPr lang="pt-BR" smtClean="0"/>
              <a:t>‹nº›</a:t>
            </a:fld>
            <a:endParaRPr lang="pt-BR"/>
          </a:p>
        </p:txBody>
      </p:sp>
    </p:spTree>
    <p:extLst>
      <p:ext uri="{BB962C8B-B14F-4D97-AF65-F5344CB8AC3E}">
        <p14:creationId xmlns:p14="http://schemas.microsoft.com/office/powerpoint/2010/main" val="79293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4649AE1A-8280-4B30-9186-511858404148}" type="datetime1">
              <a:rPr lang="pt-BR" smtClean="0"/>
              <a:t>15/04/2018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C1280EE-819E-402E-9782-F436C124DA04}" type="slidenum">
              <a:rPr lang="pt-BR" smtClean="0"/>
              <a:t>‹nº›</a:t>
            </a:fld>
            <a:endParaRPr lang="pt-BR"/>
          </a:p>
        </p:txBody>
      </p:sp>
    </p:spTree>
    <p:extLst>
      <p:ext uri="{BB962C8B-B14F-4D97-AF65-F5344CB8AC3E}">
        <p14:creationId xmlns:p14="http://schemas.microsoft.com/office/powerpoint/2010/main" val="3224301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fld id="{930FA709-55BA-40FE-82C9-BAE13ED7D359}" type="datetime1">
              <a:rPr lang="pt-BR" smtClean="0"/>
              <a:t>15/04/2018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C1280EE-819E-402E-9782-F436C124DA04}" type="slidenum">
              <a:rPr lang="pt-BR" smtClean="0"/>
              <a:t>‹nº›</a:t>
            </a:fld>
            <a:endParaRPr lang="pt-BR"/>
          </a:p>
        </p:txBody>
      </p:sp>
    </p:spTree>
    <p:extLst>
      <p:ext uri="{BB962C8B-B14F-4D97-AF65-F5344CB8AC3E}">
        <p14:creationId xmlns:p14="http://schemas.microsoft.com/office/powerpoint/2010/main" val="539586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72493D87-CED4-44C8-8AA1-1707D3B68FB3}" type="datetime1">
              <a:rPr lang="pt-BR" smtClean="0"/>
              <a:t>15/04/2018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9C1280EE-819E-402E-9782-F436C124DA04}" type="slidenum">
              <a:rPr lang="pt-BR" smtClean="0"/>
              <a:t>‹nº›</a:t>
            </a:fld>
            <a:endParaRPr lang="pt-BR"/>
          </a:p>
        </p:txBody>
      </p:sp>
    </p:spTree>
    <p:extLst>
      <p:ext uri="{BB962C8B-B14F-4D97-AF65-F5344CB8AC3E}">
        <p14:creationId xmlns:p14="http://schemas.microsoft.com/office/powerpoint/2010/main" val="4003905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0B22992E-E6C3-4466-BE75-2E3A941DEC89}" type="datetime1">
              <a:rPr lang="pt-BR" smtClean="0"/>
              <a:t>15/04/2018</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9C1280EE-819E-402E-9782-F436C124DA04}" type="slidenum">
              <a:rPr lang="pt-BR" smtClean="0"/>
              <a:t>‹nº›</a:t>
            </a:fld>
            <a:endParaRPr lang="pt-BR"/>
          </a:p>
        </p:txBody>
      </p:sp>
    </p:spTree>
    <p:extLst>
      <p:ext uri="{BB962C8B-B14F-4D97-AF65-F5344CB8AC3E}">
        <p14:creationId xmlns:p14="http://schemas.microsoft.com/office/powerpoint/2010/main" val="655169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8FE3FD6C-4DE7-4A3B-B6E6-F733FBDEFE09}" type="datetime1">
              <a:rPr lang="pt-BR" smtClean="0"/>
              <a:t>15/04/2018</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9C1280EE-819E-402E-9782-F436C124DA04}" type="slidenum">
              <a:rPr lang="pt-BR" smtClean="0"/>
              <a:t>‹nº›</a:t>
            </a:fld>
            <a:endParaRPr lang="pt-BR"/>
          </a:p>
        </p:txBody>
      </p:sp>
    </p:spTree>
    <p:extLst>
      <p:ext uri="{BB962C8B-B14F-4D97-AF65-F5344CB8AC3E}">
        <p14:creationId xmlns:p14="http://schemas.microsoft.com/office/powerpoint/2010/main" val="2287409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3EB63D3A-088A-49E9-A147-6CCDB9F9B0EC}" type="datetime1">
              <a:rPr lang="pt-BR" smtClean="0"/>
              <a:t>15/04/2018</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9C1280EE-819E-402E-9782-F436C124DA04}" type="slidenum">
              <a:rPr lang="pt-BR" smtClean="0"/>
              <a:t>‹nº›</a:t>
            </a:fld>
            <a:endParaRPr lang="pt-BR"/>
          </a:p>
        </p:txBody>
      </p:sp>
    </p:spTree>
    <p:extLst>
      <p:ext uri="{BB962C8B-B14F-4D97-AF65-F5344CB8AC3E}">
        <p14:creationId xmlns:p14="http://schemas.microsoft.com/office/powerpoint/2010/main" val="350884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9CC998FF-4CAA-4E5F-B434-97DC09C8FD29}" type="datetime1">
              <a:rPr lang="pt-BR" smtClean="0"/>
              <a:t>15/04/2018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9C1280EE-819E-402E-9782-F436C124DA04}" type="slidenum">
              <a:rPr lang="pt-BR" smtClean="0"/>
              <a:t>‹nº›</a:t>
            </a:fld>
            <a:endParaRPr lang="pt-BR"/>
          </a:p>
        </p:txBody>
      </p:sp>
    </p:spTree>
    <p:extLst>
      <p:ext uri="{BB962C8B-B14F-4D97-AF65-F5344CB8AC3E}">
        <p14:creationId xmlns:p14="http://schemas.microsoft.com/office/powerpoint/2010/main" val="223450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62747594-20BC-4A87-8CB3-48266CBD48A6}" type="datetime1">
              <a:rPr lang="pt-BR" smtClean="0"/>
              <a:t>15/04/2018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9C1280EE-819E-402E-9782-F436C124DA04}" type="slidenum">
              <a:rPr lang="pt-BR" smtClean="0"/>
              <a:t>‹nº›</a:t>
            </a:fld>
            <a:endParaRPr lang="pt-BR"/>
          </a:p>
        </p:txBody>
      </p:sp>
    </p:spTree>
    <p:extLst>
      <p:ext uri="{BB962C8B-B14F-4D97-AF65-F5344CB8AC3E}">
        <p14:creationId xmlns:p14="http://schemas.microsoft.com/office/powerpoint/2010/main" val="40837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1F39F3-C7F8-4C7B-B618-F865F0088702}" type="datetime1">
              <a:rPr lang="pt-BR" smtClean="0"/>
              <a:t>15/04/2018</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1280EE-819E-402E-9782-F436C124DA04}" type="slidenum">
              <a:rPr lang="pt-BR" smtClean="0"/>
              <a:t>‹nº›</a:t>
            </a:fld>
            <a:endParaRPr lang="pt-BR"/>
          </a:p>
        </p:txBody>
      </p:sp>
    </p:spTree>
    <p:extLst>
      <p:ext uri="{BB962C8B-B14F-4D97-AF65-F5344CB8AC3E}">
        <p14:creationId xmlns:p14="http://schemas.microsoft.com/office/powerpoint/2010/main" val="473248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71475" y="603111"/>
            <a:ext cx="11484000" cy="3924151"/>
          </a:xfrm>
          <a:prstGeom prst="rect">
            <a:avLst/>
          </a:prstGeom>
          <a:noFill/>
        </p:spPr>
        <p:txBody>
          <a:bodyPr wrap="square" rtlCol="0">
            <a:spAutoFit/>
          </a:bodyPr>
          <a:lstStyle/>
          <a:p>
            <a:pPr algn="ctr"/>
            <a:r>
              <a:rPr lang="pt-BR" altLang="pt-BR" sz="4800" dirty="0"/>
              <a:t>Curso: Técnico em Redes de Computadores</a:t>
            </a:r>
          </a:p>
          <a:p>
            <a:pPr algn="ctr"/>
            <a:endParaRPr lang="pt-BR" altLang="pt-BR" sz="1200" b="1" dirty="0"/>
          </a:p>
          <a:p>
            <a:pPr algn="ctr"/>
            <a:endParaRPr lang="pt-BR" altLang="pt-BR" sz="3200" dirty="0"/>
          </a:p>
          <a:p>
            <a:pPr algn="ctr"/>
            <a:endParaRPr lang="pt-BR" altLang="pt-BR" sz="1100" dirty="0"/>
          </a:p>
          <a:p>
            <a:pPr algn="ctr"/>
            <a:r>
              <a:rPr lang="pt-BR" sz="8000" dirty="0" err="1"/>
              <a:t>IoT</a:t>
            </a:r>
            <a:r>
              <a:rPr lang="pt-BR" sz="8000" dirty="0"/>
              <a:t> –Internet </a:t>
            </a:r>
            <a:r>
              <a:rPr lang="pt-BR" sz="8000" dirty="0" err="1"/>
              <a:t>of</a:t>
            </a:r>
            <a:r>
              <a:rPr lang="pt-BR" sz="8000" dirty="0"/>
              <a:t> </a:t>
            </a:r>
            <a:r>
              <a:rPr lang="pt-BR" sz="8000" dirty="0" err="1"/>
              <a:t>Things</a:t>
            </a:r>
            <a:endParaRPr lang="pt-BR" altLang="pt-BR" sz="8000" dirty="0"/>
          </a:p>
          <a:p>
            <a:pPr algn="ctr"/>
            <a:endParaRPr lang="pt-BR" sz="6600" dirty="0"/>
          </a:p>
        </p:txBody>
      </p:sp>
      <p:sp>
        <p:nvSpPr>
          <p:cNvPr id="3" name="CaixaDeTexto 2"/>
          <p:cNvSpPr txBox="1"/>
          <p:nvPr/>
        </p:nvSpPr>
        <p:spPr>
          <a:xfrm>
            <a:off x="753062" y="4861371"/>
            <a:ext cx="10188000" cy="1384995"/>
          </a:xfrm>
          <a:prstGeom prst="rect">
            <a:avLst/>
          </a:prstGeom>
          <a:noFill/>
        </p:spPr>
        <p:txBody>
          <a:bodyPr wrap="square" rtlCol="0">
            <a:spAutoFit/>
          </a:bodyPr>
          <a:lstStyle/>
          <a:p>
            <a:pPr algn="r"/>
            <a:r>
              <a:rPr lang="pt-BR" sz="2800" dirty="0"/>
              <a:t>Aluno: Alexandre de Brito Andrade 		RA: 17124101	</a:t>
            </a:r>
          </a:p>
          <a:p>
            <a:pPr algn="r"/>
            <a:endParaRPr lang="pt-BR" sz="2800" dirty="0"/>
          </a:p>
          <a:p>
            <a:pPr algn="r"/>
            <a:r>
              <a:rPr lang="pt-BR" sz="2800" dirty="0"/>
              <a:t>Prof.  Thales </a:t>
            </a:r>
            <a:r>
              <a:rPr lang="pt-BR" sz="2800" dirty="0" err="1"/>
              <a:t>Faggiano</a:t>
            </a:r>
            <a:r>
              <a:rPr lang="pt-BR" sz="2800" dirty="0"/>
              <a:t>							</a:t>
            </a:r>
          </a:p>
        </p:txBody>
      </p:sp>
      <p:grpSp>
        <p:nvGrpSpPr>
          <p:cNvPr id="8" name="Agrupar 7"/>
          <p:cNvGrpSpPr/>
          <p:nvPr/>
        </p:nvGrpSpPr>
        <p:grpSpPr>
          <a:xfrm>
            <a:off x="371475" y="6311654"/>
            <a:ext cx="11477625" cy="401289"/>
            <a:chOff x="371475" y="5902079"/>
            <a:chExt cx="11477625" cy="401289"/>
          </a:xfrm>
        </p:grpSpPr>
        <p:pic>
          <p:nvPicPr>
            <p:cNvPr id="9" name="Imagem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63125" y="5902079"/>
              <a:ext cx="2085975" cy="401289"/>
            </a:xfrm>
            <a:prstGeom prst="rect">
              <a:avLst/>
            </a:prstGeom>
          </p:spPr>
        </p:pic>
        <p:sp>
          <p:nvSpPr>
            <p:cNvPr id="10" name="Retângulo 9"/>
            <p:cNvSpPr/>
            <p:nvPr/>
          </p:nvSpPr>
          <p:spPr>
            <a:xfrm flipV="1">
              <a:off x="371475" y="6253837"/>
              <a:ext cx="9286875"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4" name="Espaço Reservado para Rodapé 3"/>
          <p:cNvSpPr>
            <a:spLocks noGrp="1"/>
          </p:cNvSpPr>
          <p:nvPr>
            <p:ph type="ftr" sz="quarter" idx="11"/>
          </p:nvPr>
        </p:nvSpPr>
        <p:spPr/>
        <p:txBody>
          <a:bodyPr/>
          <a:lstStyle/>
          <a:p>
            <a:endParaRPr lang="pt-BR" dirty="0"/>
          </a:p>
        </p:txBody>
      </p:sp>
      <p:sp>
        <p:nvSpPr>
          <p:cNvPr id="17" name="Botão de Ação: Avançar ou Próximo 16">
            <a:hlinkClick r:id="" action="ppaction://hlinkshowjump?jump=nextslide" highlightClick="1"/>
          </p:cNvPr>
          <p:cNvSpPr/>
          <p:nvPr/>
        </p:nvSpPr>
        <p:spPr>
          <a:xfrm>
            <a:off x="381000" y="6269727"/>
            <a:ext cx="472300" cy="346964"/>
          </a:xfrm>
          <a:prstGeom prst="actionButtonForwardNex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a:outerShdw blurRad="50800" dist="38100" dir="5400000" algn="t" rotWithShape="0">
              <a:prstClr val="black">
                <a:alpha val="40000"/>
              </a:prstClr>
            </a:outerShdw>
          </a:effectLst>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89630323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041300" y="493393"/>
            <a:ext cx="9684000" cy="830997"/>
          </a:xfrm>
          <a:prstGeom prst="rect">
            <a:avLst/>
          </a:prstGeom>
          <a:noFill/>
        </p:spPr>
        <p:txBody>
          <a:bodyPr wrap="square" rtlCol="0">
            <a:spAutoFit/>
          </a:bodyPr>
          <a:lstStyle/>
          <a:p>
            <a:pPr algn="ctr"/>
            <a:r>
              <a:rPr lang="pt-BR" sz="4800" b="1" dirty="0"/>
              <a:t> IPv6?</a:t>
            </a:r>
            <a:endParaRPr lang="pt-BR" altLang="pt-BR" sz="4800" dirty="0"/>
          </a:p>
        </p:txBody>
      </p:sp>
      <p:pic>
        <p:nvPicPr>
          <p:cNvPr id="10" name="Imagem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63125" y="6321179"/>
            <a:ext cx="2085975" cy="401289"/>
          </a:xfrm>
          <a:prstGeom prst="rect">
            <a:avLst/>
          </a:prstGeom>
        </p:spPr>
      </p:pic>
      <p:sp>
        <p:nvSpPr>
          <p:cNvPr id="11" name="Retângulo 10"/>
          <p:cNvSpPr/>
          <p:nvPr/>
        </p:nvSpPr>
        <p:spPr>
          <a:xfrm flipV="1">
            <a:off x="371475" y="6672937"/>
            <a:ext cx="9286875"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Espaço Reservado para Rodapé 5"/>
          <p:cNvSpPr>
            <a:spLocks noGrp="1"/>
          </p:cNvSpPr>
          <p:nvPr>
            <p:ph type="ftr" sz="quarter" idx="11"/>
          </p:nvPr>
        </p:nvSpPr>
        <p:spPr/>
        <p:txBody>
          <a:bodyPr/>
          <a:lstStyle/>
          <a:p>
            <a:r>
              <a:rPr lang="pt-BR" sz="1400" dirty="0"/>
              <a:t>Técnico em Redes de Computadores</a:t>
            </a:r>
          </a:p>
        </p:txBody>
      </p:sp>
      <p:sp>
        <p:nvSpPr>
          <p:cNvPr id="22" name="Botão de Ação: Voltar ou Anterior 21">
            <a:hlinkClick r:id="" action="ppaction://hlinkshowjump?jump=previousslide" highlightClick="1"/>
          </p:cNvPr>
          <p:cNvSpPr/>
          <p:nvPr/>
        </p:nvSpPr>
        <p:spPr>
          <a:xfrm>
            <a:off x="371475" y="6268829"/>
            <a:ext cx="470007" cy="347453"/>
          </a:xfrm>
          <a:prstGeom prst="actionButtonBackPrevious">
            <a:avLst/>
          </a:prstGeom>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Botão de Ação: Ir para a Página Inicial 22">
            <a:hlinkClick r:id="" action="ppaction://hlinkshowjump?jump=firstslide" highlightClick="1"/>
          </p:cNvPr>
          <p:cNvSpPr/>
          <p:nvPr/>
        </p:nvSpPr>
        <p:spPr>
          <a:xfrm>
            <a:off x="946257" y="6264553"/>
            <a:ext cx="467485" cy="351729"/>
          </a:xfrm>
          <a:prstGeom prst="actionButtonHom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a:outerShdw blurRad="50800" dist="38100" dir="5400000" algn="t" rotWithShape="0">
              <a:prstClr val="black">
                <a:alpha val="40000"/>
              </a:prstClr>
            </a:outerShdw>
          </a:effectLst>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Botão de Ação: Avançar ou Próximo 23">
            <a:hlinkClick r:id="" action="ppaction://hlinkshowjump?jump=nextslide" highlightClick="1"/>
          </p:cNvPr>
          <p:cNvSpPr/>
          <p:nvPr/>
        </p:nvSpPr>
        <p:spPr>
          <a:xfrm>
            <a:off x="1528042" y="6264553"/>
            <a:ext cx="472300" cy="346964"/>
          </a:xfrm>
          <a:prstGeom prst="actionButtonForwardNex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a:outerShdw blurRad="50800" dist="38100" dir="5400000" algn="t" rotWithShape="0">
              <a:prstClr val="black">
                <a:alpha val="40000"/>
              </a:prstClr>
            </a:outerShdw>
          </a:effectLst>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F0A6BB2A-B97B-433B-B797-B075FCA99D57}"/>
              </a:ext>
            </a:extLst>
          </p:cNvPr>
          <p:cNvSpPr/>
          <p:nvPr/>
        </p:nvSpPr>
        <p:spPr>
          <a:xfrm>
            <a:off x="941391" y="1673741"/>
            <a:ext cx="10309218" cy="4524315"/>
          </a:xfrm>
          <a:prstGeom prst="rect">
            <a:avLst/>
          </a:prstGeom>
        </p:spPr>
        <p:txBody>
          <a:bodyPr wrap="square">
            <a:spAutoFit/>
          </a:bodyPr>
          <a:lstStyle/>
          <a:p>
            <a:pPr algn="just"/>
            <a:r>
              <a:rPr lang="pt-BR" sz="2400" dirty="0"/>
              <a:t> 	Com a </a:t>
            </a:r>
            <a:r>
              <a:rPr lang="pt-BR" sz="2400" dirty="0" err="1"/>
              <a:t>IoT</a:t>
            </a:r>
            <a:r>
              <a:rPr lang="pt-BR" sz="2400" dirty="0"/>
              <a:t> teremos basicamente um endereço IP para cada dispositivo, porém a estrutura do IPv4 hoje não permitirá essa evolução, por um motivo simples: os endereços se esgotaram. O IPv4 foi criado com uma estrutura de 32 bits que permitiu cerca de quatro bilhões de endereços, pelo menos na teoria, o que na verdade é bem menos que isso. </a:t>
            </a:r>
          </a:p>
          <a:p>
            <a:pPr algn="just"/>
            <a:r>
              <a:rPr lang="pt-BR" sz="2400" dirty="0"/>
              <a:t>	Com o IPv6 temos o fim desse problema de capacidade, ele conta hoje com uma </a:t>
            </a:r>
            <a:r>
              <a:rPr lang="pt-BR" sz="2400" dirty="0" err="1"/>
              <a:t>uma</a:t>
            </a:r>
            <a:r>
              <a:rPr lang="pt-BR" sz="2400" dirty="0"/>
              <a:t> estrutura de 128 bits que além de aumentar a segurança do protocolo permite uma maior capacidade de endereços, cerca de 3,4 × 10^38 endereços disponíveis (ou 340 seguido de 36 zeros). </a:t>
            </a:r>
          </a:p>
          <a:p>
            <a:pPr algn="just"/>
            <a:r>
              <a:rPr lang="pt-BR" sz="2400" dirty="0"/>
              <a:t>	Traduzindo, são muitos bilhões de </a:t>
            </a:r>
            <a:r>
              <a:rPr lang="pt-BR" sz="2400" dirty="0" err="1"/>
              <a:t>quatrilhões</a:t>
            </a:r>
            <a:r>
              <a:rPr lang="pt-BR" sz="2400" dirty="0"/>
              <a:t> de endereços disponíveis que resolveriam o problema mundial.</a:t>
            </a:r>
          </a:p>
          <a:p>
            <a:pPr algn="just"/>
            <a:endParaRPr lang="pt-BR" sz="2400" b="1" dirty="0"/>
          </a:p>
        </p:txBody>
      </p:sp>
    </p:spTree>
    <p:extLst>
      <p:ext uri="{BB962C8B-B14F-4D97-AF65-F5344CB8AC3E}">
        <p14:creationId xmlns:p14="http://schemas.microsoft.com/office/powerpoint/2010/main" val="227974796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041300" y="493393"/>
            <a:ext cx="9684000" cy="923330"/>
          </a:xfrm>
          <a:prstGeom prst="rect">
            <a:avLst/>
          </a:prstGeom>
          <a:noFill/>
        </p:spPr>
        <p:txBody>
          <a:bodyPr wrap="square" rtlCol="0">
            <a:spAutoFit/>
          </a:bodyPr>
          <a:lstStyle/>
          <a:p>
            <a:pPr algn="ctr"/>
            <a:r>
              <a:rPr lang="pt-BR" sz="5400" b="1" dirty="0"/>
              <a:t>Topologia Física</a:t>
            </a:r>
            <a:endParaRPr lang="pt-BR" sz="6600" b="1" dirty="0"/>
          </a:p>
        </p:txBody>
      </p:sp>
      <p:pic>
        <p:nvPicPr>
          <p:cNvPr id="10" name="Imagem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63125" y="6321179"/>
            <a:ext cx="2085975" cy="401289"/>
          </a:xfrm>
          <a:prstGeom prst="rect">
            <a:avLst/>
          </a:prstGeom>
        </p:spPr>
      </p:pic>
      <p:sp>
        <p:nvSpPr>
          <p:cNvPr id="11" name="Retângulo 10"/>
          <p:cNvSpPr/>
          <p:nvPr/>
        </p:nvSpPr>
        <p:spPr>
          <a:xfrm flipV="1">
            <a:off x="371475" y="6672937"/>
            <a:ext cx="9286875"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Espaço Reservado para Rodapé 5"/>
          <p:cNvSpPr>
            <a:spLocks noGrp="1"/>
          </p:cNvSpPr>
          <p:nvPr>
            <p:ph type="ftr" sz="quarter" idx="11"/>
          </p:nvPr>
        </p:nvSpPr>
        <p:spPr/>
        <p:txBody>
          <a:bodyPr/>
          <a:lstStyle/>
          <a:p>
            <a:r>
              <a:rPr lang="pt-BR" sz="1400" dirty="0"/>
              <a:t>Técnico em Redes de Computadores</a:t>
            </a:r>
          </a:p>
        </p:txBody>
      </p:sp>
      <p:sp>
        <p:nvSpPr>
          <p:cNvPr id="22" name="Botão de Ação: Voltar ou Anterior 21">
            <a:hlinkClick r:id="" action="ppaction://hlinkshowjump?jump=previousslide" highlightClick="1"/>
          </p:cNvPr>
          <p:cNvSpPr/>
          <p:nvPr/>
        </p:nvSpPr>
        <p:spPr>
          <a:xfrm>
            <a:off x="371475" y="6268829"/>
            <a:ext cx="470007" cy="347453"/>
          </a:xfrm>
          <a:prstGeom prst="actionButtonBackPrevious">
            <a:avLst/>
          </a:prstGeom>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Botão de Ação: Ir para a Página Inicial 22">
            <a:hlinkClick r:id="" action="ppaction://hlinkshowjump?jump=firstslide" highlightClick="1"/>
          </p:cNvPr>
          <p:cNvSpPr/>
          <p:nvPr/>
        </p:nvSpPr>
        <p:spPr>
          <a:xfrm>
            <a:off x="946257" y="6264553"/>
            <a:ext cx="467485" cy="351729"/>
          </a:xfrm>
          <a:prstGeom prst="actionButtonHom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a:outerShdw blurRad="50800" dist="38100" dir="5400000" algn="t" rotWithShape="0">
              <a:prstClr val="black">
                <a:alpha val="40000"/>
              </a:prstClr>
            </a:outerShdw>
          </a:effectLst>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Botão de Ação: Avançar ou Próximo 23">
            <a:hlinkClick r:id="" action="ppaction://hlinkshowjump?jump=nextslide" highlightClick="1"/>
          </p:cNvPr>
          <p:cNvSpPr/>
          <p:nvPr/>
        </p:nvSpPr>
        <p:spPr>
          <a:xfrm>
            <a:off x="1528042" y="6264553"/>
            <a:ext cx="472300" cy="346964"/>
          </a:xfrm>
          <a:prstGeom prst="actionButtonForwardNex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a:outerShdw blurRad="50800" dist="38100" dir="5400000" algn="t" rotWithShape="0">
              <a:prstClr val="black">
                <a:alpha val="40000"/>
              </a:prstClr>
            </a:outerShdw>
          </a:effectLst>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F0A6BB2A-B97B-433B-B797-B075FCA99D57}"/>
              </a:ext>
            </a:extLst>
          </p:cNvPr>
          <p:cNvSpPr/>
          <p:nvPr/>
        </p:nvSpPr>
        <p:spPr>
          <a:xfrm>
            <a:off x="1041300" y="1859340"/>
            <a:ext cx="10109400" cy="461665"/>
          </a:xfrm>
          <a:prstGeom prst="rect">
            <a:avLst/>
          </a:prstGeom>
        </p:spPr>
        <p:txBody>
          <a:bodyPr wrap="square">
            <a:spAutoFit/>
          </a:bodyPr>
          <a:lstStyle/>
          <a:p>
            <a:r>
              <a:rPr lang="pt-BR" sz="2400" dirty="0"/>
              <a:t> </a:t>
            </a:r>
            <a:endParaRPr lang="pt-BR" sz="2400" b="1" dirty="0"/>
          </a:p>
        </p:txBody>
      </p:sp>
      <p:pic>
        <p:nvPicPr>
          <p:cNvPr id="4" name="Imagem 3">
            <a:extLst>
              <a:ext uri="{FF2B5EF4-FFF2-40B4-BE49-F238E27FC236}">
                <a16:creationId xmlns:a16="http://schemas.microsoft.com/office/drawing/2014/main" id="{F63D34F0-6CD5-4D63-973F-36C7554FBE28}"/>
              </a:ext>
            </a:extLst>
          </p:cNvPr>
          <p:cNvPicPr>
            <a:picLocks noChangeAspect="1"/>
          </p:cNvPicPr>
          <p:nvPr/>
        </p:nvPicPr>
        <p:blipFill>
          <a:blip r:embed="rId3"/>
          <a:stretch>
            <a:fillRect/>
          </a:stretch>
        </p:blipFill>
        <p:spPr>
          <a:xfrm>
            <a:off x="1012067" y="1358648"/>
            <a:ext cx="10567020" cy="4747611"/>
          </a:xfrm>
          <a:prstGeom prst="rect">
            <a:avLst/>
          </a:prstGeom>
        </p:spPr>
      </p:pic>
    </p:spTree>
    <p:extLst>
      <p:ext uri="{BB962C8B-B14F-4D97-AF65-F5344CB8AC3E}">
        <p14:creationId xmlns:p14="http://schemas.microsoft.com/office/powerpoint/2010/main" val="414177732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041300" y="493393"/>
            <a:ext cx="9684000" cy="923330"/>
          </a:xfrm>
          <a:prstGeom prst="rect">
            <a:avLst/>
          </a:prstGeom>
          <a:noFill/>
        </p:spPr>
        <p:txBody>
          <a:bodyPr wrap="square" rtlCol="0">
            <a:spAutoFit/>
          </a:bodyPr>
          <a:lstStyle/>
          <a:p>
            <a:pPr algn="ctr"/>
            <a:r>
              <a:rPr lang="pt-BR" sz="5400" b="1" dirty="0"/>
              <a:t>Explicação do cenário</a:t>
            </a:r>
            <a:endParaRPr lang="pt-BR" sz="6600" b="1" dirty="0"/>
          </a:p>
        </p:txBody>
      </p:sp>
      <p:pic>
        <p:nvPicPr>
          <p:cNvPr id="10" name="Imagem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63125" y="6321179"/>
            <a:ext cx="2085975" cy="401289"/>
          </a:xfrm>
          <a:prstGeom prst="rect">
            <a:avLst/>
          </a:prstGeom>
        </p:spPr>
      </p:pic>
      <p:sp>
        <p:nvSpPr>
          <p:cNvPr id="11" name="Retângulo 10"/>
          <p:cNvSpPr/>
          <p:nvPr/>
        </p:nvSpPr>
        <p:spPr>
          <a:xfrm flipV="1">
            <a:off x="371475" y="6672937"/>
            <a:ext cx="9286875"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Espaço Reservado para Rodapé 5"/>
          <p:cNvSpPr>
            <a:spLocks noGrp="1"/>
          </p:cNvSpPr>
          <p:nvPr>
            <p:ph type="ftr" sz="quarter" idx="11"/>
          </p:nvPr>
        </p:nvSpPr>
        <p:spPr/>
        <p:txBody>
          <a:bodyPr/>
          <a:lstStyle/>
          <a:p>
            <a:r>
              <a:rPr lang="pt-BR" sz="1400" dirty="0"/>
              <a:t>Técnico em Redes de Computadores</a:t>
            </a:r>
          </a:p>
        </p:txBody>
      </p:sp>
      <p:sp>
        <p:nvSpPr>
          <p:cNvPr id="22" name="Botão de Ação: Voltar ou Anterior 21">
            <a:hlinkClick r:id="" action="ppaction://hlinkshowjump?jump=previousslide" highlightClick="1"/>
          </p:cNvPr>
          <p:cNvSpPr/>
          <p:nvPr/>
        </p:nvSpPr>
        <p:spPr>
          <a:xfrm>
            <a:off x="371475" y="6268829"/>
            <a:ext cx="470007" cy="347453"/>
          </a:xfrm>
          <a:prstGeom prst="actionButtonBackPrevious">
            <a:avLst/>
          </a:prstGeom>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Botão de Ação: Ir para a Página Inicial 22">
            <a:hlinkClick r:id="" action="ppaction://hlinkshowjump?jump=firstslide" highlightClick="1"/>
          </p:cNvPr>
          <p:cNvSpPr/>
          <p:nvPr/>
        </p:nvSpPr>
        <p:spPr>
          <a:xfrm>
            <a:off x="946257" y="6264553"/>
            <a:ext cx="467485" cy="351729"/>
          </a:xfrm>
          <a:prstGeom prst="actionButtonHom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a:outerShdw blurRad="50800" dist="38100" dir="5400000" algn="t" rotWithShape="0">
              <a:prstClr val="black">
                <a:alpha val="40000"/>
              </a:prstClr>
            </a:outerShdw>
          </a:effectLst>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Botão de Ação: Avançar ou Próximo 23">
            <a:hlinkClick r:id="" action="ppaction://hlinkshowjump?jump=nextslide" highlightClick="1"/>
          </p:cNvPr>
          <p:cNvSpPr/>
          <p:nvPr/>
        </p:nvSpPr>
        <p:spPr>
          <a:xfrm>
            <a:off x="1528042" y="6264553"/>
            <a:ext cx="472300" cy="346964"/>
          </a:xfrm>
          <a:prstGeom prst="actionButtonForwardNex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a:outerShdw blurRad="50800" dist="38100" dir="5400000" algn="t" rotWithShape="0">
              <a:prstClr val="black">
                <a:alpha val="40000"/>
              </a:prstClr>
            </a:outerShdw>
          </a:effectLst>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F0A6BB2A-B97B-433B-B797-B075FCA99D57}"/>
              </a:ext>
            </a:extLst>
          </p:cNvPr>
          <p:cNvSpPr/>
          <p:nvPr/>
        </p:nvSpPr>
        <p:spPr>
          <a:xfrm>
            <a:off x="1041300" y="1690527"/>
            <a:ext cx="10109400" cy="4708981"/>
          </a:xfrm>
          <a:prstGeom prst="rect">
            <a:avLst/>
          </a:prstGeom>
        </p:spPr>
        <p:txBody>
          <a:bodyPr wrap="square">
            <a:spAutoFit/>
          </a:bodyPr>
          <a:lstStyle/>
          <a:p>
            <a:pPr algn="just"/>
            <a:r>
              <a:rPr lang="pt-BR" sz="2000" dirty="0"/>
              <a:t> 	Na topologia apresentada, temos um sistema de </a:t>
            </a:r>
            <a:r>
              <a:rPr lang="pt-BR" sz="2000" dirty="0" err="1"/>
              <a:t>IoT</a:t>
            </a:r>
            <a:r>
              <a:rPr lang="pt-BR" sz="2000" dirty="0"/>
              <a:t> (Internet </a:t>
            </a:r>
            <a:r>
              <a:rPr lang="pt-BR" sz="2000" dirty="0" err="1"/>
              <a:t>of</a:t>
            </a:r>
            <a:r>
              <a:rPr lang="pt-BR" sz="2000" dirty="0"/>
              <a:t> </a:t>
            </a:r>
            <a:r>
              <a:rPr lang="pt-BR" sz="2000" dirty="0" err="1"/>
              <a:t>things</a:t>
            </a:r>
            <a:r>
              <a:rPr lang="pt-BR" sz="2000" dirty="0"/>
              <a:t>), que nos permite controlar objetos domésticos de qualquer lugar do mundo, apenas estando conectado a internet.</a:t>
            </a:r>
          </a:p>
          <a:p>
            <a:pPr algn="just"/>
            <a:r>
              <a:rPr lang="pt-BR" sz="2000" dirty="0"/>
              <a:t>	O cenário doméstico possui um modem que está conectado a internet e ao roteador residencial que por sua vez, conecta via cabo rj45 uma câmera de segurança e um desktop, e através da rede </a:t>
            </a:r>
            <a:r>
              <a:rPr lang="pt-BR" sz="2000" dirty="0" err="1"/>
              <a:t>wi-fi</a:t>
            </a:r>
            <a:r>
              <a:rPr lang="pt-BR" sz="2000" dirty="0"/>
              <a:t>, comunica um SBC " O microcontrolador de placa única" que está conectado a duas placas MCU "Serve para controlar produtos periféricos ", que por sua vez conecta a porta principal da casa, a porta da garagem e uma janela e outra MCU conecta uma câmera de segurança , abajur e um ventilador de teto.</a:t>
            </a:r>
          </a:p>
          <a:p>
            <a:pPr algn="just"/>
            <a:r>
              <a:rPr lang="pt-BR" sz="2000" dirty="0"/>
              <a:t>	A comunicação entre esses dispositivos pode ser através de um tablet ou smartphone conectado a internet, esse aparelhos acessam uma ERB que por sua vez conecta a um servidor DNS e através dos roteadores espalhados pela rede, chega até o destino onde os aparelhos se encontram conectados, e através disso, é possível controlar, gerenciar todos os dispositivos  da residência.</a:t>
            </a:r>
          </a:p>
          <a:p>
            <a:endParaRPr lang="pt-BR" sz="2000" b="1" dirty="0"/>
          </a:p>
        </p:txBody>
      </p:sp>
    </p:spTree>
    <p:extLst>
      <p:ext uri="{BB962C8B-B14F-4D97-AF65-F5344CB8AC3E}">
        <p14:creationId xmlns:p14="http://schemas.microsoft.com/office/powerpoint/2010/main" val="114416145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041300" y="493393"/>
            <a:ext cx="9684000" cy="923330"/>
          </a:xfrm>
          <a:prstGeom prst="rect">
            <a:avLst/>
          </a:prstGeom>
          <a:noFill/>
        </p:spPr>
        <p:txBody>
          <a:bodyPr wrap="square" rtlCol="0">
            <a:spAutoFit/>
          </a:bodyPr>
          <a:lstStyle/>
          <a:p>
            <a:pPr algn="ctr"/>
            <a:r>
              <a:rPr lang="pt-BR" sz="5400" b="1" dirty="0"/>
              <a:t>O que é </a:t>
            </a:r>
            <a:r>
              <a:rPr lang="pt-BR" sz="5400" b="1" dirty="0" err="1"/>
              <a:t>IoT</a:t>
            </a:r>
            <a:r>
              <a:rPr lang="pt-BR" sz="5400" b="1" dirty="0"/>
              <a:t>?</a:t>
            </a:r>
            <a:endParaRPr lang="pt-BR" sz="6600" b="1" dirty="0"/>
          </a:p>
        </p:txBody>
      </p:sp>
      <p:pic>
        <p:nvPicPr>
          <p:cNvPr id="10" name="Imagem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63125" y="6321179"/>
            <a:ext cx="2085975" cy="401289"/>
          </a:xfrm>
          <a:prstGeom prst="rect">
            <a:avLst/>
          </a:prstGeom>
        </p:spPr>
      </p:pic>
      <p:sp>
        <p:nvSpPr>
          <p:cNvPr id="11" name="Retângulo 10"/>
          <p:cNvSpPr/>
          <p:nvPr/>
        </p:nvSpPr>
        <p:spPr>
          <a:xfrm flipV="1">
            <a:off x="371475" y="6672937"/>
            <a:ext cx="9286875"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Espaço Reservado para Rodapé 5"/>
          <p:cNvSpPr>
            <a:spLocks noGrp="1"/>
          </p:cNvSpPr>
          <p:nvPr>
            <p:ph type="ftr" sz="quarter" idx="11"/>
          </p:nvPr>
        </p:nvSpPr>
        <p:spPr/>
        <p:txBody>
          <a:bodyPr/>
          <a:lstStyle/>
          <a:p>
            <a:r>
              <a:rPr lang="pt-BR" sz="1400" dirty="0"/>
              <a:t>Técnico em Redes de Computadores</a:t>
            </a:r>
          </a:p>
        </p:txBody>
      </p:sp>
      <p:sp>
        <p:nvSpPr>
          <p:cNvPr id="22" name="Botão de Ação: Voltar ou Anterior 21">
            <a:hlinkClick r:id="" action="ppaction://hlinkshowjump?jump=previousslide" highlightClick="1"/>
          </p:cNvPr>
          <p:cNvSpPr/>
          <p:nvPr/>
        </p:nvSpPr>
        <p:spPr>
          <a:xfrm>
            <a:off x="371475" y="6268829"/>
            <a:ext cx="470007" cy="347453"/>
          </a:xfrm>
          <a:prstGeom prst="actionButtonBackPrevious">
            <a:avLst/>
          </a:prstGeom>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Botão de Ação: Ir para a Página Inicial 22">
            <a:hlinkClick r:id="" action="ppaction://hlinkshowjump?jump=firstslide" highlightClick="1"/>
          </p:cNvPr>
          <p:cNvSpPr/>
          <p:nvPr/>
        </p:nvSpPr>
        <p:spPr>
          <a:xfrm>
            <a:off x="946257" y="6264553"/>
            <a:ext cx="467485" cy="351729"/>
          </a:xfrm>
          <a:prstGeom prst="actionButtonHom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a:outerShdw blurRad="50800" dist="38100" dir="5400000" algn="t" rotWithShape="0">
              <a:prstClr val="black">
                <a:alpha val="40000"/>
              </a:prstClr>
            </a:outerShdw>
          </a:effectLst>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Botão de Ação: Avançar ou Próximo 23">
            <a:hlinkClick r:id="" action="ppaction://hlinkshowjump?jump=nextslide" highlightClick="1"/>
          </p:cNvPr>
          <p:cNvSpPr/>
          <p:nvPr/>
        </p:nvSpPr>
        <p:spPr>
          <a:xfrm>
            <a:off x="1528042" y="6264553"/>
            <a:ext cx="472300" cy="346964"/>
          </a:xfrm>
          <a:prstGeom prst="actionButtonForwardNex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a:outerShdw blurRad="50800" dist="38100" dir="5400000" algn="t" rotWithShape="0">
              <a:prstClr val="black">
                <a:alpha val="40000"/>
              </a:prstClr>
            </a:outerShdw>
          </a:effectLst>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F0A6BB2A-B97B-433B-B797-B075FCA99D57}"/>
              </a:ext>
            </a:extLst>
          </p:cNvPr>
          <p:cNvSpPr/>
          <p:nvPr/>
        </p:nvSpPr>
        <p:spPr>
          <a:xfrm>
            <a:off x="1041300" y="1907825"/>
            <a:ext cx="6959700" cy="4154984"/>
          </a:xfrm>
          <a:prstGeom prst="rect">
            <a:avLst/>
          </a:prstGeom>
        </p:spPr>
        <p:txBody>
          <a:bodyPr wrap="square">
            <a:spAutoFit/>
          </a:bodyPr>
          <a:lstStyle/>
          <a:p>
            <a:pPr algn="just"/>
            <a:r>
              <a:rPr lang="pt-BR" sz="2400" dirty="0"/>
              <a:t> 	</a:t>
            </a:r>
            <a:r>
              <a:rPr lang="pt-BR" dirty="0"/>
              <a:t> </a:t>
            </a:r>
            <a:r>
              <a:rPr lang="pt-BR" sz="2400" dirty="0"/>
              <a:t>A </a:t>
            </a:r>
            <a:r>
              <a:rPr lang="pt-BR" sz="2400" dirty="0" err="1"/>
              <a:t>IoT</a:t>
            </a:r>
            <a:r>
              <a:rPr lang="pt-BR" sz="2400" dirty="0"/>
              <a:t> pode ser definida como a comunicação máquina a máquina (M2M) via Internet, que permite que diferentes objetos, de carros a máquinas industriais ou bens de consumo como calçados e roupas, compartilhem dados e informações para concluir determinadas tarefas. A base para o funcionamento da </a:t>
            </a:r>
            <a:r>
              <a:rPr lang="pt-BR" sz="2400" dirty="0" err="1"/>
              <a:t>IoT</a:t>
            </a:r>
            <a:r>
              <a:rPr lang="pt-BR" sz="2400" dirty="0"/>
              <a:t> são sensores e dispositivos, que tornam a comunicação entre as “coisas” possível. Além disso, é preciso um sistema de computação para analisar os dados recebidos e gerenciar as ações de cada objeto conectado a essa rede.</a:t>
            </a:r>
            <a:endParaRPr lang="pt-BR" sz="2400" b="1" dirty="0"/>
          </a:p>
        </p:txBody>
      </p:sp>
      <p:pic>
        <p:nvPicPr>
          <p:cNvPr id="4" name="Imagem 3">
            <a:extLst>
              <a:ext uri="{FF2B5EF4-FFF2-40B4-BE49-F238E27FC236}">
                <a16:creationId xmlns:a16="http://schemas.microsoft.com/office/drawing/2014/main" id="{5AD03414-B74F-461D-ABC3-6498B405F29F}"/>
              </a:ext>
            </a:extLst>
          </p:cNvPr>
          <p:cNvPicPr>
            <a:picLocks noChangeAspect="1"/>
          </p:cNvPicPr>
          <p:nvPr/>
        </p:nvPicPr>
        <p:blipFill>
          <a:blip r:embed="rId3"/>
          <a:stretch>
            <a:fillRect/>
          </a:stretch>
        </p:blipFill>
        <p:spPr>
          <a:xfrm>
            <a:off x="8357542" y="2406747"/>
            <a:ext cx="3491558" cy="3157139"/>
          </a:xfrm>
          <a:prstGeom prst="rect">
            <a:avLst/>
          </a:prstGeom>
        </p:spPr>
      </p:pic>
    </p:spTree>
    <p:extLst>
      <p:ext uri="{BB962C8B-B14F-4D97-AF65-F5344CB8AC3E}">
        <p14:creationId xmlns:p14="http://schemas.microsoft.com/office/powerpoint/2010/main" val="309579250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905410" y="360154"/>
            <a:ext cx="10116000" cy="2954655"/>
          </a:xfrm>
          <a:prstGeom prst="rect">
            <a:avLst/>
          </a:prstGeom>
          <a:noFill/>
        </p:spPr>
        <p:txBody>
          <a:bodyPr wrap="square" rtlCol="0">
            <a:spAutoFit/>
          </a:bodyPr>
          <a:lstStyle/>
          <a:p>
            <a:pPr algn="ctr"/>
            <a:r>
              <a:rPr lang="pt-BR" altLang="pt-BR" sz="5400" b="1" dirty="0"/>
              <a:t>O que é a Internet ?</a:t>
            </a:r>
          </a:p>
          <a:p>
            <a:pPr algn="ctr"/>
            <a:endParaRPr lang="pt-BR" altLang="pt-BR" sz="6600" dirty="0"/>
          </a:p>
          <a:p>
            <a:pPr algn="ctr"/>
            <a:endParaRPr lang="pt-BR" sz="6600" dirty="0"/>
          </a:p>
        </p:txBody>
      </p:sp>
      <p:pic>
        <p:nvPicPr>
          <p:cNvPr id="10" name="Imagem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63125" y="6321179"/>
            <a:ext cx="2085975" cy="401289"/>
          </a:xfrm>
          <a:prstGeom prst="rect">
            <a:avLst/>
          </a:prstGeom>
        </p:spPr>
      </p:pic>
      <p:sp>
        <p:nvSpPr>
          <p:cNvPr id="11" name="Retângulo 10"/>
          <p:cNvSpPr/>
          <p:nvPr/>
        </p:nvSpPr>
        <p:spPr>
          <a:xfrm flipV="1">
            <a:off x="371475" y="6672937"/>
            <a:ext cx="9286875"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Espaço Reservado para Rodapé 5"/>
          <p:cNvSpPr>
            <a:spLocks noGrp="1"/>
          </p:cNvSpPr>
          <p:nvPr>
            <p:ph type="ftr" sz="quarter" idx="11"/>
          </p:nvPr>
        </p:nvSpPr>
        <p:spPr/>
        <p:txBody>
          <a:bodyPr/>
          <a:lstStyle/>
          <a:p>
            <a:r>
              <a:rPr lang="pt-BR" sz="1400" dirty="0"/>
              <a:t>Técnico em Redes de Computadores</a:t>
            </a:r>
          </a:p>
        </p:txBody>
      </p:sp>
      <p:sp>
        <p:nvSpPr>
          <p:cNvPr id="16" name="Botão de Ação: Voltar ou Anterior 15">
            <a:hlinkClick r:id="" action="ppaction://hlinkshowjump?jump=previousslide" highlightClick="1"/>
          </p:cNvPr>
          <p:cNvSpPr/>
          <p:nvPr/>
        </p:nvSpPr>
        <p:spPr>
          <a:xfrm>
            <a:off x="371475" y="6268829"/>
            <a:ext cx="470007" cy="347453"/>
          </a:xfrm>
          <a:prstGeom prst="actionButtonBackPrevious">
            <a:avLst/>
          </a:prstGeom>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Botão de Ação: Ir para a Página Inicial 17">
            <a:hlinkClick r:id="" action="ppaction://hlinkshowjump?jump=firstslide" highlightClick="1"/>
          </p:cNvPr>
          <p:cNvSpPr/>
          <p:nvPr/>
        </p:nvSpPr>
        <p:spPr>
          <a:xfrm>
            <a:off x="946257" y="6264553"/>
            <a:ext cx="467485" cy="351729"/>
          </a:xfrm>
          <a:prstGeom prst="actionButtonHom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a:outerShdw blurRad="50800" dist="38100" dir="5400000" algn="t" rotWithShape="0">
              <a:prstClr val="black">
                <a:alpha val="40000"/>
              </a:prstClr>
            </a:outerShdw>
          </a:effectLst>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Botão de Ação: Avançar ou Próximo 18">
            <a:hlinkClick r:id="" action="ppaction://hlinkshowjump?jump=nextslide" highlightClick="1"/>
          </p:cNvPr>
          <p:cNvSpPr/>
          <p:nvPr/>
        </p:nvSpPr>
        <p:spPr>
          <a:xfrm>
            <a:off x="1528042" y="6264553"/>
            <a:ext cx="472300" cy="346964"/>
          </a:xfrm>
          <a:prstGeom prst="actionButtonForwardNex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a:outerShdw blurRad="50800" dist="38100" dir="5400000" algn="t" rotWithShape="0">
              <a:prstClr val="black">
                <a:alpha val="40000"/>
              </a:prstClr>
            </a:outerShdw>
          </a:effectLst>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E190E67B-60C3-45A1-AAE6-C6C01DFECCD5}"/>
              </a:ext>
            </a:extLst>
          </p:cNvPr>
          <p:cNvSpPr/>
          <p:nvPr/>
        </p:nvSpPr>
        <p:spPr>
          <a:xfrm>
            <a:off x="3048000" y="2967335"/>
            <a:ext cx="6096000" cy="923330"/>
          </a:xfrm>
          <a:prstGeom prst="rect">
            <a:avLst/>
          </a:prstGeom>
        </p:spPr>
        <p:txBody>
          <a:bodyPr>
            <a:spAutoFit/>
          </a:bodyPr>
          <a:lstStyle/>
          <a:p>
            <a:r>
              <a:rPr lang="pt-BR" dirty="0">
                <a:solidFill>
                  <a:schemeClr val="bg1"/>
                </a:solidFill>
              </a:rPr>
              <a:t>Internet são redes conectadas a outras redes, como uma rede de computador conectada a uma rede Wi-Fi, havendo uma comunicação entre os dispositivos.</a:t>
            </a:r>
          </a:p>
        </p:txBody>
      </p:sp>
      <p:sp>
        <p:nvSpPr>
          <p:cNvPr id="12" name="Retângulo 11">
            <a:extLst>
              <a:ext uri="{FF2B5EF4-FFF2-40B4-BE49-F238E27FC236}">
                <a16:creationId xmlns:a16="http://schemas.microsoft.com/office/drawing/2014/main" id="{8D1E526F-FA1C-4407-BA1D-D017DBB5D689}"/>
              </a:ext>
            </a:extLst>
          </p:cNvPr>
          <p:cNvSpPr/>
          <p:nvPr/>
        </p:nvSpPr>
        <p:spPr>
          <a:xfrm>
            <a:off x="1027102" y="1852880"/>
            <a:ext cx="9994308" cy="1938992"/>
          </a:xfrm>
          <a:prstGeom prst="rect">
            <a:avLst/>
          </a:prstGeom>
        </p:spPr>
        <p:txBody>
          <a:bodyPr wrap="square">
            <a:spAutoFit/>
          </a:bodyPr>
          <a:lstStyle/>
          <a:p>
            <a:pPr algn="just"/>
            <a:r>
              <a:rPr lang="pt-BR" sz="2400" dirty="0"/>
              <a:t>	A Internet é uma grande rede de computadores. Na verdade ela é um conjunto de redes que se conectam entre si formando uma imensa teia que possibilita que de qualquer lugar do mundo você possa conectar com outros computadores em qualquer parte do planeta, ou seja, trocar dados e mensagens utilizando um protocolo.</a:t>
            </a:r>
          </a:p>
        </p:txBody>
      </p:sp>
      <p:pic>
        <p:nvPicPr>
          <p:cNvPr id="17" name="Picture 2" descr="Resultado de imagem para internet das coisas clould">
            <a:extLst>
              <a:ext uri="{FF2B5EF4-FFF2-40B4-BE49-F238E27FC236}">
                <a16:creationId xmlns:a16="http://schemas.microsoft.com/office/drawing/2014/main" id="{F9B30898-D707-41B6-8C26-FECC78D0F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6071" y="3781929"/>
            <a:ext cx="5451627" cy="2248795"/>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371816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041300" y="493393"/>
            <a:ext cx="9684000" cy="2954655"/>
          </a:xfrm>
          <a:prstGeom prst="rect">
            <a:avLst/>
          </a:prstGeom>
          <a:noFill/>
        </p:spPr>
        <p:txBody>
          <a:bodyPr wrap="square" rtlCol="0">
            <a:spAutoFit/>
          </a:bodyPr>
          <a:lstStyle/>
          <a:p>
            <a:pPr algn="ctr"/>
            <a:r>
              <a:rPr lang="pt-BR" altLang="pt-BR" sz="5400" b="1" dirty="0"/>
              <a:t>O que são as “coisas”?</a:t>
            </a:r>
          </a:p>
          <a:p>
            <a:pPr algn="ctr"/>
            <a:endParaRPr lang="pt-BR" altLang="pt-BR" sz="6600" dirty="0"/>
          </a:p>
          <a:p>
            <a:pPr algn="ctr"/>
            <a:endParaRPr lang="pt-BR" sz="6600" dirty="0"/>
          </a:p>
        </p:txBody>
      </p:sp>
      <p:pic>
        <p:nvPicPr>
          <p:cNvPr id="10" name="Imagem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63125" y="6321179"/>
            <a:ext cx="2085975" cy="401289"/>
          </a:xfrm>
          <a:prstGeom prst="rect">
            <a:avLst/>
          </a:prstGeom>
        </p:spPr>
      </p:pic>
      <p:sp>
        <p:nvSpPr>
          <p:cNvPr id="11" name="Retângulo 10"/>
          <p:cNvSpPr/>
          <p:nvPr/>
        </p:nvSpPr>
        <p:spPr>
          <a:xfrm flipV="1">
            <a:off x="371475" y="6672937"/>
            <a:ext cx="9286875"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Espaço Reservado para Rodapé 5"/>
          <p:cNvSpPr>
            <a:spLocks noGrp="1"/>
          </p:cNvSpPr>
          <p:nvPr>
            <p:ph type="ftr" sz="quarter" idx="11"/>
          </p:nvPr>
        </p:nvSpPr>
        <p:spPr/>
        <p:txBody>
          <a:bodyPr/>
          <a:lstStyle/>
          <a:p>
            <a:r>
              <a:rPr lang="pt-BR" sz="1400" dirty="0"/>
              <a:t>Técnico em Redes de Computadores</a:t>
            </a:r>
          </a:p>
        </p:txBody>
      </p:sp>
      <p:sp>
        <p:nvSpPr>
          <p:cNvPr id="22" name="Botão de Ação: Voltar ou Anterior 21">
            <a:hlinkClick r:id="" action="ppaction://hlinkshowjump?jump=previousslide" highlightClick="1"/>
          </p:cNvPr>
          <p:cNvSpPr/>
          <p:nvPr/>
        </p:nvSpPr>
        <p:spPr>
          <a:xfrm>
            <a:off x="371475" y="6268829"/>
            <a:ext cx="470007" cy="347453"/>
          </a:xfrm>
          <a:prstGeom prst="actionButtonBackPrevious">
            <a:avLst/>
          </a:prstGeom>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Botão de Ação: Ir para a Página Inicial 22">
            <a:hlinkClick r:id="" action="ppaction://hlinkshowjump?jump=firstslide" highlightClick="1"/>
          </p:cNvPr>
          <p:cNvSpPr/>
          <p:nvPr/>
        </p:nvSpPr>
        <p:spPr>
          <a:xfrm>
            <a:off x="946257" y="6264553"/>
            <a:ext cx="467485" cy="351729"/>
          </a:xfrm>
          <a:prstGeom prst="actionButtonHom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a:outerShdw blurRad="50800" dist="38100" dir="5400000" algn="t" rotWithShape="0">
              <a:prstClr val="black">
                <a:alpha val="40000"/>
              </a:prstClr>
            </a:outerShdw>
          </a:effectLst>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Botão de Ação: Avançar ou Próximo 23">
            <a:hlinkClick r:id="" action="ppaction://hlinkshowjump?jump=nextslide" highlightClick="1"/>
          </p:cNvPr>
          <p:cNvSpPr/>
          <p:nvPr/>
        </p:nvSpPr>
        <p:spPr>
          <a:xfrm>
            <a:off x="1528042" y="6264553"/>
            <a:ext cx="472300" cy="346964"/>
          </a:xfrm>
          <a:prstGeom prst="actionButtonForwardNex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a:outerShdw blurRad="50800" dist="38100" dir="5400000" algn="t" rotWithShape="0">
              <a:prstClr val="black">
                <a:alpha val="40000"/>
              </a:prstClr>
            </a:outerShdw>
          </a:effectLst>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F0A6BB2A-B97B-433B-B797-B075FCA99D57}"/>
              </a:ext>
            </a:extLst>
          </p:cNvPr>
          <p:cNvSpPr/>
          <p:nvPr/>
        </p:nvSpPr>
        <p:spPr>
          <a:xfrm>
            <a:off x="1041300" y="1859340"/>
            <a:ext cx="9931500" cy="1569660"/>
          </a:xfrm>
          <a:prstGeom prst="rect">
            <a:avLst/>
          </a:prstGeom>
        </p:spPr>
        <p:txBody>
          <a:bodyPr wrap="square">
            <a:spAutoFit/>
          </a:bodyPr>
          <a:lstStyle/>
          <a:p>
            <a:pPr algn="just"/>
            <a:r>
              <a:rPr lang="pt-BR" sz="2400" dirty="0"/>
              <a:t> 	A definição de “coisas” de </a:t>
            </a:r>
            <a:r>
              <a:rPr lang="pt-BR" sz="2400" dirty="0" err="1"/>
              <a:t>IoT</a:t>
            </a:r>
            <a:r>
              <a:rPr lang="pt-BR" sz="2400" dirty="0"/>
              <a:t>, é basicamente tudo o que possa ser conectado à internet, como relógios, geladeiras, etc. Essas “coisas” estarão conectadas e comunicando entre si e com o usuário, através de sensores inteligentes e softwares que transmitem dados para uma rede.</a:t>
            </a:r>
          </a:p>
        </p:txBody>
      </p:sp>
      <p:pic>
        <p:nvPicPr>
          <p:cNvPr id="12" name="Picture 2" descr="Imagem relacionada">
            <a:extLst>
              <a:ext uri="{FF2B5EF4-FFF2-40B4-BE49-F238E27FC236}">
                <a16:creationId xmlns:a16="http://schemas.microsoft.com/office/drawing/2014/main" id="{38F474B2-1528-4775-86C1-D649E23422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8817" y="3535530"/>
            <a:ext cx="4840357" cy="2539927"/>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14430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82000" y="427073"/>
            <a:ext cx="11628000" cy="1754326"/>
          </a:xfrm>
          <a:prstGeom prst="rect">
            <a:avLst/>
          </a:prstGeom>
          <a:noFill/>
        </p:spPr>
        <p:txBody>
          <a:bodyPr wrap="square" rtlCol="0">
            <a:spAutoFit/>
          </a:bodyPr>
          <a:lstStyle/>
          <a:p>
            <a:pPr algn="ctr"/>
            <a:r>
              <a:rPr lang="pt-BR" altLang="pt-BR" sz="5400" b="1" dirty="0"/>
              <a:t>O que são sensores e os tipos utilizados </a:t>
            </a:r>
          </a:p>
          <a:p>
            <a:pPr algn="ctr"/>
            <a:endParaRPr lang="pt-BR" sz="5400" dirty="0"/>
          </a:p>
        </p:txBody>
      </p:sp>
      <p:pic>
        <p:nvPicPr>
          <p:cNvPr id="10" name="Imagem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63125" y="6321179"/>
            <a:ext cx="2085975" cy="401289"/>
          </a:xfrm>
          <a:prstGeom prst="rect">
            <a:avLst/>
          </a:prstGeom>
        </p:spPr>
      </p:pic>
      <p:sp>
        <p:nvSpPr>
          <p:cNvPr id="11" name="Retângulo 10"/>
          <p:cNvSpPr/>
          <p:nvPr/>
        </p:nvSpPr>
        <p:spPr>
          <a:xfrm flipV="1">
            <a:off x="371475" y="6672937"/>
            <a:ext cx="9286875"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Espaço Reservado para Rodapé 5"/>
          <p:cNvSpPr>
            <a:spLocks noGrp="1"/>
          </p:cNvSpPr>
          <p:nvPr>
            <p:ph type="ftr" sz="quarter" idx="11"/>
          </p:nvPr>
        </p:nvSpPr>
        <p:spPr/>
        <p:txBody>
          <a:bodyPr/>
          <a:lstStyle/>
          <a:p>
            <a:r>
              <a:rPr lang="pt-BR" sz="1400" dirty="0"/>
              <a:t>Técnico em Redes de Computadores</a:t>
            </a:r>
          </a:p>
        </p:txBody>
      </p:sp>
      <p:sp>
        <p:nvSpPr>
          <p:cNvPr id="62" name="Botão de Ação: Voltar ou Anterior 61">
            <a:hlinkClick r:id="" action="ppaction://hlinkshowjump?jump=previousslide" highlightClick="1"/>
          </p:cNvPr>
          <p:cNvSpPr/>
          <p:nvPr/>
        </p:nvSpPr>
        <p:spPr>
          <a:xfrm>
            <a:off x="371475" y="6268829"/>
            <a:ext cx="470007" cy="347453"/>
          </a:xfrm>
          <a:prstGeom prst="actionButtonBackPrevious">
            <a:avLst/>
          </a:prstGeom>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3" name="Botão de Ação: Ir para a Página Inicial 62">
            <a:hlinkClick r:id="" action="ppaction://hlinkshowjump?jump=firstslide" highlightClick="1"/>
          </p:cNvPr>
          <p:cNvSpPr/>
          <p:nvPr/>
        </p:nvSpPr>
        <p:spPr>
          <a:xfrm>
            <a:off x="946257" y="6264553"/>
            <a:ext cx="467485" cy="351729"/>
          </a:xfrm>
          <a:prstGeom prst="actionButtonHom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a:outerShdw blurRad="50800" dist="38100" dir="5400000" algn="t" rotWithShape="0">
              <a:prstClr val="black">
                <a:alpha val="40000"/>
              </a:prstClr>
            </a:outerShdw>
          </a:effectLst>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4" name="Botão de Ação: Avançar ou Próximo 63">
            <a:hlinkClick r:id="" action="ppaction://hlinkshowjump?jump=nextslide" highlightClick="1"/>
          </p:cNvPr>
          <p:cNvSpPr/>
          <p:nvPr/>
        </p:nvSpPr>
        <p:spPr>
          <a:xfrm>
            <a:off x="1528042" y="6264553"/>
            <a:ext cx="472300" cy="346964"/>
          </a:xfrm>
          <a:prstGeom prst="actionButtonForwardNex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a:outerShdw blurRad="50800" dist="38100" dir="5400000" algn="t" rotWithShape="0">
              <a:prstClr val="black">
                <a:alpha val="40000"/>
              </a:prstClr>
            </a:outerShdw>
          </a:effectLst>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F3C05E20-0361-4C77-BAA2-AB5768F59F8F}"/>
              </a:ext>
            </a:extLst>
          </p:cNvPr>
          <p:cNvSpPr/>
          <p:nvPr/>
        </p:nvSpPr>
        <p:spPr>
          <a:xfrm>
            <a:off x="1003783" y="1901698"/>
            <a:ext cx="10111409" cy="1569660"/>
          </a:xfrm>
          <a:prstGeom prst="rect">
            <a:avLst/>
          </a:prstGeom>
        </p:spPr>
        <p:txBody>
          <a:bodyPr wrap="square">
            <a:spAutoFit/>
          </a:bodyPr>
          <a:lstStyle/>
          <a:p>
            <a:pPr algn="just"/>
            <a:r>
              <a:rPr lang="pt-BR" sz="2400" dirty="0"/>
              <a:t>Os sensores são dispositivos sofisticados que são frequentemente usados para detectar e responder a sinais elétricos ou ópticos. Um sensor converte o parâmetro físico (por exemplo: temperatura, pressão sanguínea, umidade, velocidade, etc.) em um sinal que pode ser medido eletricamente. </a:t>
            </a:r>
          </a:p>
        </p:txBody>
      </p:sp>
      <p:pic>
        <p:nvPicPr>
          <p:cNvPr id="43" name="Picture 4" descr="Imagem relacionada">
            <a:extLst>
              <a:ext uri="{FF2B5EF4-FFF2-40B4-BE49-F238E27FC236}">
                <a16:creationId xmlns:a16="http://schemas.microsoft.com/office/drawing/2014/main" id="{8ABD7119-BC8F-4A93-9B31-BD684B3227C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388" b="10643"/>
          <a:stretch/>
        </p:blipFill>
        <p:spPr bwMode="auto">
          <a:xfrm>
            <a:off x="3219450" y="3746851"/>
            <a:ext cx="5753100" cy="245120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2932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041300" y="493393"/>
            <a:ext cx="9684000" cy="1938992"/>
          </a:xfrm>
          <a:prstGeom prst="rect">
            <a:avLst/>
          </a:prstGeom>
          <a:noFill/>
        </p:spPr>
        <p:txBody>
          <a:bodyPr wrap="square" rtlCol="0">
            <a:spAutoFit/>
          </a:bodyPr>
          <a:lstStyle/>
          <a:p>
            <a:pPr algn="ctr"/>
            <a:r>
              <a:rPr lang="pt-BR" sz="5400" b="1" dirty="0"/>
              <a:t>MCU- Micro </a:t>
            </a:r>
            <a:r>
              <a:rPr lang="pt-BR" sz="5400" b="1" dirty="0" err="1"/>
              <a:t>Control</a:t>
            </a:r>
            <a:r>
              <a:rPr lang="pt-BR" sz="5400" b="1" dirty="0"/>
              <a:t> Unit</a:t>
            </a:r>
            <a:endParaRPr lang="pt-BR" altLang="pt-BR" sz="6600" b="1" dirty="0"/>
          </a:p>
          <a:p>
            <a:pPr algn="ctr"/>
            <a:endParaRPr lang="pt-BR" sz="6600" dirty="0"/>
          </a:p>
        </p:txBody>
      </p:sp>
      <p:pic>
        <p:nvPicPr>
          <p:cNvPr id="10" name="Imagem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63125" y="6321179"/>
            <a:ext cx="2085975" cy="401289"/>
          </a:xfrm>
          <a:prstGeom prst="rect">
            <a:avLst/>
          </a:prstGeom>
        </p:spPr>
      </p:pic>
      <p:sp>
        <p:nvSpPr>
          <p:cNvPr id="11" name="Retângulo 10"/>
          <p:cNvSpPr/>
          <p:nvPr/>
        </p:nvSpPr>
        <p:spPr>
          <a:xfrm flipV="1">
            <a:off x="371475" y="6672937"/>
            <a:ext cx="9286875"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Espaço Reservado para Rodapé 5"/>
          <p:cNvSpPr>
            <a:spLocks noGrp="1"/>
          </p:cNvSpPr>
          <p:nvPr>
            <p:ph type="ftr" sz="quarter" idx="11"/>
          </p:nvPr>
        </p:nvSpPr>
        <p:spPr/>
        <p:txBody>
          <a:bodyPr/>
          <a:lstStyle/>
          <a:p>
            <a:r>
              <a:rPr lang="pt-BR" sz="1400" dirty="0"/>
              <a:t>Técnico em Redes de Computadores</a:t>
            </a:r>
          </a:p>
        </p:txBody>
      </p:sp>
      <p:sp>
        <p:nvSpPr>
          <p:cNvPr id="22" name="Botão de Ação: Voltar ou Anterior 21">
            <a:hlinkClick r:id="" action="ppaction://hlinkshowjump?jump=previousslide" highlightClick="1"/>
          </p:cNvPr>
          <p:cNvSpPr/>
          <p:nvPr/>
        </p:nvSpPr>
        <p:spPr>
          <a:xfrm>
            <a:off x="371475" y="6268829"/>
            <a:ext cx="470007" cy="347453"/>
          </a:xfrm>
          <a:prstGeom prst="actionButtonBackPrevious">
            <a:avLst/>
          </a:prstGeom>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Botão de Ação: Ir para a Página Inicial 22">
            <a:hlinkClick r:id="" action="ppaction://hlinkshowjump?jump=firstslide" highlightClick="1"/>
          </p:cNvPr>
          <p:cNvSpPr/>
          <p:nvPr/>
        </p:nvSpPr>
        <p:spPr>
          <a:xfrm>
            <a:off x="946257" y="6264553"/>
            <a:ext cx="467485" cy="351729"/>
          </a:xfrm>
          <a:prstGeom prst="actionButtonHom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a:outerShdw blurRad="50800" dist="38100" dir="5400000" algn="t" rotWithShape="0">
              <a:prstClr val="black">
                <a:alpha val="40000"/>
              </a:prstClr>
            </a:outerShdw>
          </a:effectLst>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Botão de Ação: Avançar ou Próximo 23">
            <a:hlinkClick r:id="" action="ppaction://hlinkshowjump?jump=nextslide" highlightClick="1"/>
          </p:cNvPr>
          <p:cNvSpPr/>
          <p:nvPr/>
        </p:nvSpPr>
        <p:spPr>
          <a:xfrm>
            <a:off x="1528042" y="6264553"/>
            <a:ext cx="472300" cy="346964"/>
          </a:xfrm>
          <a:prstGeom prst="actionButtonForwardNex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a:outerShdw blurRad="50800" dist="38100" dir="5400000" algn="t" rotWithShape="0">
              <a:prstClr val="black">
                <a:alpha val="40000"/>
              </a:prstClr>
            </a:outerShdw>
          </a:effectLst>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F0A6BB2A-B97B-433B-B797-B075FCA99D57}"/>
              </a:ext>
            </a:extLst>
          </p:cNvPr>
          <p:cNvSpPr/>
          <p:nvPr/>
        </p:nvSpPr>
        <p:spPr>
          <a:xfrm>
            <a:off x="1041300" y="1927750"/>
            <a:ext cx="9286875" cy="2308324"/>
          </a:xfrm>
          <a:prstGeom prst="rect">
            <a:avLst/>
          </a:prstGeom>
        </p:spPr>
        <p:txBody>
          <a:bodyPr wrap="square">
            <a:spAutoFit/>
          </a:bodyPr>
          <a:lstStyle/>
          <a:p>
            <a:pPr algn="just"/>
            <a:r>
              <a:rPr lang="pt-BR" sz="2400" dirty="0"/>
              <a:t> 	Microcontrolador é um pequeno computador em um único circuito integrado o qual contém um núcleo de processador, memória e periféricos programáveis de entrada e saída. </a:t>
            </a:r>
          </a:p>
          <a:p>
            <a:pPr algn="just"/>
            <a:r>
              <a:rPr lang="pt-BR" sz="2400" dirty="0"/>
              <a:t>	Microcontrolador é um tipo especial de circuito integrado, pois vem com a possibilidade de ser programado para desempenhar tarefas específicas.</a:t>
            </a:r>
          </a:p>
        </p:txBody>
      </p:sp>
      <p:pic>
        <p:nvPicPr>
          <p:cNvPr id="4" name="Imagem 3">
            <a:extLst>
              <a:ext uri="{FF2B5EF4-FFF2-40B4-BE49-F238E27FC236}">
                <a16:creationId xmlns:a16="http://schemas.microsoft.com/office/drawing/2014/main" id="{C7CC9270-B201-4829-8236-038FB2086EDA}"/>
              </a:ext>
            </a:extLst>
          </p:cNvPr>
          <p:cNvPicPr>
            <a:picLocks noChangeAspect="1"/>
          </p:cNvPicPr>
          <p:nvPr/>
        </p:nvPicPr>
        <p:blipFill>
          <a:blip r:embed="rId3"/>
          <a:stretch>
            <a:fillRect/>
          </a:stretch>
        </p:blipFill>
        <p:spPr>
          <a:xfrm>
            <a:off x="4561874" y="4034847"/>
            <a:ext cx="3068252" cy="2206143"/>
          </a:xfrm>
          <a:prstGeom prst="rect">
            <a:avLst/>
          </a:prstGeom>
        </p:spPr>
      </p:pic>
    </p:spTree>
    <p:extLst>
      <p:ext uri="{BB962C8B-B14F-4D97-AF65-F5344CB8AC3E}">
        <p14:creationId xmlns:p14="http://schemas.microsoft.com/office/powerpoint/2010/main" val="346518058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041300" y="493393"/>
            <a:ext cx="9684000" cy="923330"/>
          </a:xfrm>
          <a:prstGeom prst="rect">
            <a:avLst/>
          </a:prstGeom>
          <a:noFill/>
        </p:spPr>
        <p:txBody>
          <a:bodyPr wrap="square" rtlCol="0">
            <a:spAutoFit/>
          </a:bodyPr>
          <a:lstStyle/>
          <a:p>
            <a:pPr algn="ctr"/>
            <a:r>
              <a:rPr lang="pt-BR" sz="5400" b="1" dirty="0"/>
              <a:t>SBC- Single Board Computer</a:t>
            </a:r>
            <a:endParaRPr lang="pt-BR" sz="6600" b="1" dirty="0"/>
          </a:p>
        </p:txBody>
      </p:sp>
      <p:pic>
        <p:nvPicPr>
          <p:cNvPr id="10" name="Imagem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63125" y="6321179"/>
            <a:ext cx="2085975" cy="401289"/>
          </a:xfrm>
          <a:prstGeom prst="rect">
            <a:avLst/>
          </a:prstGeom>
        </p:spPr>
      </p:pic>
      <p:sp>
        <p:nvSpPr>
          <p:cNvPr id="11" name="Retângulo 10"/>
          <p:cNvSpPr/>
          <p:nvPr/>
        </p:nvSpPr>
        <p:spPr>
          <a:xfrm flipV="1">
            <a:off x="371475" y="6672937"/>
            <a:ext cx="9286875"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Espaço Reservado para Rodapé 5"/>
          <p:cNvSpPr>
            <a:spLocks noGrp="1"/>
          </p:cNvSpPr>
          <p:nvPr>
            <p:ph type="ftr" sz="quarter" idx="11"/>
          </p:nvPr>
        </p:nvSpPr>
        <p:spPr/>
        <p:txBody>
          <a:bodyPr/>
          <a:lstStyle/>
          <a:p>
            <a:r>
              <a:rPr lang="pt-BR" sz="1400" dirty="0"/>
              <a:t>Técnico em Redes de Computadores</a:t>
            </a:r>
          </a:p>
        </p:txBody>
      </p:sp>
      <p:sp>
        <p:nvSpPr>
          <p:cNvPr id="22" name="Botão de Ação: Voltar ou Anterior 21">
            <a:hlinkClick r:id="" action="ppaction://hlinkshowjump?jump=previousslide" highlightClick="1"/>
          </p:cNvPr>
          <p:cNvSpPr/>
          <p:nvPr/>
        </p:nvSpPr>
        <p:spPr>
          <a:xfrm>
            <a:off x="371475" y="6268829"/>
            <a:ext cx="470007" cy="347453"/>
          </a:xfrm>
          <a:prstGeom prst="actionButtonBackPrevious">
            <a:avLst/>
          </a:prstGeom>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Botão de Ação: Ir para a Página Inicial 22">
            <a:hlinkClick r:id="" action="ppaction://hlinkshowjump?jump=firstslide" highlightClick="1"/>
          </p:cNvPr>
          <p:cNvSpPr/>
          <p:nvPr/>
        </p:nvSpPr>
        <p:spPr>
          <a:xfrm>
            <a:off x="946257" y="6264553"/>
            <a:ext cx="467485" cy="351729"/>
          </a:xfrm>
          <a:prstGeom prst="actionButtonHom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a:outerShdw blurRad="50800" dist="38100" dir="5400000" algn="t" rotWithShape="0">
              <a:prstClr val="black">
                <a:alpha val="40000"/>
              </a:prstClr>
            </a:outerShdw>
          </a:effectLst>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Botão de Ação: Avançar ou Próximo 23">
            <a:hlinkClick r:id="" action="ppaction://hlinkshowjump?jump=nextslide" highlightClick="1"/>
          </p:cNvPr>
          <p:cNvSpPr/>
          <p:nvPr/>
        </p:nvSpPr>
        <p:spPr>
          <a:xfrm>
            <a:off x="1528042" y="6264553"/>
            <a:ext cx="472300" cy="346964"/>
          </a:xfrm>
          <a:prstGeom prst="actionButtonForwardNex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a:outerShdw blurRad="50800" dist="38100" dir="5400000" algn="t" rotWithShape="0">
              <a:prstClr val="black">
                <a:alpha val="40000"/>
              </a:prstClr>
            </a:outerShdw>
          </a:effectLst>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F0A6BB2A-B97B-433B-B797-B075FCA99D57}"/>
              </a:ext>
            </a:extLst>
          </p:cNvPr>
          <p:cNvSpPr/>
          <p:nvPr/>
        </p:nvSpPr>
        <p:spPr>
          <a:xfrm>
            <a:off x="1041300" y="1859340"/>
            <a:ext cx="10077804" cy="1938992"/>
          </a:xfrm>
          <a:prstGeom prst="rect">
            <a:avLst/>
          </a:prstGeom>
        </p:spPr>
        <p:txBody>
          <a:bodyPr wrap="square">
            <a:spAutoFit/>
          </a:bodyPr>
          <a:lstStyle/>
          <a:p>
            <a:pPr algn="just"/>
            <a:r>
              <a:rPr lang="pt-BR" sz="2400" dirty="0"/>
              <a:t> 	Computador de placa única é um computador onde todos os componentes eletrônicos necessários para o seu funcionamento estão situados numa única placa de circuito impresso.</a:t>
            </a:r>
          </a:p>
          <a:p>
            <a:pPr algn="just"/>
            <a:r>
              <a:rPr lang="pt-BR" sz="2400" b="1" dirty="0"/>
              <a:t>	Broker: </a:t>
            </a:r>
            <a:r>
              <a:rPr lang="pt-BR" sz="2400" dirty="0"/>
              <a:t>É o dispositivo que faz o intermédio de conexões (do dispositivo para a internet).</a:t>
            </a:r>
            <a:endParaRPr lang="pt-BR" sz="2400" b="1" dirty="0"/>
          </a:p>
        </p:txBody>
      </p:sp>
      <p:pic>
        <p:nvPicPr>
          <p:cNvPr id="5" name="Imagem 4">
            <a:extLst>
              <a:ext uri="{FF2B5EF4-FFF2-40B4-BE49-F238E27FC236}">
                <a16:creationId xmlns:a16="http://schemas.microsoft.com/office/drawing/2014/main" id="{2E191227-5AD8-4FBB-9E8A-D3CF3BBB517A}"/>
              </a:ext>
            </a:extLst>
          </p:cNvPr>
          <p:cNvPicPr>
            <a:picLocks noChangeAspect="1"/>
          </p:cNvPicPr>
          <p:nvPr/>
        </p:nvPicPr>
        <p:blipFill>
          <a:blip r:embed="rId3"/>
          <a:stretch>
            <a:fillRect/>
          </a:stretch>
        </p:blipFill>
        <p:spPr>
          <a:xfrm>
            <a:off x="3584448" y="3654159"/>
            <a:ext cx="5669280" cy="2543897"/>
          </a:xfrm>
          <a:prstGeom prst="rect">
            <a:avLst/>
          </a:prstGeom>
        </p:spPr>
      </p:pic>
    </p:spTree>
    <p:extLst>
      <p:ext uri="{BB962C8B-B14F-4D97-AF65-F5344CB8AC3E}">
        <p14:creationId xmlns:p14="http://schemas.microsoft.com/office/powerpoint/2010/main" val="415183229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041300" y="493393"/>
            <a:ext cx="9684000" cy="1569660"/>
          </a:xfrm>
          <a:prstGeom prst="rect">
            <a:avLst/>
          </a:prstGeom>
          <a:noFill/>
        </p:spPr>
        <p:txBody>
          <a:bodyPr wrap="square" rtlCol="0">
            <a:spAutoFit/>
          </a:bodyPr>
          <a:lstStyle/>
          <a:p>
            <a:pPr algn="ctr"/>
            <a:r>
              <a:rPr lang="pt-BR" altLang="pt-BR" sz="4800" dirty="0"/>
              <a:t> </a:t>
            </a:r>
            <a:r>
              <a:rPr lang="pt-BR" sz="4800" b="1" dirty="0"/>
              <a:t>Qual é a relação da Internet das Coisas com o IPv6?</a:t>
            </a:r>
            <a:endParaRPr lang="pt-BR" altLang="pt-BR" sz="4800" dirty="0"/>
          </a:p>
        </p:txBody>
      </p:sp>
      <p:pic>
        <p:nvPicPr>
          <p:cNvPr id="10" name="Imagem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63125" y="6321179"/>
            <a:ext cx="2085975" cy="401289"/>
          </a:xfrm>
          <a:prstGeom prst="rect">
            <a:avLst/>
          </a:prstGeom>
        </p:spPr>
      </p:pic>
      <p:sp>
        <p:nvSpPr>
          <p:cNvPr id="11" name="Retângulo 10"/>
          <p:cNvSpPr/>
          <p:nvPr/>
        </p:nvSpPr>
        <p:spPr>
          <a:xfrm flipV="1">
            <a:off x="371475" y="6672937"/>
            <a:ext cx="9286875"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Espaço Reservado para Rodapé 5"/>
          <p:cNvSpPr>
            <a:spLocks noGrp="1"/>
          </p:cNvSpPr>
          <p:nvPr>
            <p:ph type="ftr" sz="quarter" idx="11"/>
          </p:nvPr>
        </p:nvSpPr>
        <p:spPr/>
        <p:txBody>
          <a:bodyPr/>
          <a:lstStyle/>
          <a:p>
            <a:r>
              <a:rPr lang="pt-BR" sz="1400" dirty="0"/>
              <a:t>Técnico em Redes de Computadores</a:t>
            </a:r>
          </a:p>
        </p:txBody>
      </p:sp>
      <p:sp>
        <p:nvSpPr>
          <p:cNvPr id="22" name="Botão de Ação: Voltar ou Anterior 21">
            <a:hlinkClick r:id="" action="ppaction://hlinkshowjump?jump=previousslide" highlightClick="1"/>
          </p:cNvPr>
          <p:cNvSpPr/>
          <p:nvPr/>
        </p:nvSpPr>
        <p:spPr>
          <a:xfrm>
            <a:off x="371475" y="6268829"/>
            <a:ext cx="470007" cy="347453"/>
          </a:xfrm>
          <a:prstGeom prst="actionButtonBackPrevious">
            <a:avLst/>
          </a:prstGeom>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Botão de Ação: Ir para a Página Inicial 22">
            <a:hlinkClick r:id="" action="ppaction://hlinkshowjump?jump=firstslide" highlightClick="1"/>
          </p:cNvPr>
          <p:cNvSpPr/>
          <p:nvPr/>
        </p:nvSpPr>
        <p:spPr>
          <a:xfrm>
            <a:off x="946257" y="6264553"/>
            <a:ext cx="467485" cy="351729"/>
          </a:xfrm>
          <a:prstGeom prst="actionButtonHom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a:outerShdw blurRad="50800" dist="38100" dir="5400000" algn="t" rotWithShape="0">
              <a:prstClr val="black">
                <a:alpha val="40000"/>
              </a:prstClr>
            </a:outerShdw>
          </a:effectLst>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Botão de Ação: Avançar ou Próximo 23">
            <a:hlinkClick r:id="" action="ppaction://hlinkshowjump?jump=nextslide" highlightClick="1"/>
          </p:cNvPr>
          <p:cNvSpPr/>
          <p:nvPr/>
        </p:nvSpPr>
        <p:spPr>
          <a:xfrm>
            <a:off x="1528042" y="6264553"/>
            <a:ext cx="472300" cy="346964"/>
          </a:xfrm>
          <a:prstGeom prst="actionButtonForwardNex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a:outerShdw blurRad="50800" dist="38100" dir="5400000" algn="t" rotWithShape="0">
              <a:prstClr val="black">
                <a:alpha val="40000"/>
              </a:prstClr>
            </a:outerShdw>
          </a:effectLst>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F0A6BB2A-B97B-433B-B797-B075FCA99D57}"/>
              </a:ext>
            </a:extLst>
          </p:cNvPr>
          <p:cNvSpPr/>
          <p:nvPr/>
        </p:nvSpPr>
        <p:spPr>
          <a:xfrm>
            <a:off x="946257" y="2379640"/>
            <a:ext cx="7001989" cy="3785652"/>
          </a:xfrm>
          <a:prstGeom prst="rect">
            <a:avLst/>
          </a:prstGeom>
        </p:spPr>
        <p:txBody>
          <a:bodyPr wrap="square">
            <a:spAutoFit/>
          </a:bodyPr>
          <a:lstStyle/>
          <a:p>
            <a:pPr algn="just" fontAlgn="base"/>
            <a:r>
              <a:rPr lang="pt-BR" sz="2400" dirty="0"/>
              <a:t> 	 A única tecnologia possível para construir a Internet das Coisas é o IPv6.</a:t>
            </a:r>
          </a:p>
          <a:p>
            <a:pPr algn="just" fontAlgn="base"/>
            <a:r>
              <a:rPr lang="pt-BR" sz="2400" dirty="0"/>
              <a:t>Se dissermos que bilhões de dispositivos serão conectados à Internet em um futuro próximo e, além disso, reconhecermos que os endereços do IPv4 estão se esgotando, é natural que </a:t>
            </a:r>
            <a:r>
              <a:rPr lang="pt-BR" sz="2400" dirty="0" err="1"/>
              <a:t>IoT</a:t>
            </a:r>
            <a:r>
              <a:rPr lang="pt-BR" sz="2400" dirty="0"/>
              <a:t> deva ser implementada sobre o IPv6.</a:t>
            </a:r>
          </a:p>
          <a:p>
            <a:pPr algn="just" fontAlgn="base"/>
            <a:r>
              <a:rPr lang="pt-BR" sz="2400" dirty="0"/>
              <a:t>De fato, o IETF tem padronizado o </a:t>
            </a:r>
            <a:r>
              <a:rPr lang="pt-BR" sz="2400" dirty="0" err="1"/>
              <a:t>stack</a:t>
            </a:r>
            <a:r>
              <a:rPr lang="pt-BR" sz="2400" dirty="0"/>
              <a:t> da </a:t>
            </a:r>
            <a:r>
              <a:rPr lang="pt-BR" sz="2400" dirty="0" err="1"/>
              <a:t>IoT</a:t>
            </a:r>
            <a:r>
              <a:rPr lang="pt-BR" sz="2400" dirty="0"/>
              <a:t> através de um protocolo chamado 6lowPAN (RFC 4944).</a:t>
            </a:r>
          </a:p>
          <a:p>
            <a:pPr algn="just"/>
            <a:endParaRPr lang="pt-BR" sz="2400" b="1" dirty="0"/>
          </a:p>
        </p:txBody>
      </p:sp>
      <p:pic>
        <p:nvPicPr>
          <p:cNvPr id="7" name="Imagem 6" descr="Uma imagem contendo equipamentos eletrônicos&#10;&#10;Descrição gerada com alta confiança">
            <a:extLst>
              <a:ext uri="{FF2B5EF4-FFF2-40B4-BE49-F238E27FC236}">
                <a16:creationId xmlns:a16="http://schemas.microsoft.com/office/drawing/2014/main" id="{DC0BF864-5AAD-4B80-9EB8-1C55737951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3400" y="2880187"/>
            <a:ext cx="3561547" cy="2041374"/>
          </a:xfrm>
          <a:prstGeom prst="rect">
            <a:avLst/>
          </a:prstGeom>
        </p:spPr>
      </p:pic>
    </p:spTree>
    <p:extLst>
      <p:ext uri="{BB962C8B-B14F-4D97-AF65-F5344CB8AC3E}">
        <p14:creationId xmlns:p14="http://schemas.microsoft.com/office/powerpoint/2010/main" val="423382417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041300" y="493393"/>
            <a:ext cx="9684000" cy="830997"/>
          </a:xfrm>
          <a:prstGeom prst="rect">
            <a:avLst/>
          </a:prstGeom>
          <a:noFill/>
        </p:spPr>
        <p:txBody>
          <a:bodyPr wrap="square" rtlCol="0">
            <a:spAutoFit/>
          </a:bodyPr>
          <a:lstStyle/>
          <a:p>
            <a:pPr algn="ctr"/>
            <a:r>
              <a:rPr lang="pt-BR" altLang="pt-BR" sz="4800" b="1" dirty="0"/>
              <a:t> Aplicação da </a:t>
            </a:r>
            <a:r>
              <a:rPr lang="pt-BR" altLang="pt-BR" sz="4800" b="1" dirty="0" err="1"/>
              <a:t>IoT</a:t>
            </a:r>
            <a:r>
              <a:rPr lang="pt-BR" altLang="pt-BR" sz="4800" b="1" dirty="0"/>
              <a:t> </a:t>
            </a:r>
          </a:p>
        </p:txBody>
      </p:sp>
      <p:pic>
        <p:nvPicPr>
          <p:cNvPr id="10" name="Imagem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63125" y="6321179"/>
            <a:ext cx="2085975" cy="401289"/>
          </a:xfrm>
          <a:prstGeom prst="rect">
            <a:avLst/>
          </a:prstGeom>
        </p:spPr>
      </p:pic>
      <p:sp>
        <p:nvSpPr>
          <p:cNvPr id="11" name="Retângulo 10"/>
          <p:cNvSpPr/>
          <p:nvPr/>
        </p:nvSpPr>
        <p:spPr>
          <a:xfrm flipV="1">
            <a:off x="371475" y="6672937"/>
            <a:ext cx="9286875"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Espaço Reservado para Rodapé 5"/>
          <p:cNvSpPr>
            <a:spLocks noGrp="1"/>
          </p:cNvSpPr>
          <p:nvPr>
            <p:ph type="ftr" sz="quarter" idx="11"/>
          </p:nvPr>
        </p:nvSpPr>
        <p:spPr/>
        <p:txBody>
          <a:bodyPr/>
          <a:lstStyle/>
          <a:p>
            <a:r>
              <a:rPr lang="pt-BR" sz="1400" dirty="0"/>
              <a:t>Técnico em Redes de Computadores</a:t>
            </a:r>
          </a:p>
        </p:txBody>
      </p:sp>
      <p:sp>
        <p:nvSpPr>
          <p:cNvPr id="22" name="Botão de Ação: Voltar ou Anterior 21">
            <a:hlinkClick r:id="" action="ppaction://hlinkshowjump?jump=previousslide" highlightClick="1"/>
          </p:cNvPr>
          <p:cNvSpPr/>
          <p:nvPr/>
        </p:nvSpPr>
        <p:spPr>
          <a:xfrm>
            <a:off x="371475" y="6268829"/>
            <a:ext cx="470007" cy="347453"/>
          </a:xfrm>
          <a:prstGeom prst="actionButtonBackPrevious">
            <a:avLst/>
          </a:prstGeom>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Botão de Ação: Ir para a Página Inicial 22">
            <a:hlinkClick r:id="" action="ppaction://hlinkshowjump?jump=firstslide" highlightClick="1"/>
          </p:cNvPr>
          <p:cNvSpPr/>
          <p:nvPr/>
        </p:nvSpPr>
        <p:spPr>
          <a:xfrm>
            <a:off x="946257" y="6264553"/>
            <a:ext cx="467485" cy="351729"/>
          </a:xfrm>
          <a:prstGeom prst="actionButtonHom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a:outerShdw blurRad="50800" dist="38100" dir="5400000" algn="t" rotWithShape="0">
              <a:prstClr val="black">
                <a:alpha val="40000"/>
              </a:prstClr>
            </a:outerShdw>
          </a:effectLst>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Botão de Ação: Avançar ou Próximo 23">
            <a:hlinkClick r:id="" action="ppaction://hlinkshowjump?jump=nextslide" highlightClick="1"/>
          </p:cNvPr>
          <p:cNvSpPr/>
          <p:nvPr/>
        </p:nvSpPr>
        <p:spPr>
          <a:xfrm>
            <a:off x="1528042" y="6264553"/>
            <a:ext cx="472300" cy="346964"/>
          </a:xfrm>
          <a:prstGeom prst="actionButtonForwardNex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a:outerShdw blurRad="50800" dist="38100" dir="5400000" algn="t" rotWithShape="0">
              <a:prstClr val="black">
                <a:alpha val="40000"/>
              </a:prstClr>
            </a:outerShdw>
          </a:effectLst>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F0A6BB2A-B97B-433B-B797-B075FCA99D57}"/>
              </a:ext>
            </a:extLst>
          </p:cNvPr>
          <p:cNvSpPr/>
          <p:nvPr/>
        </p:nvSpPr>
        <p:spPr>
          <a:xfrm>
            <a:off x="946257" y="1999898"/>
            <a:ext cx="10237707" cy="1200329"/>
          </a:xfrm>
          <a:prstGeom prst="rect">
            <a:avLst/>
          </a:prstGeom>
        </p:spPr>
        <p:txBody>
          <a:bodyPr wrap="square">
            <a:spAutoFit/>
          </a:bodyPr>
          <a:lstStyle/>
          <a:p>
            <a:pPr algn="just"/>
            <a:r>
              <a:rPr lang="pt-BR" sz="2400" b="1" dirty="0"/>
              <a:t>	Fábricas</a:t>
            </a:r>
            <a:r>
              <a:rPr lang="pt-BR" sz="2400" dirty="0"/>
              <a:t>: a Internet das Coisas pode ajudar a medir em tempo real a produtividade de máquinas ou indicar quais setores da planta precisam de mais equipamentos ou suprimentos;</a:t>
            </a:r>
            <a:endParaRPr lang="pt-BR" sz="2400" b="1" dirty="0"/>
          </a:p>
        </p:txBody>
      </p:sp>
      <p:sp>
        <p:nvSpPr>
          <p:cNvPr id="12" name="Retângulo 11">
            <a:extLst>
              <a:ext uri="{FF2B5EF4-FFF2-40B4-BE49-F238E27FC236}">
                <a16:creationId xmlns:a16="http://schemas.microsoft.com/office/drawing/2014/main" id="{D641D19D-3F6B-45FB-BA07-7658800F378A}"/>
              </a:ext>
            </a:extLst>
          </p:cNvPr>
          <p:cNvSpPr/>
          <p:nvPr/>
        </p:nvSpPr>
        <p:spPr>
          <a:xfrm>
            <a:off x="1008036" y="3099296"/>
            <a:ext cx="10237707" cy="1938992"/>
          </a:xfrm>
          <a:prstGeom prst="rect">
            <a:avLst/>
          </a:prstGeom>
        </p:spPr>
        <p:txBody>
          <a:bodyPr wrap="square">
            <a:spAutoFit/>
          </a:bodyPr>
          <a:lstStyle/>
          <a:p>
            <a:pPr algn="just"/>
            <a:r>
              <a:rPr lang="pt-BR" sz="2400" dirty="0">
                <a:solidFill>
                  <a:srgbClr val="000000"/>
                </a:solidFill>
                <a:latin typeface="Open Sans"/>
              </a:rPr>
              <a:t> 	</a:t>
            </a:r>
            <a:r>
              <a:rPr lang="pt-BR" sz="2400" b="1" dirty="0"/>
              <a:t>Lojas</a:t>
            </a:r>
            <a:r>
              <a:rPr lang="pt-BR" sz="2400" dirty="0"/>
              <a:t>: prateleiras inteligentes podem informar em tempo real quando determinado item está começando a faltar, qual produto está tendo menos saída (exigindo medidas como reposicionamento ou criação de promoções) ou em quais horários determinados itens vendem mais (ajudando na elaboração de estratégias de vendas);</a:t>
            </a:r>
            <a:endParaRPr lang="pt-BR" sz="2400" b="1" dirty="0"/>
          </a:p>
        </p:txBody>
      </p:sp>
    </p:spTree>
    <p:extLst>
      <p:ext uri="{BB962C8B-B14F-4D97-AF65-F5344CB8AC3E}">
        <p14:creationId xmlns:p14="http://schemas.microsoft.com/office/powerpoint/2010/main" val="340738737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041300" y="493393"/>
            <a:ext cx="9684000" cy="830997"/>
          </a:xfrm>
          <a:prstGeom prst="rect">
            <a:avLst/>
          </a:prstGeom>
          <a:noFill/>
        </p:spPr>
        <p:txBody>
          <a:bodyPr wrap="square" rtlCol="0">
            <a:spAutoFit/>
          </a:bodyPr>
          <a:lstStyle/>
          <a:p>
            <a:pPr algn="ctr"/>
            <a:r>
              <a:rPr lang="pt-BR" altLang="pt-BR" sz="4800" b="1" dirty="0"/>
              <a:t> Aplicação da </a:t>
            </a:r>
            <a:r>
              <a:rPr lang="pt-BR" altLang="pt-BR" sz="4800" b="1" dirty="0" err="1"/>
              <a:t>IoT</a:t>
            </a:r>
            <a:r>
              <a:rPr lang="pt-BR" altLang="pt-BR" sz="4800" b="1" dirty="0"/>
              <a:t> </a:t>
            </a:r>
          </a:p>
        </p:txBody>
      </p:sp>
      <p:pic>
        <p:nvPicPr>
          <p:cNvPr id="10" name="Imagem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63125" y="6321179"/>
            <a:ext cx="2085975" cy="401289"/>
          </a:xfrm>
          <a:prstGeom prst="rect">
            <a:avLst/>
          </a:prstGeom>
        </p:spPr>
      </p:pic>
      <p:sp>
        <p:nvSpPr>
          <p:cNvPr id="11" name="Retângulo 10"/>
          <p:cNvSpPr/>
          <p:nvPr/>
        </p:nvSpPr>
        <p:spPr>
          <a:xfrm flipV="1">
            <a:off x="371475" y="6672937"/>
            <a:ext cx="9286875"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Espaço Reservado para Rodapé 5"/>
          <p:cNvSpPr>
            <a:spLocks noGrp="1"/>
          </p:cNvSpPr>
          <p:nvPr>
            <p:ph type="ftr" sz="quarter" idx="11"/>
          </p:nvPr>
        </p:nvSpPr>
        <p:spPr/>
        <p:txBody>
          <a:bodyPr/>
          <a:lstStyle/>
          <a:p>
            <a:r>
              <a:rPr lang="pt-BR" sz="1400" dirty="0"/>
              <a:t>Técnico em Redes de Computadores</a:t>
            </a:r>
          </a:p>
        </p:txBody>
      </p:sp>
      <p:sp>
        <p:nvSpPr>
          <p:cNvPr id="22" name="Botão de Ação: Voltar ou Anterior 21">
            <a:hlinkClick r:id="" action="ppaction://hlinkshowjump?jump=previousslide" highlightClick="1"/>
          </p:cNvPr>
          <p:cNvSpPr/>
          <p:nvPr/>
        </p:nvSpPr>
        <p:spPr>
          <a:xfrm>
            <a:off x="371475" y="6268829"/>
            <a:ext cx="470007" cy="347453"/>
          </a:xfrm>
          <a:prstGeom prst="actionButtonBackPrevious">
            <a:avLst/>
          </a:prstGeom>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Botão de Ação: Ir para a Página Inicial 22">
            <a:hlinkClick r:id="" action="ppaction://hlinkshowjump?jump=firstslide" highlightClick="1"/>
          </p:cNvPr>
          <p:cNvSpPr/>
          <p:nvPr/>
        </p:nvSpPr>
        <p:spPr>
          <a:xfrm>
            <a:off x="946257" y="6264553"/>
            <a:ext cx="467485" cy="351729"/>
          </a:xfrm>
          <a:prstGeom prst="actionButtonHom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a:outerShdw blurRad="50800" dist="38100" dir="5400000" algn="t" rotWithShape="0">
              <a:prstClr val="black">
                <a:alpha val="40000"/>
              </a:prstClr>
            </a:outerShdw>
          </a:effectLst>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Botão de Ação: Avançar ou Próximo 23">
            <a:hlinkClick r:id="" action="ppaction://hlinkshowjump?jump=nextslide" highlightClick="1"/>
          </p:cNvPr>
          <p:cNvSpPr/>
          <p:nvPr/>
        </p:nvSpPr>
        <p:spPr>
          <a:xfrm>
            <a:off x="1528042" y="6264553"/>
            <a:ext cx="472300" cy="346964"/>
          </a:xfrm>
          <a:prstGeom prst="actionButtonForwardNex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a:outerShdw blurRad="50800" dist="38100" dir="5400000" algn="t" rotWithShape="0">
              <a:prstClr val="black">
                <a:alpha val="40000"/>
              </a:prstClr>
            </a:outerShdw>
          </a:effectLst>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F0A6BB2A-B97B-433B-B797-B075FCA99D57}"/>
              </a:ext>
            </a:extLst>
          </p:cNvPr>
          <p:cNvSpPr/>
          <p:nvPr/>
        </p:nvSpPr>
        <p:spPr>
          <a:xfrm>
            <a:off x="940634" y="1640744"/>
            <a:ext cx="10237707" cy="1938992"/>
          </a:xfrm>
          <a:prstGeom prst="rect">
            <a:avLst/>
          </a:prstGeom>
        </p:spPr>
        <p:txBody>
          <a:bodyPr wrap="square">
            <a:spAutoFit/>
          </a:bodyPr>
          <a:lstStyle/>
          <a:p>
            <a:pPr algn="just"/>
            <a:r>
              <a:rPr lang="pt-BR" sz="2400" b="1" dirty="0"/>
              <a:t>	Transporte público</a:t>
            </a:r>
            <a:r>
              <a:rPr lang="pt-BR" sz="2400" dirty="0"/>
              <a:t>: usuários podem saber pelo smartphone ou em telas instaladas nos pontos qual a localização de determinado ônibus. Os sensores também podem ajudar a empresa a descobrir que um veículo apresenta defeitos mecânicos, assim como saber como está o cumprimento de horários, o que indica a necessidade ou não de reforçar a frota;</a:t>
            </a:r>
            <a:endParaRPr lang="pt-BR" sz="2400" b="1" dirty="0"/>
          </a:p>
        </p:txBody>
      </p:sp>
      <p:sp>
        <p:nvSpPr>
          <p:cNvPr id="12" name="Retângulo 11">
            <a:extLst>
              <a:ext uri="{FF2B5EF4-FFF2-40B4-BE49-F238E27FC236}">
                <a16:creationId xmlns:a16="http://schemas.microsoft.com/office/drawing/2014/main" id="{D641D19D-3F6B-45FB-BA07-7658800F378A}"/>
              </a:ext>
            </a:extLst>
          </p:cNvPr>
          <p:cNvSpPr/>
          <p:nvPr/>
        </p:nvSpPr>
        <p:spPr>
          <a:xfrm>
            <a:off x="977146" y="3459982"/>
            <a:ext cx="10237707" cy="1938992"/>
          </a:xfrm>
          <a:prstGeom prst="rect">
            <a:avLst/>
          </a:prstGeom>
        </p:spPr>
        <p:txBody>
          <a:bodyPr wrap="square">
            <a:spAutoFit/>
          </a:bodyPr>
          <a:lstStyle/>
          <a:p>
            <a:pPr algn="just"/>
            <a:r>
              <a:rPr lang="pt-BR" sz="2400" dirty="0">
                <a:solidFill>
                  <a:srgbClr val="000000"/>
                </a:solidFill>
                <a:latin typeface="Open Sans"/>
              </a:rPr>
              <a:t> </a:t>
            </a:r>
            <a:r>
              <a:rPr lang="pt-BR" sz="2400" b="1" dirty="0"/>
              <a:t> 	Logística</a:t>
            </a:r>
            <a:r>
              <a:rPr lang="pt-BR" sz="2400" dirty="0"/>
              <a:t>: dados de sensores instalados em caminhões, contêineres e até caixas individuais combinados com informações do trânsito, por exemplo, podem ajudar uma empresa de logística a definir as melhores rotas, escolher os caminhões mais adequados para determinada área, quais encomendas distribuir entre a frota ativa e assim por diante;</a:t>
            </a:r>
            <a:endParaRPr lang="pt-BR" sz="2400" b="1" dirty="0"/>
          </a:p>
        </p:txBody>
      </p:sp>
    </p:spTree>
    <p:extLst>
      <p:ext uri="{BB962C8B-B14F-4D97-AF65-F5344CB8AC3E}">
        <p14:creationId xmlns:p14="http://schemas.microsoft.com/office/powerpoint/2010/main" val="1878159830"/>
      </p:ext>
    </p:extLst>
  </p:cSld>
  <p:clrMapOvr>
    <a:masterClrMapping/>
  </p:clrMapOvr>
  <p:transition spd="slow">
    <p:wipe/>
  </p:transition>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912</TotalTime>
  <Words>224</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13</vt:i4>
      </vt:variant>
    </vt:vector>
  </HeadingPairs>
  <TitlesOfParts>
    <vt:vector size="18" baseType="lpstr">
      <vt:lpstr>Arial</vt:lpstr>
      <vt:lpstr>Calibri</vt:lpstr>
      <vt:lpstr>Calibri Light</vt:lpstr>
      <vt:lpstr>Open Sans</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Alexandre Andrade</dc:creator>
  <cp:lastModifiedBy>Alexandre Andrade</cp:lastModifiedBy>
  <cp:revision>116</cp:revision>
  <dcterms:created xsi:type="dcterms:W3CDTF">2017-03-19T12:22:20Z</dcterms:created>
  <dcterms:modified xsi:type="dcterms:W3CDTF">2018-04-15T22:20:44Z</dcterms:modified>
</cp:coreProperties>
</file>