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44"/>
  </p:notesMasterIdLst>
  <p:handoutMasterIdLst>
    <p:handoutMasterId r:id="rId45"/>
  </p:handoutMasterIdLst>
  <p:sldIdLst>
    <p:sldId id="367" r:id="rId5"/>
    <p:sldId id="274" r:id="rId6"/>
    <p:sldId id="284" r:id="rId7"/>
    <p:sldId id="292" r:id="rId8"/>
    <p:sldId id="352" r:id="rId9"/>
    <p:sldId id="324" r:id="rId10"/>
    <p:sldId id="325" r:id="rId11"/>
    <p:sldId id="330" r:id="rId12"/>
    <p:sldId id="355" r:id="rId13"/>
    <p:sldId id="368" r:id="rId14"/>
    <p:sldId id="331" r:id="rId15"/>
    <p:sldId id="354" r:id="rId16"/>
    <p:sldId id="356" r:id="rId17"/>
    <p:sldId id="357" r:id="rId18"/>
    <p:sldId id="298" r:id="rId19"/>
    <p:sldId id="359" r:id="rId20"/>
    <p:sldId id="360" r:id="rId21"/>
    <p:sldId id="361" r:id="rId22"/>
    <p:sldId id="285" r:id="rId23"/>
    <p:sldId id="362" r:id="rId24"/>
    <p:sldId id="286" r:id="rId25"/>
    <p:sldId id="369" r:id="rId26"/>
    <p:sldId id="363" r:id="rId27"/>
    <p:sldId id="256" r:id="rId28"/>
    <p:sldId id="377" r:id="rId29"/>
    <p:sldId id="379" r:id="rId30"/>
    <p:sldId id="262" r:id="rId31"/>
    <p:sldId id="263" r:id="rId32"/>
    <p:sldId id="257" r:id="rId33"/>
    <p:sldId id="265" r:id="rId34"/>
    <p:sldId id="264" r:id="rId35"/>
    <p:sldId id="380" r:id="rId36"/>
    <p:sldId id="381" r:id="rId37"/>
    <p:sldId id="382" r:id="rId38"/>
    <p:sldId id="383" r:id="rId39"/>
    <p:sldId id="384" r:id="rId40"/>
    <p:sldId id="385" r:id="rId41"/>
    <p:sldId id="266" r:id="rId42"/>
    <p:sldId id="267" r:id="rId4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обро пожаловать!" id="{E75E278A-FF0E-49A4-B170-79828D63BBAD}">
          <p14:sldIdLst>
            <p14:sldId id="367"/>
            <p14:sldId id="274"/>
            <p14:sldId id="284"/>
            <p14:sldId id="292"/>
            <p14:sldId id="352"/>
            <p14:sldId id="324"/>
            <p14:sldId id="325"/>
            <p14:sldId id="330"/>
            <p14:sldId id="355"/>
            <p14:sldId id="368"/>
            <p14:sldId id="331"/>
            <p14:sldId id="354"/>
            <p14:sldId id="356"/>
            <p14:sldId id="357"/>
            <p14:sldId id="298"/>
            <p14:sldId id="359"/>
            <p14:sldId id="360"/>
            <p14:sldId id="361"/>
            <p14:sldId id="285"/>
            <p14:sldId id="362"/>
            <p14:sldId id="286"/>
            <p14:sldId id="369"/>
            <p14:sldId id="363"/>
            <p14:sldId id="256"/>
            <p14:sldId id="377"/>
            <p14:sldId id="379"/>
            <p14:sldId id="262"/>
            <p14:sldId id="263"/>
            <p14:sldId id="257"/>
            <p14:sldId id="265"/>
            <p14:sldId id="264"/>
            <p14:sldId id="380"/>
            <p14:sldId id="381"/>
            <p14:sldId id="382"/>
            <p14:sldId id="383"/>
            <p14:sldId id="384"/>
            <p14:sldId id="385"/>
            <p14:sldId id="266"/>
            <p14:sldId id="267"/>
          </p14:sldIdLst>
        </p14:section>
        <p14:section name="Конструктор, трансформация, добавление заметок, совместная работа, помощник" id="{B9B51309-D148-4332-87C2-07BE32FBCA3B}">
          <p14:sldIdLst/>
        </p14:section>
        <p14:section name="Подробнее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Автор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2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8014AD-F481-4E14-9BD9-D47CBAE72461}" type="datetime1">
              <a:rPr lang="ru-RU" smtClean="0"/>
              <a:t>03.03.2023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455C72D-B947-43B7-ACB2-A2F85E78585E}" type="datetime1">
              <a:rPr lang="ru-RU" noProof="0" smtClean="0"/>
              <a:t>03.03.2023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BEA9688-C9C9-4214-807D-21324925409C}" type="datetime1">
              <a:rPr lang="ru-RU" noProof="0" smtClean="0"/>
              <a:t>03.03.2023</a:t>
            </a:fld>
            <a:endParaRPr lang="ru-RU" noProof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8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10" name="Прямоугольник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99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B15D692-50C9-43F6-9F5C-A2FDDB0C3B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44800" y="1371600"/>
            <a:ext cx="8636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ru-RU" altLang="ru-RU" noProof="0"/>
              <a:t>Образец заголовка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580E6D7-2EB7-4F82-B0C2-015AE5D8C1A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44800" y="3733800"/>
            <a:ext cx="8636000" cy="1981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ru-RU" altLang="ru-RU" noProof="0"/>
              <a:t>Образец подзаголовка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35DA283D-CEFC-4D05-9B87-B33241AFFBA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448800" y="6248400"/>
            <a:ext cx="2032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2CBE4E02-7DDD-492A-877D-E7FF18B2E31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50800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EF59C5E4-AB75-446F-B959-6EED5D05B5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2946400" y="6248400"/>
            <a:ext cx="1625600" cy="457200"/>
          </a:xfrm>
        </p:spPr>
        <p:txBody>
          <a:bodyPr/>
          <a:lstStyle>
            <a:lvl1pPr>
              <a:defRPr/>
            </a:lvl1pPr>
          </a:lstStyle>
          <a:p>
            <a:fld id="{FCFD667E-3E60-4A86-8998-14008C953629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id="{39B9C1C1-10E2-47C0-9111-DF4AA56CB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0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1800"/>
          </a:p>
        </p:txBody>
      </p:sp>
      <p:sp>
        <p:nvSpPr>
          <p:cNvPr id="18440" name="Oval 8">
            <a:extLst>
              <a:ext uri="{FF2B5EF4-FFF2-40B4-BE49-F238E27FC236}">
                <a16:creationId xmlns:a16="http://schemas.microsoft.com/office/drawing/2014/main" id="{7E72225E-2B66-4BA8-829E-EE421E0F8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018" y="2103438"/>
            <a:ext cx="463549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8441" name="Oval 9">
            <a:extLst>
              <a:ext uri="{FF2B5EF4-FFF2-40B4-BE49-F238E27FC236}">
                <a16:creationId xmlns:a16="http://schemas.microsoft.com/office/drawing/2014/main" id="{7B7A4166-0982-4AA7-B262-8CA2BD5AD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367" y="2105026"/>
            <a:ext cx="465667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8442" name="Oval 10">
            <a:extLst>
              <a:ext uri="{FF2B5EF4-FFF2-40B4-BE49-F238E27FC236}">
                <a16:creationId xmlns:a16="http://schemas.microsoft.com/office/drawing/2014/main" id="{AA758DB9-B274-4D0B-AFF3-5CB6938EE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834" y="2105026"/>
            <a:ext cx="463551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 altLang="ru-RU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0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2EB7719-815B-4B5E-83ED-26C3E4DC4C4F}" type="datetime1">
              <a:rPr lang="ru-RU" noProof="0" smtClean="0"/>
              <a:t>03.03.2023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 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C%D0%BE%D0%B4%D0%B5%D0%BB%D1%8C_DOD" TargetMode="External"/><Relationship Id="rId2" Type="http://schemas.openxmlformats.org/officeDocument/2006/relationships/hyperlink" Target="https://ru.wikipedia.org/wiki/%D0%9C%D0%BE%D0%B4%D0%B5%D0%BB%D1%8C_OS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98%D0%BD%D1%82%D0%B5%D1%80%D0%BD%D0%B5%D1%82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2D332F5-EF56-408D-8DF7-2A33820C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5"/>
            <a:ext cx="7993618" cy="785127"/>
          </a:xfrm>
        </p:spPr>
        <p:txBody>
          <a:bodyPr>
            <a:noAutofit/>
          </a:bodyPr>
          <a:lstStyle/>
          <a:p>
            <a:r>
              <a:rPr lang="ru-RU" sz="5400" b="1" dirty="0">
                <a:solidFill>
                  <a:schemeClr val="bg1"/>
                </a:solidFill>
              </a:rPr>
              <a:t>Введение в сети, сокеты</a:t>
            </a:r>
          </a:p>
        </p:txBody>
      </p:sp>
    </p:spTree>
    <p:extLst>
      <p:ext uri="{BB962C8B-B14F-4D97-AF65-F5344CB8AC3E}">
        <p14:creationId xmlns:p14="http://schemas.microsoft.com/office/powerpoint/2010/main" val="1172136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C567C-6A74-445C-BFAB-D14CC212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069345"/>
          </a:xfrm>
        </p:spPr>
        <p:txBody>
          <a:bodyPr/>
          <a:lstStyle/>
          <a:p>
            <a:r>
              <a:rPr lang="en-US" altLang="ru-RU" b="1" dirty="0"/>
              <a:t>TCP/IP </a:t>
            </a:r>
            <a:r>
              <a:rPr lang="ru-RU" altLang="ru-RU" b="1" dirty="0"/>
              <a:t>протокол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5C74EA-6174-4D91-AF31-0B42836D2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435608"/>
            <a:ext cx="4416552" cy="4218572"/>
          </a:xfrm>
        </p:spPr>
        <p:txBody>
          <a:bodyPr>
            <a:noAutofit/>
          </a:bodyPr>
          <a:lstStyle/>
          <a:p>
            <a:pPr algn="ctr">
              <a:lnSpc>
                <a:spcPct val="80000"/>
              </a:lnSpc>
            </a:pPr>
            <a:r>
              <a:rPr lang="ru-RU" altLang="ru-RU" sz="1500" b="1" dirty="0"/>
              <a:t>Модель протокола </a:t>
            </a:r>
            <a:r>
              <a:rPr lang="en-US" altLang="ru-RU" sz="1500" b="1" dirty="0"/>
              <a:t>TCP/IP</a:t>
            </a:r>
            <a:endParaRPr lang="ru-RU" altLang="ru-RU" sz="1500" b="1" dirty="0"/>
          </a:p>
          <a:p>
            <a:pPr algn="ctr">
              <a:lnSpc>
                <a:spcPct val="80000"/>
              </a:lnSpc>
            </a:pPr>
            <a:endParaRPr lang="ru-RU" altLang="ru-RU" sz="1500" b="1" dirty="0"/>
          </a:p>
          <a:p>
            <a:pPr>
              <a:lnSpc>
                <a:spcPct val="80000"/>
              </a:lnSpc>
            </a:pPr>
            <a:r>
              <a:rPr lang="en-US" altLang="ru-RU" sz="1500" b="1" dirty="0"/>
              <a:t>Application layer</a:t>
            </a:r>
            <a:r>
              <a:rPr lang="ru-RU" altLang="ru-RU" sz="1500" dirty="0"/>
              <a:t> (слой приложения)— Этот слой определяется приложением.</a:t>
            </a:r>
            <a:endParaRPr lang="en-US" altLang="ru-RU" sz="1500" dirty="0"/>
          </a:p>
          <a:p>
            <a:pPr>
              <a:lnSpc>
                <a:spcPct val="80000"/>
              </a:lnSpc>
            </a:pPr>
            <a:r>
              <a:rPr lang="en-US" altLang="ru-RU" sz="1500" b="1" dirty="0"/>
              <a:t>Transport layer</a:t>
            </a:r>
            <a:r>
              <a:rPr lang="ru-RU" altLang="ru-RU" sz="1500" dirty="0"/>
              <a:t> (транспортный уровень)— Этот слой отвечает за передачу данных от одного компьютера к другому с обеспечением целостности данных.</a:t>
            </a:r>
            <a:endParaRPr lang="en-US" altLang="ru-RU" sz="1500" dirty="0"/>
          </a:p>
          <a:p>
            <a:pPr>
              <a:lnSpc>
                <a:spcPct val="80000"/>
              </a:lnSpc>
            </a:pPr>
            <a:r>
              <a:rPr lang="en-US" altLang="ru-RU" sz="1500" b="1" dirty="0"/>
              <a:t>Internetwork layer</a:t>
            </a:r>
            <a:r>
              <a:rPr lang="ru-RU" altLang="ru-RU" sz="1500" dirty="0"/>
              <a:t> (слой Интернета) — На этом слое осуществляется передача данных с помощью пакетов, называемых дейтаграммами.</a:t>
            </a:r>
            <a:endParaRPr lang="en-US" altLang="ru-RU" sz="1500" dirty="0"/>
          </a:p>
          <a:p>
            <a:pPr>
              <a:lnSpc>
                <a:spcPct val="80000"/>
              </a:lnSpc>
            </a:pPr>
            <a:r>
              <a:rPr lang="en-US" altLang="ru-RU" sz="1500" b="1" dirty="0"/>
              <a:t>Network Access layer</a:t>
            </a:r>
            <a:r>
              <a:rPr lang="ru-RU" altLang="ru-RU" sz="1500" dirty="0"/>
              <a:t> (сетевой уровень)— Этот слой отвечает за передачу данных через маршрутизацию компьютеров.</a:t>
            </a:r>
          </a:p>
          <a:p>
            <a:endParaRPr lang="ru-RU" sz="1500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11CD4A6E-F88C-498B-8832-E119E1A7A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4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79" t="48172" r="11469" b="12317"/>
          <a:stretch>
            <a:fillRect/>
          </a:stretch>
        </p:blipFill>
        <p:spPr bwMode="auto">
          <a:xfrm>
            <a:off x="5217952" y="1435608"/>
            <a:ext cx="6364448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92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521021F6-EFCB-4C1D-AF47-9727AB58B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6042" y="286639"/>
            <a:ext cx="8015287" cy="914400"/>
          </a:xfrm>
        </p:spPr>
        <p:txBody>
          <a:bodyPr/>
          <a:lstStyle/>
          <a:p>
            <a:r>
              <a:rPr lang="en-US" altLang="ru-RU" sz="3600" b="1" dirty="0"/>
              <a:t>TCP</a:t>
            </a:r>
            <a:r>
              <a:rPr lang="ru-RU" altLang="ru-RU" sz="3600" b="1" dirty="0"/>
              <a:t>/</a:t>
            </a:r>
            <a:r>
              <a:rPr lang="en-US" altLang="ru-RU" sz="3600" b="1" dirty="0"/>
              <a:t>IP</a:t>
            </a:r>
            <a:r>
              <a:rPr lang="ru-RU" altLang="ru-RU" sz="3600" b="1" dirty="0"/>
              <a:t> при передаче данных</a:t>
            </a:r>
            <a:r>
              <a:rPr lang="ru-RU" altLang="ru-RU" b="1" dirty="0"/>
              <a:t> </a:t>
            </a:r>
          </a:p>
        </p:txBody>
      </p:sp>
      <p:pic>
        <p:nvPicPr>
          <p:cNvPr id="119814" name="Picture 6">
            <a:extLst>
              <a:ext uri="{FF2B5EF4-FFF2-40B4-BE49-F238E27FC236}">
                <a16:creationId xmlns:a16="http://schemas.microsoft.com/office/drawing/2014/main" id="{86A4BC9D-DB18-41A5-8398-902BCAA73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19"/>
          <a:stretch>
            <a:fillRect/>
          </a:stretch>
        </p:blipFill>
        <p:spPr bwMode="auto">
          <a:xfrm>
            <a:off x="2814687" y="1375794"/>
            <a:ext cx="6130089" cy="520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381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AutoShape 2">
            <a:extLst>
              <a:ext uri="{FF2B5EF4-FFF2-40B4-BE49-F238E27FC236}">
                <a16:creationId xmlns:a16="http://schemas.microsoft.com/office/drawing/2014/main" id="{7B3A20B1-C2E6-40F6-A351-C2DA6D22E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5448"/>
            <a:ext cx="10972800" cy="1060956"/>
          </a:xfrm>
        </p:spPr>
        <p:txBody>
          <a:bodyPr/>
          <a:lstStyle/>
          <a:p>
            <a:r>
              <a:rPr lang="ru-RU" altLang="ru-RU" b="1" dirty="0"/>
              <a:t>Модель </a:t>
            </a:r>
            <a:r>
              <a:rPr lang="en-US" altLang="ru-RU" sz="4400" b="1" dirty="0"/>
              <a:t>TCP/IP</a:t>
            </a:r>
            <a:endParaRPr lang="ru-RU" altLang="ru-RU" sz="4400" b="1" dirty="0"/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742EBFFF-DD33-4952-B396-74C1C41F0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35608"/>
            <a:ext cx="10972800" cy="39776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altLang="ru-RU" sz="1800" b="1" dirty="0" err="1">
                <a:solidFill>
                  <a:srgbClr val="008000"/>
                </a:solidFill>
              </a:rPr>
              <a:t>Transmission</a:t>
            </a:r>
            <a:r>
              <a:rPr lang="ru-RU" altLang="ru-RU" sz="1800" b="1" dirty="0">
                <a:solidFill>
                  <a:srgbClr val="008000"/>
                </a:solidFill>
              </a:rPr>
              <a:t> </a:t>
            </a:r>
            <a:r>
              <a:rPr lang="ru-RU" altLang="ru-RU" sz="1800" b="1" dirty="0" err="1">
                <a:solidFill>
                  <a:srgbClr val="008000"/>
                </a:solidFill>
              </a:rPr>
              <a:t>Control</a:t>
            </a:r>
            <a:r>
              <a:rPr lang="ru-RU" altLang="ru-RU" sz="1800" b="1" dirty="0">
                <a:solidFill>
                  <a:srgbClr val="008000"/>
                </a:solidFill>
              </a:rPr>
              <a:t> </a:t>
            </a:r>
            <a:r>
              <a:rPr lang="ru-RU" altLang="ru-RU" sz="1800" b="1" dirty="0" err="1">
                <a:solidFill>
                  <a:srgbClr val="008000"/>
                </a:solidFill>
              </a:rPr>
              <a:t>Protocol</a:t>
            </a:r>
            <a:r>
              <a:rPr lang="ru-RU" altLang="ru-RU" sz="1800" b="1" dirty="0">
                <a:solidFill>
                  <a:srgbClr val="008000"/>
                </a:solidFill>
              </a:rPr>
              <a:t>/</a:t>
            </a:r>
            <a:r>
              <a:rPr lang="ru-RU" altLang="ru-RU" sz="1800" b="1" dirty="0" err="1">
                <a:solidFill>
                  <a:srgbClr val="008000"/>
                </a:solidFill>
              </a:rPr>
              <a:t>Internet</a:t>
            </a:r>
            <a:r>
              <a:rPr lang="ru-RU" altLang="ru-RU" sz="1800" b="1" dirty="0">
                <a:solidFill>
                  <a:srgbClr val="008000"/>
                </a:solidFill>
              </a:rPr>
              <a:t> </a:t>
            </a:r>
            <a:r>
              <a:rPr lang="ru-RU" altLang="ru-RU" sz="1800" b="1" dirty="0" err="1">
                <a:solidFill>
                  <a:srgbClr val="008000"/>
                </a:solidFill>
              </a:rPr>
              <a:t>Protocol</a:t>
            </a:r>
            <a:r>
              <a:rPr lang="ru-RU" altLang="ru-RU" sz="1800" b="1" dirty="0">
                <a:solidFill>
                  <a:srgbClr val="008000"/>
                </a:solidFill>
              </a:rPr>
              <a:t> (TCP/IP)</a:t>
            </a:r>
            <a:r>
              <a:rPr lang="ru-RU" altLang="ru-RU" sz="1800" dirty="0"/>
              <a:t> - это промышленный стандарт стека протоколов, разработанный для глобальных сетей. </a:t>
            </a:r>
          </a:p>
          <a:p>
            <a:pPr>
              <a:lnSpc>
                <a:spcPct val="90000"/>
              </a:lnSpc>
            </a:pPr>
            <a:r>
              <a:rPr lang="ru-RU" altLang="ru-RU" sz="1800" dirty="0"/>
              <a:t>В настоящее время стек TCP/IP используется в подавляющем большинстве сетей, его поддержка есть во всех используемых сегодня операционных системах. </a:t>
            </a:r>
          </a:p>
        </p:txBody>
      </p:sp>
    </p:spTree>
    <p:extLst>
      <p:ext uri="{BB962C8B-B14F-4D97-AF65-F5344CB8AC3E}">
        <p14:creationId xmlns:p14="http://schemas.microsoft.com/office/powerpoint/2010/main" val="1856355547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AutoShape 2">
            <a:extLst>
              <a:ext uri="{FF2B5EF4-FFF2-40B4-BE49-F238E27FC236}">
                <a16:creationId xmlns:a16="http://schemas.microsoft.com/office/drawing/2014/main" id="{26A07CB2-F128-4F37-8AD3-9EF5E8ED6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5448"/>
            <a:ext cx="10972800" cy="1035789"/>
          </a:xfrm>
        </p:spPr>
        <p:txBody>
          <a:bodyPr>
            <a:normAutofit/>
          </a:bodyPr>
          <a:lstStyle/>
          <a:p>
            <a:r>
              <a:rPr lang="ru-RU" altLang="ru-RU" b="1" dirty="0"/>
              <a:t>Стек протоколов </a:t>
            </a:r>
            <a:r>
              <a:rPr lang="en-US" altLang="ru-RU" b="1" dirty="0"/>
              <a:t>TCP/IP</a:t>
            </a:r>
            <a:endParaRPr lang="ru-RU" altLang="ru-RU" b="1" dirty="0"/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39178344-61B1-447C-9AE1-AC0F14B08D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35608"/>
            <a:ext cx="10972800" cy="397764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altLang="ru-RU" sz="1800" dirty="0"/>
              <a:t>Все сети передают основную часть своего трафика с помощью протокола TCP/IP. </a:t>
            </a:r>
          </a:p>
          <a:p>
            <a:pPr>
              <a:lnSpc>
                <a:spcPct val="80000"/>
              </a:lnSpc>
            </a:pPr>
            <a:r>
              <a:rPr lang="ru-RU" altLang="ru-RU" sz="1800" dirty="0"/>
              <a:t>Все современные операционные системы поддерживают стек TCP/IP. </a:t>
            </a:r>
          </a:p>
          <a:p>
            <a:pPr>
              <a:lnSpc>
                <a:spcPct val="80000"/>
              </a:lnSpc>
            </a:pPr>
            <a:r>
              <a:rPr lang="ru-RU" altLang="ru-RU" sz="1800" dirty="0"/>
              <a:t>Это гибкая технология для соединения разнородных систем как на уровне транспортных подсистем, так и на уровне прикладных сервисов. </a:t>
            </a:r>
          </a:p>
          <a:p>
            <a:pPr>
              <a:lnSpc>
                <a:spcPct val="80000"/>
              </a:lnSpc>
            </a:pPr>
            <a:r>
              <a:rPr lang="ru-RU" altLang="ru-RU" sz="1800" dirty="0"/>
              <a:t>Это устойчивая масштабируемая межплатформенная среда для приложений клиент-сервер. </a:t>
            </a:r>
          </a:p>
          <a:p>
            <a:pPr>
              <a:lnSpc>
                <a:spcPct val="80000"/>
              </a:lnSpc>
            </a:pPr>
            <a:r>
              <a:rPr lang="ru-RU" altLang="ru-RU" sz="1800" dirty="0"/>
              <a:t>Стек </a:t>
            </a:r>
            <a:r>
              <a:rPr lang="en-US" altLang="ru-RU" sz="1800" dirty="0"/>
              <a:t>TCP/IP </a:t>
            </a:r>
            <a:r>
              <a:rPr lang="ru-RU" altLang="ru-RU" sz="1800" dirty="0"/>
              <a:t>состоит из 4 уровней : прикладной, транспортный, межсетевой, сетевого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189198356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AutoShape 2">
            <a:extLst>
              <a:ext uri="{FF2B5EF4-FFF2-40B4-BE49-F238E27FC236}">
                <a16:creationId xmlns:a16="http://schemas.microsoft.com/office/drawing/2014/main" id="{D25963A8-BEBB-4711-8EFA-426F4654F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5448"/>
            <a:ext cx="10972800" cy="1045210"/>
          </a:xfrm>
        </p:spPr>
        <p:txBody>
          <a:bodyPr>
            <a:normAutofit/>
          </a:bodyPr>
          <a:lstStyle/>
          <a:p>
            <a:r>
              <a:rPr lang="ru-RU" altLang="ru-RU" b="1" dirty="0"/>
              <a:t>Уровни стека </a:t>
            </a:r>
            <a:r>
              <a:rPr lang="en-US" altLang="ru-RU" b="1" dirty="0"/>
              <a:t>TCP/IP</a:t>
            </a:r>
            <a:endParaRPr lang="ru-RU" altLang="ru-RU" b="1" dirty="0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D2E5B8F0-CBF4-4273-8FDB-E8BF5D893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3642D3F0-1FE0-4B65-8DB3-CFB5FD2B3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664" y="2665413"/>
            <a:ext cx="719137" cy="628650"/>
          </a:xfrm>
          <a:prstGeom prst="rect">
            <a:avLst/>
          </a:prstGeom>
          <a:solidFill>
            <a:srgbClr val="FFCC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ru-RU" altLang="ru-RU" sz="2400"/>
              <a:t>4</a:t>
            </a:r>
          </a:p>
        </p:txBody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2D676B43-277F-4C43-B110-D49534F70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665413"/>
            <a:ext cx="5753100" cy="628650"/>
          </a:xfrm>
          <a:prstGeom prst="rect">
            <a:avLst/>
          </a:prstGeom>
          <a:solidFill>
            <a:srgbClr val="FFCC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ru-RU" altLang="ru-RU" sz="2400"/>
              <a:t>Прикладной уровень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B0D32A6F-5CFA-47C4-AC1D-8115E164F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075" y="3529013"/>
            <a:ext cx="719138" cy="628650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ru-RU" altLang="ru-RU" sz="2400"/>
              <a:t>3</a:t>
            </a:r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CACD2020-BAC1-4B49-BAD7-0D5240B32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529013"/>
            <a:ext cx="5753100" cy="628650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ru-RU" altLang="ru-RU" sz="2400"/>
              <a:t>Транспортный уровень</a:t>
            </a:r>
          </a:p>
        </p:txBody>
      </p:sp>
      <p:sp>
        <p:nvSpPr>
          <p:cNvPr id="103432" name="Rectangle 8">
            <a:extLst>
              <a:ext uri="{FF2B5EF4-FFF2-40B4-BE49-F238E27FC236}">
                <a16:creationId xmlns:a16="http://schemas.microsoft.com/office/drawing/2014/main" id="{BCBABE2A-36C3-4640-9448-57B23B70C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664" y="4392613"/>
            <a:ext cx="719137" cy="647700"/>
          </a:xfrm>
          <a:prstGeom prst="rect">
            <a:avLst/>
          </a:prstGeom>
          <a:solidFill>
            <a:srgbClr val="CC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ru-RU" altLang="ru-RU" sz="2400"/>
              <a:t>2</a:t>
            </a:r>
          </a:p>
        </p:txBody>
      </p:sp>
      <p:sp>
        <p:nvSpPr>
          <p:cNvPr id="103433" name="Rectangle 9">
            <a:extLst>
              <a:ext uri="{FF2B5EF4-FFF2-40B4-BE49-F238E27FC236}">
                <a16:creationId xmlns:a16="http://schemas.microsoft.com/office/drawing/2014/main" id="{DCBA97DB-20F8-4232-9456-1F30FB8F5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392613"/>
            <a:ext cx="5761038" cy="647700"/>
          </a:xfrm>
          <a:prstGeom prst="rect">
            <a:avLst/>
          </a:prstGeom>
          <a:solidFill>
            <a:srgbClr val="CC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ru-RU" altLang="ru-RU" sz="2400"/>
              <a:t>Межсетевой уровень</a:t>
            </a:r>
          </a:p>
        </p:txBody>
      </p:sp>
      <p:sp>
        <p:nvSpPr>
          <p:cNvPr id="103434" name="Rectangle 10">
            <a:extLst>
              <a:ext uri="{FF2B5EF4-FFF2-40B4-BE49-F238E27FC236}">
                <a16:creationId xmlns:a16="http://schemas.microsoft.com/office/drawing/2014/main" id="{60EA5A1E-71CC-4DE6-8920-8C19673B1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076" y="5257801"/>
            <a:ext cx="727075" cy="576263"/>
          </a:xfrm>
          <a:prstGeom prst="rect">
            <a:avLst/>
          </a:prstGeom>
          <a:solidFill>
            <a:srgbClr val="CC99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ru-RU" altLang="ru-RU" sz="2400"/>
              <a:t>1</a:t>
            </a:r>
          </a:p>
        </p:txBody>
      </p:sp>
      <p:sp>
        <p:nvSpPr>
          <p:cNvPr id="103435" name="Rectangle 11">
            <a:extLst>
              <a:ext uri="{FF2B5EF4-FFF2-40B4-BE49-F238E27FC236}">
                <a16:creationId xmlns:a16="http://schemas.microsoft.com/office/drawing/2014/main" id="{6377BBBD-881D-49EB-950A-893C25986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257801"/>
            <a:ext cx="5761038" cy="576263"/>
          </a:xfrm>
          <a:prstGeom prst="rect">
            <a:avLst/>
          </a:prstGeom>
          <a:solidFill>
            <a:srgbClr val="CC99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ru-RU" altLang="ru-RU" sz="2400"/>
              <a:t>Уровень сетевого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557956298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AutoShape 2">
            <a:extLst>
              <a:ext uri="{FF2B5EF4-FFF2-40B4-BE49-F238E27FC236}">
                <a16:creationId xmlns:a16="http://schemas.microsoft.com/office/drawing/2014/main" id="{D7568792-E8BE-41B4-A6C0-F418B2C92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5448"/>
            <a:ext cx="10972800" cy="1069345"/>
          </a:xfrm>
        </p:spPr>
        <p:txBody>
          <a:bodyPr/>
          <a:lstStyle/>
          <a:p>
            <a:pPr algn="ctr"/>
            <a:r>
              <a:rPr lang="ru-RU" altLang="ru-RU" sz="44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Уровни стека </a:t>
            </a:r>
            <a:r>
              <a:rPr lang="en-US" altLang="ru-RU" sz="44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TCP/IP</a:t>
            </a:r>
            <a:endParaRPr lang="ru-RU" altLang="ru-RU" sz="4400" dirty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8BFFD7C1-8F45-4846-99B6-7D098D66C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35608"/>
            <a:ext cx="10972800" cy="4185016"/>
          </a:xfrm>
        </p:spPr>
        <p:txBody>
          <a:bodyPr>
            <a:noAutofit/>
          </a:bodyPr>
          <a:lstStyle/>
          <a:p>
            <a:r>
              <a:rPr lang="ru-RU" altLang="ru-RU" sz="1800" b="1" dirty="0">
                <a:solidFill>
                  <a:srgbClr val="008000"/>
                </a:solidFill>
              </a:rPr>
              <a:t>Прикладной Уровень</a:t>
            </a:r>
            <a:r>
              <a:rPr lang="ru-RU" altLang="ru-RU" sz="1800" dirty="0"/>
              <a:t> – Содержит протоколы приложений (FTP, </a:t>
            </a:r>
            <a:r>
              <a:rPr lang="ru-RU" altLang="ru-RU" sz="1800" dirty="0" err="1"/>
              <a:t>telnet</a:t>
            </a:r>
            <a:r>
              <a:rPr lang="ru-RU" altLang="ru-RU" sz="1800" dirty="0"/>
              <a:t>, SMTP,WWW)</a:t>
            </a:r>
            <a:endParaRPr lang="en-US" altLang="ru-RU" sz="1800" dirty="0"/>
          </a:p>
          <a:p>
            <a:r>
              <a:rPr lang="ru-RU" altLang="ru-RU" sz="1800" b="1" dirty="0">
                <a:solidFill>
                  <a:srgbClr val="008000"/>
                </a:solidFill>
              </a:rPr>
              <a:t>Транспортный уровень</a:t>
            </a:r>
            <a:r>
              <a:rPr lang="ru-RU" altLang="ru-RU" sz="1800" dirty="0"/>
              <a:t> - на этом уровне функционируют протокол управления передачей</a:t>
            </a:r>
            <a:r>
              <a:rPr lang="ru-RU" altLang="ru-RU" sz="1800" b="1" dirty="0"/>
              <a:t> TCP</a:t>
            </a:r>
            <a:r>
              <a:rPr lang="ru-RU" altLang="ru-RU" sz="1800" dirty="0"/>
              <a:t> (</a:t>
            </a:r>
            <a:r>
              <a:rPr lang="ru-RU" altLang="ru-RU" sz="1800" dirty="0" err="1"/>
              <a:t>Transmission</a:t>
            </a:r>
            <a:r>
              <a:rPr lang="ru-RU" altLang="ru-RU" sz="1800" dirty="0"/>
              <a:t> </a:t>
            </a:r>
            <a:r>
              <a:rPr lang="ru-RU" altLang="ru-RU" sz="1800" dirty="0" err="1"/>
              <a:t>Control</a:t>
            </a:r>
            <a:r>
              <a:rPr lang="ru-RU" altLang="ru-RU" sz="1800" dirty="0"/>
              <a:t> </a:t>
            </a:r>
            <a:r>
              <a:rPr lang="ru-RU" altLang="ru-RU" sz="1800" dirty="0" err="1"/>
              <a:t>Protocol</a:t>
            </a:r>
            <a:r>
              <a:rPr lang="ru-RU" altLang="ru-RU" sz="1800" dirty="0"/>
              <a:t>) и протокол дейтаграмм пользователя </a:t>
            </a:r>
            <a:r>
              <a:rPr lang="ru-RU" altLang="ru-RU" sz="1800" b="1" dirty="0"/>
              <a:t>UDP </a:t>
            </a:r>
            <a:r>
              <a:rPr lang="ru-RU" altLang="ru-RU" sz="1800" dirty="0"/>
              <a:t>(</a:t>
            </a:r>
            <a:r>
              <a:rPr lang="ru-RU" altLang="ru-RU" sz="1800" dirty="0" err="1"/>
              <a:t>User</a:t>
            </a:r>
            <a:r>
              <a:rPr lang="ru-RU" altLang="ru-RU" sz="1800" dirty="0"/>
              <a:t> </a:t>
            </a:r>
            <a:r>
              <a:rPr lang="ru-RU" altLang="ru-RU" sz="1800" dirty="0" err="1"/>
              <a:t>Datagram</a:t>
            </a:r>
            <a:r>
              <a:rPr lang="ru-RU" altLang="ru-RU" sz="1800" dirty="0"/>
              <a:t> </a:t>
            </a:r>
            <a:r>
              <a:rPr lang="ru-RU" altLang="ru-RU" sz="1800" dirty="0" err="1"/>
              <a:t>Protocol</a:t>
            </a:r>
            <a:r>
              <a:rPr lang="ru-RU" altLang="ru-RU" sz="1800" dirty="0"/>
              <a:t>). </a:t>
            </a:r>
            <a:endParaRPr lang="en-US" altLang="ru-RU" sz="1800" dirty="0"/>
          </a:p>
          <a:p>
            <a:r>
              <a:rPr lang="ru-RU" altLang="ru-RU" sz="1800" b="1" dirty="0">
                <a:solidFill>
                  <a:srgbClr val="008000"/>
                </a:solidFill>
              </a:rPr>
              <a:t>Межсетевой уровень</a:t>
            </a:r>
            <a:r>
              <a:rPr lang="ru-RU" altLang="ru-RU" sz="1800" dirty="0"/>
              <a:t> - это уровень межсетевого взаимодействия, который занимается передачей пакетов с использованием различных транспортных технологий</a:t>
            </a:r>
            <a:endParaRPr lang="en-US" altLang="ru-RU" sz="1800" dirty="0"/>
          </a:p>
          <a:p>
            <a:r>
              <a:rPr lang="ru-RU" altLang="ru-RU" sz="1800" b="1" dirty="0">
                <a:solidFill>
                  <a:srgbClr val="008000"/>
                </a:solidFill>
              </a:rPr>
              <a:t>Уровень сетевого доступа</a:t>
            </a:r>
            <a:r>
              <a:rPr lang="ru-RU" altLang="ru-RU" sz="1800" dirty="0"/>
              <a:t> –</a:t>
            </a:r>
            <a:r>
              <a:rPr lang="en-US" altLang="ru-RU" sz="1800" dirty="0"/>
              <a:t> </a:t>
            </a:r>
            <a:r>
              <a:rPr lang="ru-RU" altLang="ru-RU" sz="1800" dirty="0"/>
              <a:t>соответствует физическому и канальному уровням модели OSI. Этот уровень в протоколах TCP/IP не регламентируется, но поддерживает все популярные стандарты физического и канального уровня </a:t>
            </a:r>
          </a:p>
        </p:txBody>
      </p:sp>
    </p:spTree>
    <p:extLst>
      <p:ext uri="{BB962C8B-B14F-4D97-AF65-F5344CB8AC3E}">
        <p14:creationId xmlns:p14="http://schemas.microsoft.com/office/powerpoint/2010/main" val="3955462291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AutoShape 2">
            <a:extLst>
              <a:ext uri="{FF2B5EF4-FFF2-40B4-BE49-F238E27FC236}">
                <a16:creationId xmlns:a16="http://schemas.microsoft.com/office/drawing/2014/main" id="{4C8AC232-E5BE-4CBB-B399-EF07914B1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5448"/>
            <a:ext cx="10972800" cy="1060956"/>
          </a:xfrm>
        </p:spPr>
        <p:txBody>
          <a:bodyPr>
            <a:normAutofit/>
          </a:bodyPr>
          <a:lstStyle/>
          <a:p>
            <a:r>
              <a:rPr lang="ru-RU" altLang="ru-RU" b="1" dirty="0"/>
              <a:t>Соответствие между </a:t>
            </a:r>
            <a:r>
              <a:rPr lang="en-US" altLang="ru-RU" b="1" dirty="0"/>
              <a:t>OSI </a:t>
            </a:r>
            <a:r>
              <a:rPr lang="ru-RU" altLang="ru-RU" b="1" dirty="0"/>
              <a:t>и </a:t>
            </a:r>
            <a:r>
              <a:rPr lang="en-US" altLang="ru-RU" b="1" dirty="0"/>
              <a:t>TCP/IP</a:t>
            </a:r>
            <a:endParaRPr lang="ru-RU" altLang="ru-RU" b="1" dirty="0"/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12CCF95C-0328-4382-BCBD-7485AB0858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35608"/>
            <a:ext cx="10972800" cy="3977640"/>
          </a:xfrm>
        </p:spPr>
        <p:txBody>
          <a:bodyPr>
            <a:normAutofit/>
          </a:bodyPr>
          <a:lstStyle/>
          <a:p>
            <a:r>
              <a:rPr lang="ru-RU" altLang="ru-RU" sz="1800" dirty="0"/>
              <a:t>Так как стек TCP/IP был разработан до появления модели взаимодействия открытых систем ISO/OSI, то, хотя он также имеет многоуровневую структуру, соответствие уровней стека TCP/IP уровням модели OSI достаточно условно.</a:t>
            </a:r>
          </a:p>
        </p:txBody>
      </p:sp>
    </p:spTree>
    <p:extLst>
      <p:ext uri="{BB962C8B-B14F-4D97-AF65-F5344CB8AC3E}">
        <p14:creationId xmlns:p14="http://schemas.microsoft.com/office/powerpoint/2010/main" val="3372737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AutoShape 2">
            <a:extLst>
              <a:ext uri="{FF2B5EF4-FFF2-40B4-BE49-F238E27FC236}">
                <a16:creationId xmlns:a16="http://schemas.microsoft.com/office/drawing/2014/main" id="{0DC504A1-035E-4FA4-A8C9-0AF0396D9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4007" y="238374"/>
            <a:ext cx="10972800" cy="894140"/>
          </a:xfrm>
        </p:spPr>
        <p:txBody>
          <a:bodyPr>
            <a:normAutofit/>
          </a:bodyPr>
          <a:lstStyle/>
          <a:p>
            <a:r>
              <a:rPr lang="ru-RU" altLang="ru-RU" b="1" dirty="0"/>
              <a:t>Соответствие между </a:t>
            </a:r>
            <a:r>
              <a:rPr lang="en-US" altLang="ru-RU" b="1" dirty="0"/>
              <a:t>OSI </a:t>
            </a:r>
            <a:r>
              <a:rPr lang="ru-RU" altLang="ru-RU" b="1" dirty="0"/>
              <a:t>и </a:t>
            </a:r>
            <a:r>
              <a:rPr lang="en-US" altLang="ru-RU" b="1" dirty="0"/>
              <a:t>TCP/IP</a:t>
            </a:r>
            <a:endParaRPr lang="ru-RU" altLang="ru-RU" b="1" dirty="0"/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704CB174-070E-46CC-BC47-717AF999D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  <p:grpSp>
        <p:nvGrpSpPr>
          <p:cNvPr id="108548" name="Group 4">
            <a:extLst>
              <a:ext uri="{FF2B5EF4-FFF2-40B4-BE49-F238E27FC236}">
                <a16:creationId xmlns:a16="http://schemas.microsoft.com/office/drawing/2014/main" id="{3E2E6549-7AC4-46A3-88AD-63B6FB7B87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988" y="1830142"/>
            <a:ext cx="6192838" cy="3886200"/>
            <a:chOff x="2274" y="10928"/>
            <a:chExt cx="8094" cy="5706"/>
          </a:xfrm>
        </p:grpSpPr>
        <p:sp>
          <p:nvSpPr>
            <p:cNvPr id="108549" name="AutoShape 5">
              <a:extLst>
                <a:ext uri="{FF2B5EF4-FFF2-40B4-BE49-F238E27FC236}">
                  <a16:creationId xmlns:a16="http://schemas.microsoft.com/office/drawing/2014/main" id="{D025DE0D-8765-44B4-9B31-4F771893BC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4" y="10928"/>
              <a:ext cx="8094" cy="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550" name="Rectangle 6">
              <a:extLst>
                <a:ext uri="{FF2B5EF4-FFF2-40B4-BE49-F238E27FC236}">
                  <a16:creationId xmlns:a16="http://schemas.microsoft.com/office/drawing/2014/main" id="{AEE740F8-D7C2-469A-818E-D3582ADDB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15932"/>
              <a:ext cx="3557" cy="702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5000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6217" tIns="28108" rIns="56217" bIns="28108" anchor="ctr"/>
            <a:lstStyle/>
            <a:p>
              <a:pPr algn="ctr"/>
              <a:r>
                <a:rPr lang="ru-RU" altLang="ru-RU" sz="1600" b="1">
                  <a:solidFill>
                    <a:srgbClr val="000000"/>
                  </a:solidFill>
                </a:rPr>
                <a:t>Физический</a:t>
              </a:r>
              <a:endParaRPr lang="ru-RU" altLang="ru-RU" sz="1600"/>
            </a:p>
          </p:txBody>
        </p:sp>
        <p:sp>
          <p:nvSpPr>
            <p:cNvPr id="108551" name="Rectangle 7">
              <a:extLst>
                <a:ext uri="{FF2B5EF4-FFF2-40B4-BE49-F238E27FC236}">
                  <a16:creationId xmlns:a16="http://schemas.microsoft.com/office/drawing/2014/main" id="{BC125D21-2947-4ABB-9390-F7F13DD7B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15231"/>
              <a:ext cx="3557" cy="702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5000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6217" tIns="28108" rIns="56217" bIns="28108" anchor="ctr"/>
            <a:lstStyle/>
            <a:p>
              <a:pPr algn="ctr"/>
              <a:r>
                <a:rPr lang="ru-RU" altLang="ru-RU" sz="1600" b="1">
                  <a:solidFill>
                    <a:srgbClr val="000000"/>
                  </a:solidFill>
                </a:rPr>
                <a:t>Канальный</a:t>
              </a:r>
              <a:endParaRPr lang="ru-RU" altLang="ru-RU" sz="1600"/>
            </a:p>
          </p:txBody>
        </p:sp>
        <p:sp>
          <p:nvSpPr>
            <p:cNvPr id="108552" name="Rectangle 8">
              <a:extLst>
                <a:ext uri="{FF2B5EF4-FFF2-40B4-BE49-F238E27FC236}">
                  <a16:creationId xmlns:a16="http://schemas.microsoft.com/office/drawing/2014/main" id="{5AFC7E46-191A-445A-8B7B-79275B377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14528"/>
              <a:ext cx="3557" cy="703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5000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6217" tIns="28108" rIns="56217" bIns="28108" anchor="ctr"/>
            <a:lstStyle/>
            <a:p>
              <a:pPr algn="ctr"/>
              <a:r>
                <a:rPr lang="ru-RU" altLang="ru-RU" sz="1600" b="1">
                  <a:solidFill>
                    <a:srgbClr val="000000"/>
                  </a:solidFill>
                </a:rPr>
                <a:t>Сетевой</a:t>
              </a:r>
              <a:endParaRPr lang="ru-RU" altLang="ru-RU" sz="1600"/>
            </a:p>
          </p:txBody>
        </p:sp>
        <p:sp>
          <p:nvSpPr>
            <p:cNvPr id="108553" name="Rectangle 9">
              <a:extLst>
                <a:ext uri="{FF2B5EF4-FFF2-40B4-BE49-F238E27FC236}">
                  <a16:creationId xmlns:a16="http://schemas.microsoft.com/office/drawing/2014/main" id="{479151B4-B867-4326-8C15-5C0F42DA9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13826"/>
              <a:ext cx="3557" cy="702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5000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6217" tIns="28108" rIns="56217" bIns="28108" anchor="ctr"/>
            <a:lstStyle/>
            <a:p>
              <a:pPr algn="ctr"/>
              <a:r>
                <a:rPr lang="ru-RU" altLang="ru-RU" sz="1600" b="1">
                  <a:solidFill>
                    <a:srgbClr val="000000"/>
                  </a:solidFill>
                </a:rPr>
                <a:t>Транспортный</a:t>
              </a:r>
              <a:endParaRPr lang="ru-RU" altLang="ru-RU" sz="1600"/>
            </a:p>
          </p:txBody>
        </p:sp>
        <p:sp>
          <p:nvSpPr>
            <p:cNvPr id="108554" name="Rectangle 10">
              <a:extLst>
                <a:ext uri="{FF2B5EF4-FFF2-40B4-BE49-F238E27FC236}">
                  <a16:creationId xmlns:a16="http://schemas.microsoft.com/office/drawing/2014/main" id="{5660ED7C-2106-4E88-A434-49B13FD4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13123"/>
              <a:ext cx="3557" cy="703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5000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6217" tIns="28108" rIns="56217" bIns="28108" anchor="ctr"/>
            <a:lstStyle/>
            <a:p>
              <a:pPr algn="ctr"/>
              <a:r>
                <a:rPr lang="ru-RU" altLang="ru-RU" sz="1600" b="1">
                  <a:solidFill>
                    <a:srgbClr val="000000"/>
                  </a:solidFill>
                </a:rPr>
                <a:t>Сеансовый</a:t>
              </a:r>
              <a:endParaRPr lang="ru-RU" altLang="ru-RU" sz="1600"/>
            </a:p>
          </p:txBody>
        </p:sp>
        <p:sp>
          <p:nvSpPr>
            <p:cNvPr id="108555" name="Rectangle 11">
              <a:extLst>
                <a:ext uri="{FF2B5EF4-FFF2-40B4-BE49-F238E27FC236}">
                  <a16:creationId xmlns:a16="http://schemas.microsoft.com/office/drawing/2014/main" id="{9195F879-B0EA-4262-81C5-2EAB64FDA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12421"/>
              <a:ext cx="3557" cy="702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5000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6217" tIns="28108" rIns="56217" bIns="28108" anchor="ctr"/>
            <a:lstStyle/>
            <a:p>
              <a:pPr algn="ctr"/>
              <a:r>
                <a:rPr lang="ru-RU" altLang="ru-RU" sz="1600" b="1" dirty="0">
                  <a:solidFill>
                    <a:srgbClr val="000000"/>
                  </a:solidFill>
                </a:rPr>
                <a:t>Представительный</a:t>
              </a:r>
              <a:endParaRPr lang="ru-RU" altLang="ru-RU" sz="1600" dirty="0"/>
            </a:p>
          </p:txBody>
        </p:sp>
        <p:sp>
          <p:nvSpPr>
            <p:cNvPr id="108556" name="Rectangle 12">
              <a:extLst>
                <a:ext uri="{FF2B5EF4-FFF2-40B4-BE49-F238E27FC236}">
                  <a16:creationId xmlns:a16="http://schemas.microsoft.com/office/drawing/2014/main" id="{8791D982-16DE-4EE1-9EE5-F1E9502AD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11718"/>
              <a:ext cx="3557" cy="703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5000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6217" tIns="28108" rIns="56217" bIns="28108" anchor="ctr"/>
            <a:lstStyle/>
            <a:p>
              <a:pPr algn="ctr"/>
              <a:r>
                <a:rPr lang="ru-RU" altLang="ru-RU" sz="1600" b="1">
                  <a:solidFill>
                    <a:srgbClr val="000000"/>
                  </a:solidFill>
                </a:rPr>
                <a:t>Прикладной</a:t>
              </a:r>
              <a:endParaRPr lang="ru-RU" altLang="ru-RU" sz="1600"/>
            </a:p>
          </p:txBody>
        </p:sp>
        <p:sp>
          <p:nvSpPr>
            <p:cNvPr id="108557" name="Rectangle 13">
              <a:extLst>
                <a:ext uri="{FF2B5EF4-FFF2-40B4-BE49-F238E27FC236}">
                  <a16:creationId xmlns:a16="http://schemas.microsoft.com/office/drawing/2014/main" id="{0197DF08-4DEA-4500-BDCE-71A1CDBC6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0" y="15231"/>
              <a:ext cx="3556" cy="1403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5000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6217" tIns="28108" rIns="56217" bIns="28108" anchor="ctr"/>
            <a:lstStyle/>
            <a:p>
              <a:pPr algn="ctr"/>
              <a:r>
                <a:rPr lang="ru-RU" altLang="ru-RU" sz="1600" b="1">
                  <a:solidFill>
                    <a:srgbClr val="000000"/>
                  </a:solidFill>
                </a:rPr>
                <a:t>Сетевого доступа</a:t>
              </a:r>
              <a:endParaRPr lang="ru-RU" altLang="ru-RU" sz="1600"/>
            </a:p>
          </p:txBody>
        </p:sp>
        <p:sp>
          <p:nvSpPr>
            <p:cNvPr id="108558" name="Rectangle 14">
              <a:extLst>
                <a:ext uri="{FF2B5EF4-FFF2-40B4-BE49-F238E27FC236}">
                  <a16:creationId xmlns:a16="http://schemas.microsoft.com/office/drawing/2014/main" id="{3CF1323B-75D7-4B69-96B5-B49EDBC64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0" y="14528"/>
              <a:ext cx="3556" cy="703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5000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6217" tIns="28108" rIns="56217" bIns="28108" anchor="ctr"/>
            <a:lstStyle/>
            <a:p>
              <a:pPr algn="ctr"/>
              <a:r>
                <a:rPr lang="ru-RU" altLang="ru-RU" sz="1600" b="1">
                  <a:solidFill>
                    <a:srgbClr val="000000"/>
                  </a:solidFill>
                </a:rPr>
                <a:t>Межсетевой</a:t>
              </a:r>
              <a:endParaRPr lang="ru-RU" altLang="ru-RU" sz="1600"/>
            </a:p>
          </p:txBody>
        </p:sp>
        <p:sp>
          <p:nvSpPr>
            <p:cNvPr id="108559" name="Rectangle 15">
              <a:extLst>
                <a:ext uri="{FF2B5EF4-FFF2-40B4-BE49-F238E27FC236}">
                  <a16:creationId xmlns:a16="http://schemas.microsoft.com/office/drawing/2014/main" id="{77DF449C-939E-45E9-B648-024F5082B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0" y="13826"/>
              <a:ext cx="3556" cy="702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5000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6217" tIns="28108" rIns="56217" bIns="28108" anchor="ctr"/>
            <a:lstStyle/>
            <a:p>
              <a:pPr algn="ctr"/>
              <a:r>
                <a:rPr lang="ru-RU" altLang="ru-RU" sz="1600" b="1">
                  <a:solidFill>
                    <a:srgbClr val="000000"/>
                  </a:solidFill>
                </a:rPr>
                <a:t>Транспортный</a:t>
              </a:r>
              <a:endParaRPr lang="ru-RU" altLang="ru-RU" sz="1600"/>
            </a:p>
          </p:txBody>
        </p:sp>
        <p:sp>
          <p:nvSpPr>
            <p:cNvPr id="108560" name="Rectangle 16">
              <a:extLst>
                <a:ext uri="{FF2B5EF4-FFF2-40B4-BE49-F238E27FC236}">
                  <a16:creationId xmlns:a16="http://schemas.microsoft.com/office/drawing/2014/main" id="{66F9D87D-8FA9-4717-B6B6-9ADB9A60E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0" y="11718"/>
              <a:ext cx="3556" cy="2108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5000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6217" tIns="28108" rIns="56217" bIns="28108" anchor="ctr"/>
            <a:lstStyle/>
            <a:p>
              <a:pPr algn="ctr"/>
              <a:r>
                <a:rPr lang="ru-RU" altLang="ru-RU" sz="1600" b="1">
                  <a:solidFill>
                    <a:srgbClr val="000000"/>
                  </a:solidFill>
                </a:rPr>
                <a:t>Прикладной</a:t>
              </a:r>
              <a:endParaRPr lang="ru-RU" altLang="ru-RU" sz="1600"/>
            </a:p>
          </p:txBody>
        </p:sp>
        <p:sp>
          <p:nvSpPr>
            <p:cNvPr id="108561" name="Line 17">
              <a:extLst>
                <a:ext uri="{FF2B5EF4-FFF2-40B4-BE49-F238E27FC236}">
                  <a16:creationId xmlns:a16="http://schemas.microsoft.com/office/drawing/2014/main" id="{5D859DE6-ECA9-437E-9BFC-BDDD416EC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1" y="16284"/>
              <a:ext cx="9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562" name="Line 18">
              <a:extLst>
                <a:ext uri="{FF2B5EF4-FFF2-40B4-BE49-F238E27FC236}">
                  <a16:creationId xmlns:a16="http://schemas.microsoft.com/office/drawing/2014/main" id="{B0C28FA7-A8D9-4C15-B166-D4DA11680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1" y="15669"/>
              <a:ext cx="9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563" name="Line 19">
              <a:extLst>
                <a:ext uri="{FF2B5EF4-FFF2-40B4-BE49-F238E27FC236}">
                  <a16:creationId xmlns:a16="http://schemas.microsoft.com/office/drawing/2014/main" id="{BCE7C858-605D-4430-B226-F081D9D38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1" y="14879"/>
              <a:ext cx="9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564" name="Line 20">
              <a:extLst>
                <a:ext uri="{FF2B5EF4-FFF2-40B4-BE49-F238E27FC236}">
                  <a16:creationId xmlns:a16="http://schemas.microsoft.com/office/drawing/2014/main" id="{83B7082B-B381-4FB2-9F7B-7285287DD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1" y="14176"/>
              <a:ext cx="9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565" name="Line 21">
              <a:extLst>
                <a:ext uri="{FF2B5EF4-FFF2-40B4-BE49-F238E27FC236}">
                  <a16:creationId xmlns:a16="http://schemas.microsoft.com/office/drawing/2014/main" id="{B966F73B-CF60-4F4A-92CE-164DEEB9D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1" y="13474"/>
              <a:ext cx="9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566" name="Line 22">
              <a:extLst>
                <a:ext uri="{FF2B5EF4-FFF2-40B4-BE49-F238E27FC236}">
                  <a16:creationId xmlns:a16="http://schemas.microsoft.com/office/drawing/2014/main" id="{9F54641F-DEDD-4F77-A40C-5579F75F1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1" y="12773"/>
              <a:ext cx="9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567" name="Line 23">
              <a:extLst>
                <a:ext uri="{FF2B5EF4-FFF2-40B4-BE49-F238E27FC236}">
                  <a16:creationId xmlns:a16="http://schemas.microsoft.com/office/drawing/2014/main" id="{49801FF8-89FA-4949-B410-9EC4B32A2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1" y="12157"/>
              <a:ext cx="9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568" name="Text Box 24">
              <a:extLst>
                <a:ext uri="{FF2B5EF4-FFF2-40B4-BE49-F238E27FC236}">
                  <a16:creationId xmlns:a16="http://schemas.microsoft.com/office/drawing/2014/main" id="{1FBB6A7D-7433-47CD-8113-3B60125C2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6" y="10951"/>
              <a:ext cx="2821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6217" tIns="28108" rIns="56217" bIns="28108"/>
            <a:lstStyle/>
            <a:p>
              <a:r>
                <a:rPr lang="ru-RU" altLang="ru-RU" sz="1600">
                  <a:solidFill>
                    <a:srgbClr val="000000"/>
                  </a:solidFill>
                </a:rPr>
                <a:t>Уровни модели OSI</a:t>
              </a:r>
              <a:endParaRPr lang="ru-RU" altLang="ru-RU" sz="1600"/>
            </a:p>
          </p:txBody>
        </p:sp>
        <p:sp>
          <p:nvSpPr>
            <p:cNvPr id="108569" name="Text Box 25">
              <a:extLst>
                <a:ext uri="{FF2B5EF4-FFF2-40B4-BE49-F238E27FC236}">
                  <a16:creationId xmlns:a16="http://schemas.microsoft.com/office/drawing/2014/main" id="{AEB8384C-C8D2-4611-803A-8458299BF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0" y="10928"/>
              <a:ext cx="3468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6217" tIns="28108" rIns="56217" bIns="28108"/>
            <a:lstStyle/>
            <a:p>
              <a:r>
                <a:rPr lang="ru-RU" altLang="ru-RU" sz="1600">
                  <a:solidFill>
                    <a:srgbClr val="000000"/>
                  </a:solidFill>
                </a:rPr>
                <a:t>Уровни модели TCP/IP</a:t>
              </a:r>
              <a:endParaRPr lang="ru-RU" altLang="ru-RU" sz="1600"/>
            </a:p>
          </p:txBody>
        </p:sp>
      </p:grpSp>
    </p:spTree>
    <p:extLst>
      <p:ext uri="{BB962C8B-B14F-4D97-AF65-F5344CB8AC3E}">
        <p14:creationId xmlns:p14="http://schemas.microsoft.com/office/powerpoint/2010/main" val="3929800473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AutoShape 2">
            <a:extLst>
              <a:ext uri="{FF2B5EF4-FFF2-40B4-BE49-F238E27FC236}">
                <a16:creationId xmlns:a16="http://schemas.microsoft.com/office/drawing/2014/main" id="{44B6476D-7E20-40F8-ABD0-D59ED212D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496" y="155448"/>
            <a:ext cx="11042904" cy="1052567"/>
          </a:xfrm>
        </p:spPr>
        <p:txBody>
          <a:bodyPr>
            <a:normAutofit/>
          </a:bodyPr>
          <a:lstStyle/>
          <a:p>
            <a:r>
              <a:rPr lang="ru-RU" altLang="ru-RU" b="1" dirty="0"/>
              <a:t>Содержание уровней </a:t>
            </a:r>
            <a:r>
              <a:rPr lang="en-US" altLang="ru-RU" b="1" dirty="0"/>
              <a:t>TCP/IP</a:t>
            </a:r>
            <a:endParaRPr lang="ru-RU" altLang="ru-RU" b="1" dirty="0"/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383DC6D5-8D5E-4F0F-98D9-0FB903E81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  <p:grpSp>
        <p:nvGrpSpPr>
          <p:cNvPr id="109572" name="Group 4">
            <a:extLst>
              <a:ext uri="{FF2B5EF4-FFF2-40B4-BE49-F238E27FC236}">
                <a16:creationId xmlns:a16="http://schemas.microsoft.com/office/drawing/2014/main" id="{334C6705-1AD9-4BFC-A265-1420852D6EFF}"/>
              </a:ext>
            </a:extLst>
          </p:cNvPr>
          <p:cNvGrpSpPr>
            <a:grpSpLocks/>
          </p:cNvGrpSpPr>
          <p:nvPr/>
        </p:nvGrpSpPr>
        <p:grpSpPr bwMode="auto">
          <a:xfrm>
            <a:off x="2676398" y="2012659"/>
            <a:ext cx="6769100" cy="3705225"/>
            <a:chOff x="748" y="1434"/>
            <a:chExt cx="4264" cy="2334"/>
          </a:xfrm>
        </p:grpSpPr>
        <p:grpSp>
          <p:nvGrpSpPr>
            <p:cNvPr id="109573" name="Group 5">
              <a:extLst>
                <a:ext uri="{FF2B5EF4-FFF2-40B4-BE49-F238E27FC236}">
                  <a16:creationId xmlns:a16="http://schemas.microsoft.com/office/drawing/2014/main" id="{984792BB-49F3-43DE-A628-BC27606D73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1434"/>
              <a:ext cx="4264" cy="2334"/>
              <a:chOff x="748" y="1434"/>
              <a:chExt cx="4264" cy="2334"/>
            </a:xfrm>
          </p:grpSpPr>
          <p:grpSp>
            <p:nvGrpSpPr>
              <p:cNvPr id="109574" name="Group 6">
                <a:extLst>
                  <a:ext uri="{FF2B5EF4-FFF2-40B4-BE49-F238E27FC236}">
                    <a16:creationId xmlns:a16="http://schemas.microsoft.com/office/drawing/2014/main" id="{0434FBEE-9F4F-487D-AB05-BC22AC325A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8" y="2477"/>
                <a:ext cx="4264" cy="1291"/>
                <a:chOff x="748" y="2477"/>
                <a:chExt cx="4264" cy="1291"/>
              </a:xfrm>
            </p:grpSpPr>
            <p:sp>
              <p:nvSpPr>
                <p:cNvPr id="109575" name="Rectangle 7">
                  <a:extLst>
                    <a:ext uri="{FF2B5EF4-FFF2-40B4-BE49-F238E27FC236}">
                      <a16:creationId xmlns:a16="http://schemas.microsoft.com/office/drawing/2014/main" id="{DA6AAE04-2BF7-40E4-9661-014EA6CE65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1" y="3203"/>
                  <a:ext cx="2041" cy="565"/>
                </a:xfrm>
                <a:prstGeom prst="rect">
                  <a:avLst/>
                </a:prstGeom>
                <a:solidFill>
                  <a:srgbClr val="CC99FF"/>
                </a:solidFill>
                <a:ln w="19050"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CC99FF"/>
                  </a:extrusionClr>
                  <a:contourClr>
                    <a:srgbClr val="CC99FF"/>
                  </a:contourClr>
                </a:sp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flatTx/>
                </a:bodyPr>
                <a:lstStyle/>
                <a:p>
                  <a:pPr algn="ctr"/>
                  <a:r>
                    <a:rPr lang="ru-RU" altLang="ru-RU"/>
                    <a:t>Не специфицированы</a:t>
                  </a:r>
                </a:p>
                <a:p>
                  <a:pPr algn="ctr"/>
                  <a:r>
                    <a:rPr lang="ru-RU" altLang="ru-RU"/>
                    <a:t>Ethernet, X25, PPP, SLIP, Token Ring, FDDI </a:t>
                  </a:r>
                </a:p>
              </p:txBody>
            </p:sp>
            <p:sp>
              <p:nvSpPr>
                <p:cNvPr id="109576" name="Rectangle 8">
                  <a:extLst>
                    <a:ext uri="{FF2B5EF4-FFF2-40B4-BE49-F238E27FC236}">
                      <a16:creationId xmlns:a16="http://schemas.microsoft.com/office/drawing/2014/main" id="{FB64A7CF-B0F6-4ABE-8B8A-43AD6109C5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1" y="2794"/>
                  <a:ext cx="2041" cy="409"/>
                </a:xfrm>
                <a:prstGeom prst="rect">
                  <a:avLst/>
                </a:prstGeom>
                <a:solidFill>
                  <a:srgbClr val="CCFFFF"/>
                </a:solidFill>
                <a:ln w="19050"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CCFFFF"/>
                  </a:extrusionClr>
                  <a:contourClr>
                    <a:srgbClr val="CCFFFF"/>
                  </a:contourClr>
                </a:sp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flatTx/>
                </a:bodyPr>
                <a:lstStyle/>
                <a:p>
                  <a:pPr algn="ctr"/>
                  <a:r>
                    <a:rPr lang="ru-RU" altLang="ru-RU"/>
                    <a:t>IP, ICMP, ARP </a:t>
                  </a:r>
                </a:p>
                <a:p>
                  <a:pPr algn="ctr"/>
                  <a:r>
                    <a:rPr lang="ru-RU" altLang="ru-RU"/>
                    <a:t>RARP,RIP</a:t>
                  </a:r>
                </a:p>
              </p:txBody>
            </p:sp>
            <p:sp>
              <p:nvSpPr>
                <p:cNvPr id="109577" name="Rectangle 9">
                  <a:extLst>
                    <a:ext uri="{FF2B5EF4-FFF2-40B4-BE49-F238E27FC236}">
                      <a16:creationId xmlns:a16="http://schemas.microsoft.com/office/drawing/2014/main" id="{6E7EEE94-F8A1-4362-A07B-782C8DE8E7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1" y="2477"/>
                  <a:ext cx="2041" cy="329"/>
                </a:xfrm>
                <a:prstGeom prst="rect">
                  <a:avLst/>
                </a:prstGeom>
                <a:solidFill>
                  <a:srgbClr val="CCFFCC"/>
                </a:solidFill>
                <a:ln w="19050"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CCFFCC"/>
                  </a:extrusionClr>
                  <a:contourClr>
                    <a:srgbClr val="CCFFCC"/>
                  </a:contourClr>
                </a:sp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flatTx/>
                </a:bodyPr>
                <a:lstStyle/>
                <a:p>
                  <a:pPr algn="ctr"/>
                  <a:r>
                    <a:rPr lang="ru-RU" altLang="ru-RU"/>
                    <a:t>TCP, UDP</a:t>
                  </a:r>
                </a:p>
              </p:txBody>
            </p:sp>
            <p:sp>
              <p:nvSpPr>
                <p:cNvPr id="109578" name="Rectangle 10">
                  <a:extLst>
                    <a:ext uri="{FF2B5EF4-FFF2-40B4-BE49-F238E27FC236}">
                      <a16:creationId xmlns:a16="http://schemas.microsoft.com/office/drawing/2014/main" id="{5AF57EC0-F75D-410D-9C58-45964B61B4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3203"/>
                  <a:ext cx="1951" cy="565"/>
                </a:xfrm>
                <a:prstGeom prst="rect">
                  <a:avLst/>
                </a:prstGeom>
                <a:solidFill>
                  <a:srgbClr val="CC99FF"/>
                </a:solidFill>
                <a:ln w="19050"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CC99FF"/>
                  </a:extrusionClr>
                  <a:contourClr>
                    <a:srgbClr val="CC99FF"/>
                  </a:contourClr>
                </a:sp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flatTx/>
                </a:bodyPr>
                <a:lstStyle/>
                <a:p>
                  <a:pPr algn="ctr"/>
                  <a:r>
                    <a:rPr lang="ru-RU" altLang="ru-RU"/>
                    <a:t>Физический уровень</a:t>
                  </a:r>
                </a:p>
              </p:txBody>
            </p:sp>
            <p:sp>
              <p:nvSpPr>
                <p:cNvPr id="109579" name="Rectangle 11">
                  <a:extLst>
                    <a:ext uri="{FF2B5EF4-FFF2-40B4-BE49-F238E27FC236}">
                      <a16:creationId xmlns:a16="http://schemas.microsoft.com/office/drawing/2014/main" id="{03DB928F-8E77-42C8-938B-AD9A7FDBA7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2795"/>
                  <a:ext cx="1951" cy="409"/>
                </a:xfrm>
                <a:prstGeom prst="rect">
                  <a:avLst/>
                </a:prstGeom>
                <a:solidFill>
                  <a:srgbClr val="CCFFFF"/>
                </a:solidFill>
                <a:ln w="19050"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CCFFFF"/>
                  </a:extrusionClr>
                  <a:contourClr>
                    <a:srgbClr val="CCFFFF"/>
                  </a:contourClr>
                </a:sp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flatTx/>
                </a:bodyPr>
                <a:lstStyle/>
                <a:p>
                  <a:pPr algn="ctr"/>
                  <a:r>
                    <a:rPr lang="ru-RU" altLang="ru-RU"/>
                    <a:t>Межсетевой уровень</a:t>
                  </a:r>
                </a:p>
              </p:txBody>
            </p:sp>
            <p:sp>
              <p:nvSpPr>
                <p:cNvPr id="109580" name="Rectangle 12">
                  <a:extLst>
                    <a:ext uri="{FF2B5EF4-FFF2-40B4-BE49-F238E27FC236}">
                      <a16:creationId xmlns:a16="http://schemas.microsoft.com/office/drawing/2014/main" id="{46775D83-0831-4649-8E20-6B7FC8A47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2478"/>
                  <a:ext cx="1951" cy="318"/>
                </a:xfrm>
                <a:prstGeom prst="rect">
                  <a:avLst/>
                </a:prstGeom>
                <a:solidFill>
                  <a:srgbClr val="CCFFCC"/>
                </a:solidFill>
                <a:ln w="19050"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CCFFCC"/>
                  </a:extrusionClr>
                  <a:contourClr>
                    <a:srgbClr val="CCFFCC"/>
                  </a:contourClr>
                </a:sp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flatTx/>
                </a:bodyPr>
                <a:lstStyle/>
                <a:p>
                  <a:pPr algn="ctr"/>
                  <a:r>
                    <a:rPr lang="ru-RU" altLang="ru-RU"/>
                    <a:t>Транспортный уровень</a:t>
                  </a:r>
                </a:p>
              </p:txBody>
            </p:sp>
          </p:grpSp>
          <p:sp>
            <p:nvSpPr>
              <p:cNvPr id="109581" name="Rectangle 13">
                <a:extLst>
                  <a:ext uri="{FF2B5EF4-FFF2-40B4-BE49-F238E27FC236}">
                    <a16:creationId xmlns:a16="http://schemas.microsoft.com/office/drawing/2014/main" id="{22AAA33E-19EE-4774-A55A-D23F5963B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1434"/>
                <a:ext cx="1951" cy="1045"/>
              </a:xfrm>
              <a:prstGeom prst="rect">
                <a:avLst/>
              </a:prstGeom>
              <a:solidFill>
                <a:srgbClr val="FF99CC"/>
              </a:solidFill>
              <a:ln w="1905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CC"/>
                </a:extrusionClr>
                <a:contourClr>
                  <a:srgbClr val="FF99CC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pPr algn="ctr"/>
                <a:r>
                  <a:rPr lang="ru-RU" altLang="ru-RU"/>
                  <a:t>Прикладной уровень</a:t>
                </a:r>
              </a:p>
            </p:txBody>
          </p:sp>
        </p:grpSp>
        <p:sp>
          <p:nvSpPr>
            <p:cNvPr id="109582" name="Rectangle 14">
              <a:extLst>
                <a:ext uri="{FF2B5EF4-FFF2-40B4-BE49-F238E27FC236}">
                  <a16:creationId xmlns:a16="http://schemas.microsoft.com/office/drawing/2014/main" id="{0C5A8E0D-5F44-4118-926B-DB83CA963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434"/>
              <a:ext cx="920" cy="1045"/>
            </a:xfrm>
            <a:prstGeom prst="rect">
              <a:avLst/>
            </a:prstGeom>
            <a:solidFill>
              <a:srgbClr val="FF99CC"/>
            </a:solidFill>
            <a:ln w="1905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CC"/>
              </a:extrusionClr>
              <a:contourClr>
                <a:srgbClr val="FF99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algn="ctr"/>
              <a:r>
                <a:rPr lang="en-US" altLang="ru-RU"/>
                <a:t>HTTP</a:t>
              </a:r>
              <a:endParaRPr lang="ru-RU" altLang="ru-RU"/>
            </a:p>
            <a:p>
              <a:pPr algn="ctr"/>
              <a:r>
                <a:rPr lang="ru-RU" altLang="ru-RU"/>
                <a:t>FTP</a:t>
              </a:r>
            </a:p>
            <a:p>
              <a:pPr algn="ctr"/>
              <a:r>
                <a:rPr lang="ru-RU" altLang="ru-RU"/>
                <a:t>TELNET</a:t>
              </a:r>
            </a:p>
            <a:p>
              <a:pPr algn="ctr"/>
              <a:r>
                <a:rPr lang="ru-RU" altLang="ru-RU"/>
                <a:t>SMTP</a:t>
              </a:r>
            </a:p>
            <a:p>
              <a:pPr algn="ctr"/>
              <a:r>
                <a:rPr lang="ru-RU" altLang="ru-RU"/>
                <a:t>SNMP</a:t>
              </a:r>
            </a:p>
          </p:txBody>
        </p:sp>
        <p:sp>
          <p:nvSpPr>
            <p:cNvPr id="109583" name="Rectangle 15">
              <a:extLst>
                <a:ext uri="{FF2B5EF4-FFF2-40B4-BE49-F238E27FC236}">
                  <a16:creationId xmlns:a16="http://schemas.microsoft.com/office/drawing/2014/main" id="{506AE2BF-E950-455B-B2BE-34B87C0E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2144"/>
              <a:ext cx="1121" cy="329"/>
            </a:xfrm>
            <a:prstGeom prst="rect">
              <a:avLst/>
            </a:prstGeom>
            <a:solidFill>
              <a:srgbClr val="FF99CC"/>
            </a:solidFill>
            <a:ln w="1905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CC"/>
              </a:extrusionClr>
              <a:contourClr>
                <a:srgbClr val="FF99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algn="ctr"/>
              <a:r>
                <a:rPr lang="ru-RU" altLang="ru-RU"/>
                <a:t>RPC</a:t>
              </a:r>
            </a:p>
          </p:txBody>
        </p:sp>
        <p:sp>
          <p:nvSpPr>
            <p:cNvPr id="109584" name="Rectangle 16">
              <a:extLst>
                <a:ext uri="{FF2B5EF4-FFF2-40B4-BE49-F238E27FC236}">
                  <a16:creationId xmlns:a16="http://schemas.microsoft.com/office/drawing/2014/main" id="{3DD21924-3C39-40DA-B5D9-6CECA317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1792"/>
              <a:ext cx="1121" cy="329"/>
            </a:xfrm>
            <a:prstGeom prst="rect">
              <a:avLst/>
            </a:prstGeom>
            <a:solidFill>
              <a:srgbClr val="FF99CC"/>
            </a:solidFill>
            <a:ln w="1905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CC"/>
              </a:extrusionClr>
              <a:contourClr>
                <a:srgbClr val="FF99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algn="ctr"/>
              <a:r>
                <a:rPr lang="ru-RU" altLang="ru-RU"/>
                <a:t>XDR</a:t>
              </a:r>
            </a:p>
            <a:p>
              <a:pPr algn="ctr"/>
              <a:endParaRPr lang="ru-RU" altLang="ru-RU"/>
            </a:p>
          </p:txBody>
        </p:sp>
        <p:sp>
          <p:nvSpPr>
            <p:cNvPr id="109585" name="Rectangle 17">
              <a:extLst>
                <a:ext uri="{FF2B5EF4-FFF2-40B4-BE49-F238E27FC236}">
                  <a16:creationId xmlns:a16="http://schemas.microsoft.com/office/drawing/2014/main" id="{4AD63D07-39B2-4ACE-B2D4-B24A17FA0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1434"/>
              <a:ext cx="1121" cy="330"/>
            </a:xfrm>
            <a:prstGeom prst="rect">
              <a:avLst/>
            </a:prstGeom>
            <a:solidFill>
              <a:srgbClr val="FF99CC"/>
            </a:solidFill>
            <a:ln w="1905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CC"/>
              </a:extrusionClr>
              <a:contourClr>
                <a:srgbClr val="FF99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algn="ctr"/>
              <a:r>
                <a:rPr lang="ru-RU" altLang="ru-RU"/>
                <a:t>NFS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7520003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2">
            <a:extLst>
              <a:ext uri="{FF2B5EF4-FFF2-40B4-BE49-F238E27FC236}">
                <a16:creationId xmlns:a16="http://schemas.microsoft.com/office/drawing/2014/main" id="{90DBCE72-18F4-44FC-847D-EAB64D8686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5448"/>
            <a:ext cx="10972800" cy="1060956"/>
          </a:xfrm>
        </p:spPr>
        <p:txBody>
          <a:bodyPr>
            <a:normAutofit/>
          </a:bodyPr>
          <a:lstStyle/>
          <a:p>
            <a:r>
              <a:rPr lang="ru-RU" altLang="ru-RU" b="1" dirty="0"/>
              <a:t>Взаимодействие протоколов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D8ED7970-125B-4676-92CB-33963819B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35608"/>
            <a:ext cx="10972800" cy="39776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altLang="ru-RU" sz="1800" dirty="0"/>
              <a:t>Каждый уровень набора протоколов </a:t>
            </a:r>
            <a:r>
              <a:rPr lang="en-US" altLang="ru-RU" sz="1800" dirty="0"/>
              <a:t>TCP</a:t>
            </a:r>
            <a:r>
              <a:rPr lang="ru-RU" altLang="ru-RU" sz="1800" dirty="0"/>
              <a:t>/</a:t>
            </a:r>
            <a:r>
              <a:rPr lang="en-US" altLang="ru-RU" sz="1800" dirty="0"/>
              <a:t>IP</a:t>
            </a:r>
            <a:r>
              <a:rPr lang="ru-RU" altLang="ru-RU" sz="1800" dirty="0"/>
              <a:t> взаимодействует с ближайшими соседними уровнями. </a:t>
            </a:r>
          </a:p>
          <a:p>
            <a:pPr>
              <a:lnSpc>
                <a:spcPct val="90000"/>
              </a:lnSpc>
            </a:pPr>
            <a:r>
              <a:rPr lang="ru-RU" altLang="ru-RU" sz="1800" dirty="0"/>
              <a:t>Уровень приложений источника использует службы сквозного (транспортного) уровня и отсылает данные вниз, на этот уровень. </a:t>
            </a:r>
          </a:p>
          <a:p>
            <a:pPr>
              <a:lnSpc>
                <a:spcPct val="90000"/>
              </a:lnSpc>
            </a:pPr>
            <a:r>
              <a:rPr lang="ru-RU" altLang="ru-RU" sz="1800" dirty="0"/>
              <a:t>Сходные отношения существуют в интерфейсе сквозного (транспортного) и сетевого (межсетевого) уровней, в интерфейсе сетевого уровня и уровня доступа к сети. </a:t>
            </a:r>
          </a:p>
        </p:txBody>
      </p:sp>
    </p:spTree>
    <p:extLst>
      <p:ext uri="{BB962C8B-B14F-4D97-AF65-F5344CB8AC3E}">
        <p14:creationId xmlns:p14="http://schemas.microsoft.com/office/powerpoint/2010/main" val="246821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1C3D0B8-4695-4128-93FD-4E19DCDF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Определения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188313" cy="3977640"/>
          </a:xfrm>
        </p:spPr>
        <p:txBody>
          <a:bodyPr>
            <a:noAutofit/>
          </a:bodyPr>
          <a:lstStyle/>
          <a:p>
            <a:r>
              <a:rPr lang="ru-RU" sz="1800" b="1" dirty="0"/>
              <a:t>Сеть</a:t>
            </a:r>
            <a:r>
              <a:rPr lang="ru-RU" sz="1800" dirty="0"/>
              <a:t> — это группа компьютеров или устройств, соединённых между собой каналами связи.</a:t>
            </a:r>
            <a:endParaRPr lang="en-US" sz="1800" dirty="0"/>
          </a:p>
          <a:p>
            <a:r>
              <a:rPr lang="ru-RU" sz="1800" b="1" dirty="0"/>
              <a:t>Сетевой протокол </a:t>
            </a:r>
            <a:r>
              <a:rPr lang="ru-RU" sz="1800" dirty="0"/>
              <a:t>- это набор правил, позволяющий осуществлять соединение и обмен данными между двумя и более включёнными в сеть компьютерами.</a:t>
            </a:r>
            <a:endParaRPr lang="en-US" sz="1800" dirty="0"/>
          </a:p>
          <a:p>
            <a:r>
              <a:rPr lang="en-US" sz="1800" b="1" dirty="0"/>
              <a:t>S</a:t>
            </a:r>
            <a:r>
              <a:rPr lang="ru-RU" sz="1800" b="1" dirty="0" err="1"/>
              <a:t>ocket</a:t>
            </a:r>
            <a:r>
              <a:rPr lang="ru-RU" sz="1800" b="1" dirty="0"/>
              <a:t> (гнездо)</a:t>
            </a:r>
            <a:r>
              <a:rPr lang="ru-RU" sz="1800" dirty="0"/>
              <a:t> - специальный объект сетевого API, который связывается с конкретным сетевым адресом и типом транспортного протокола на сетевом уровне.</a:t>
            </a:r>
            <a:endParaRPr lang="en-US" sz="1800" dirty="0"/>
          </a:p>
          <a:p>
            <a:r>
              <a:rPr lang="ru-RU" sz="1800" dirty="0">
                <a:hlinkClick r:id="rId2" tooltip="Модель OSI"/>
              </a:rPr>
              <a:t>Модель OSI</a:t>
            </a:r>
            <a:r>
              <a:rPr lang="ru-RU" sz="1800" dirty="0"/>
              <a:t>, она же </a:t>
            </a:r>
            <a:r>
              <a:rPr lang="ru-RU" sz="1800" i="1" dirty="0"/>
              <a:t>Модель ВОС</a:t>
            </a:r>
            <a:r>
              <a:rPr lang="ru-RU" sz="1800" dirty="0"/>
              <a:t>, </a:t>
            </a:r>
            <a:r>
              <a:rPr lang="ru-RU" sz="1800" i="1" dirty="0"/>
              <a:t>Взаимосвязь открытых систем. Эталонная модель.</a:t>
            </a:r>
            <a:r>
              <a:rPr lang="ru-RU" sz="1800" dirty="0"/>
              <a:t> — теоретическая модель, описанная в международных стандартах и ГОСТах.</a:t>
            </a:r>
          </a:p>
          <a:p>
            <a:r>
              <a:rPr lang="ru-RU" sz="1800" dirty="0">
                <a:hlinkClick r:id="rId3" tooltip="Модель DOD"/>
              </a:rPr>
              <a:t>Модель DOD (Модель TCP/IP)</a:t>
            </a:r>
            <a:r>
              <a:rPr lang="ru-RU" sz="1800" dirty="0"/>
              <a:t> — практически использующаяся модель, принятая для работы в </a:t>
            </a:r>
            <a:r>
              <a:rPr lang="ru-RU" sz="1800" dirty="0">
                <a:hlinkClick r:id="rId4" tooltip="Интернет"/>
              </a:rPr>
              <a:t>Интернете</a:t>
            </a:r>
            <a:r>
              <a:rPr lang="ru-RU" sz="1800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AutoShape 2">
            <a:extLst>
              <a:ext uri="{FF2B5EF4-FFF2-40B4-BE49-F238E27FC236}">
                <a16:creationId xmlns:a16="http://schemas.microsoft.com/office/drawing/2014/main" id="{40E5D9C8-FD21-4C30-832C-0E3F2416E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5448"/>
            <a:ext cx="10972800" cy="1004946"/>
          </a:xfrm>
        </p:spPr>
        <p:txBody>
          <a:bodyPr>
            <a:normAutofit/>
          </a:bodyPr>
          <a:lstStyle/>
          <a:p>
            <a:r>
              <a:rPr lang="ru-RU" altLang="ru-RU" b="1" dirty="0"/>
              <a:t>Взаимодействие протоколов</a:t>
            </a:r>
          </a:p>
        </p:txBody>
      </p:sp>
      <p:grpSp>
        <p:nvGrpSpPr>
          <p:cNvPr id="110648" name="Group 56">
            <a:extLst>
              <a:ext uri="{FF2B5EF4-FFF2-40B4-BE49-F238E27FC236}">
                <a16:creationId xmlns:a16="http://schemas.microsoft.com/office/drawing/2014/main" id="{FF52DA26-2CFD-404D-A4E3-D901CFA64F97}"/>
              </a:ext>
            </a:extLst>
          </p:cNvPr>
          <p:cNvGrpSpPr>
            <a:grpSpLocks/>
          </p:cNvGrpSpPr>
          <p:nvPr/>
        </p:nvGrpSpPr>
        <p:grpSpPr bwMode="auto">
          <a:xfrm>
            <a:off x="2667001" y="2362201"/>
            <a:ext cx="7699375" cy="3876675"/>
            <a:chOff x="1701" y="1094"/>
            <a:chExt cx="9360" cy="4116"/>
          </a:xfrm>
        </p:grpSpPr>
        <p:sp>
          <p:nvSpPr>
            <p:cNvPr id="110649" name="Rectangle 57">
              <a:extLst>
                <a:ext uri="{FF2B5EF4-FFF2-40B4-BE49-F238E27FC236}">
                  <a16:creationId xmlns:a16="http://schemas.microsoft.com/office/drawing/2014/main" id="{CE7F84D6-6032-4568-9E0B-ABD573902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4851"/>
              <a:ext cx="9360" cy="359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ru-RU" sz="1000" b="1">
                  <a:latin typeface="Tahoma" panose="020B0604030504040204" pitchFamily="34" charset="0"/>
                </a:rPr>
                <a:t>  IP</a:t>
              </a:r>
              <a:endParaRPr lang="ru-RU" altLang="ru-RU">
                <a:latin typeface="Tahoma" panose="020B0604030504040204" pitchFamily="34" charset="0"/>
              </a:endParaRPr>
            </a:p>
          </p:txBody>
        </p:sp>
        <p:sp>
          <p:nvSpPr>
            <p:cNvPr id="110650" name="Rectangle 58">
              <a:extLst>
                <a:ext uri="{FF2B5EF4-FFF2-40B4-BE49-F238E27FC236}">
                  <a16:creationId xmlns:a16="http://schemas.microsoft.com/office/drawing/2014/main" id="{D38AD000-683E-442F-BE04-34297AD92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" y="3950"/>
              <a:ext cx="720" cy="36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ru-RU" sz="1000" b="1">
                  <a:latin typeface="Tahoma" panose="020B0604030504040204" pitchFamily="34" charset="0"/>
                </a:rPr>
                <a:t> RSVP</a:t>
              </a:r>
              <a:endParaRPr lang="ru-RU" altLang="ru-RU">
                <a:latin typeface="Tahoma" panose="020B0604030504040204" pitchFamily="34" charset="0"/>
              </a:endParaRPr>
            </a:p>
          </p:txBody>
        </p:sp>
        <p:sp>
          <p:nvSpPr>
            <p:cNvPr id="110651" name="Rectangle 59">
              <a:extLst>
                <a:ext uri="{FF2B5EF4-FFF2-40B4-BE49-F238E27FC236}">
                  <a16:creationId xmlns:a16="http://schemas.microsoft.com/office/drawing/2014/main" id="{07DB998F-CD78-41DD-95C3-3BAFB96F7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1" y="3950"/>
              <a:ext cx="900" cy="36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ru-RU" sz="1000" b="1">
                  <a:latin typeface="Tahoma" panose="020B0604030504040204" pitchFamily="34" charset="0"/>
                </a:rPr>
                <a:t>   OSPF</a:t>
              </a:r>
              <a:endParaRPr lang="ru-RU" altLang="ru-RU">
                <a:latin typeface="Tahoma" panose="020B0604030504040204" pitchFamily="34" charset="0"/>
              </a:endParaRPr>
            </a:p>
          </p:txBody>
        </p:sp>
        <p:sp>
          <p:nvSpPr>
            <p:cNvPr id="110652" name="Rectangle 60">
              <a:extLst>
                <a:ext uri="{FF2B5EF4-FFF2-40B4-BE49-F238E27FC236}">
                  <a16:creationId xmlns:a16="http://schemas.microsoft.com/office/drawing/2014/main" id="{B6EF324D-D8D9-41ED-B268-6395E499F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1" y="3950"/>
              <a:ext cx="900" cy="36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ru-RU" sz="1000" b="1">
                  <a:latin typeface="Tahoma" panose="020B0604030504040204" pitchFamily="34" charset="0"/>
                </a:rPr>
                <a:t>    IGMP</a:t>
              </a:r>
              <a:endParaRPr lang="ru-RU" altLang="ru-RU">
                <a:latin typeface="Tahoma" panose="020B0604030504040204" pitchFamily="34" charset="0"/>
              </a:endParaRPr>
            </a:p>
          </p:txBody>
        </p:sp>
        <p:sp>
          <p:nvSpPr>
            <p:cNvPr id="110653" name="Rectangle 61">
              <a:extLst>
                <a:ext uri="{FF2B5EF4-FFF2-40B4-BE49-F238E27FC236}">
                  <a16:creationId xmlns:a16="http://schemas.microsoft.com/office/drawing/2014/main" id="{EBEA9CB8-462D-487D-8FDF-790E93687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1" y="3950"/>
              <a:ext cx="900" cy="36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ru-RU" sz="1000" b="1">
                  <a:latin typeface="Tahoma" panose="020B0604030504040204" pitchFamily="34" charset="0"/>
                </a:rPr>
                <a:t>    ICMP</a:t>
              </a:r>
              <a:endParaRPr lang="ru-RU" altLang="ru-RU">
                <a:latin typeface="Tahoma" panose="020B0604030504040204" pitchFamily="34" charset="0"/>
              </a:endParaRPr>
            </a:p>
          </p:txBody>
        </p:sp>
        <p:sp>
          <p:nvSpPr>
            <p:cNvPr id="110654" name="Rectangle 62">
              <a:extLst>
                <a:ext uri="{FF2B5EF4-FFF2-40B4-BE49-F238E27FC236}">
                  <a16:creationId xmlns:a16="http://schemas.microsoft.com/office/drawing/2014/main" id="{4410E40B-D6CC-4D4E-8746-52B16CD38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" y="2870"/>
              <a:ext cx="720" cy="36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ru-RU" sz="1000" b="1">
                  <a:latin typeface="Tahoma" panose="020B0604030504040204" pitchFamily="34" charset="0"/>
                </a:rPr>
                <a:t>  UDP</a:t>
              </a:r>
              <a:endParaRPr lang="ru-RU" altLang="ru-RU">
                <a:latin typeface="Tahoma" panose="020B0604030504040204" pitchFamily="34" charset="0"/>
              </a:endParaRPr>
            </a:p>
          </p:txBody>
        </p:sp>
        <p:sp>
          <p:nvSpPr>
            <p:cNvPr id="110655" name="Rectangle 63">
              <a:extLst>
                <a:ext uri="{FF2B5EF4-FFF2-40B4-BE49-F238E27FC236}">
                  <a16:creationId xmlns:a16="http://schemas.microsoft.com/office/drawing/2014/main" id="{A16FA0DA-0D0E-460F-965D-67D8F950F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2870"/>
              <a:ext cx="4680" cy="36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ru-RU" sz="1000" b="1">
                  <a:latin typeface="Tahoma" panose="020B0604030504040204" pitchFamily="34" charset="0"/>
                </a:rPr>
                <a:t>                                                TCP</a:t>
              </a:r>
              <a:endParaRPr lang="ru-RU" altLang="ru-RU">
                <a:latin typeface="Tahoma" panose="020B0604030504040204" pitchFamily="34" charset="0"/>
              </a:endParaRPr>
            </a:p>
          </p:txBody>
        </p:sp>
        <p:sp>
          <p:nvSpPr>
            <p:cNvPr id="110656" name="Rectangle 64">
              <a:extLst>
                <a:ext uri="{FF2B5EF4-FFF2-40B4-BE49-F238E27FC236}">
                  <a16:creationId xmlns:a16="http://schemas.microsoft.com/office/drawing/2014/main" id="{9D76C50B-C154-4ABA-B26F-BCC97EDF2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" y="1985"/>
              <a:ext cx="720" cy="36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ru-RU" sz="1000" b="1">
                  <a:latin typeface="Tahoma" panose="020B0604030504040204" pitchFamily="34" charset="0"/>
                </a:rPr>
                <a:t>SNMP</a:t>
              </a:r>
              <a:endParaRPr lang="ru-RU" altLang="ru-RU" sz="1000" b="1">
                <a:latin typeface="Tahoma" panose="020B0604030504040204" pitchFamily="34" charset="0"/>
              </a:endParaRPr>
            </a:p>
          </p:txBody>
        </p:sp>
        <p:sp>
          <p:nvSpPr>
            <p:cNvPr id="110657" name="Rectangle 65">
              <a:extLst>
                <a:ext uri="{FF2B5EF4-FFF2-40B4-BE49-F238E27FC236}">
                  <a16:creationId xmlns:a16="http://schemas.microsoft.com/office/drawing/2014/main" id="{3C65E0F2-DF28-43A0-92FB-639895CA2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" y="1985"/>
              <a:ext cx="1080" cy="36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ru-RU" sz="1000" b="1">
                  <a:latin typeface="Tahoma" panose="020B0604030504040204" pitchFamily="34" charset="0"/>
                </a:rPr>
                <a:t>   TELNET</a:t>
              </a:r>
              <a:endParaRPr lang="ru-RU" altLang="ru-RU">
                <a:latin typeface="Tahoma" panose="020B0604030504040204" pitchFamily="34" charset="0"/>
              </a:endParaRPr>
            </a:p>
          </p:txBody>
        </p:sp>
        <p:sp>
          <p:nvSpPr>
            <p:cNvPr id="110658" name="Rectangle 66">
              <a:extLst>
                <a:ext uri="{FF2B5EF4-FFF2-40B4-BE49-F238E27FC236}">
                  <a16:creationId xmlns:a16="http://schemas.microsoft.com/office/drawing/2014/main" id="{FA538A02-8A76-4F80-B97D-98F839CC7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1985"/>
              <a:ext cx="783" cy="36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ru-RU" sz="1000" b="1">
                  <a:latin typeface="Tahoma" panose="020B0604030504040204" pitchFamily="34" charset="0"/>
                </a:rPr>
                <a:t>  SMTP</a:t>
              </a:r>
              <a:endParaRPr lang="ru-RU" altLang="ru-RU">
                <a:latin typeface="Tahoma" panose="020B0604030504040204" pitchFamily="34" charset="0"/>
              </a:endParaRPr>
            </a:p>
          </p:txBody>
        </p:sp>
        <p:sp>
          <p:nvSpPr>
            <p:cNvPr id="110659" name="Rectangle 67">
              <a:extLst>
                <a:ext uri="{FF2B5EF4-FFF2-40B4-BE49-F238E27FC236}">
                  <a16:creationId xmlns:a16="http://schemas.microsoft.com/office/drawing/2014/main" id="{B9E456C0-39CF-4D00-9907-61FE4BC63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" y="1985"/>
              <a:ext cx="720" cy="36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ru-RU" sz="1000" b="1">
                  <a:latin typeface="Tahoma" panose="020B0604030504040204" pitchFamily="34" charset="0"/>
                </a:rPr>
                <a:t> HTTP</a:t>
              </a:r>
              <a:endParaRPr lang="ru-RU" altLang="ru-RU">
                <a:latin typeface="Tahoma" panose="020B0604030504040204" pitchFamily="34" charset="0"/>
              </a:endParaRPr>
            </a:p>
          </p:txBody>
        </p:sp>
        <p:sp>
          <p:nvSpPr>
            <p:cNvPr id="110660" name="Rectangle 68">
              <a:extLst>
                <a:ext uri="{FF2B5EF4-FFF2-40B4-BE49-F238E27FC236}">
                  <a16:creationId xmlns:a16="http://schemas.microsoft.com/office/drawing/2014/main" id="{8F262D4E-C955-4471-A9BE-1637B8CAC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" y="1985"/>
              <a:ext cx="720" cy="36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ru-RU" sz="1000" b="1">
                  <a:latin typeface="Tahoma" panose="020B0604030504040204" pitchFamily="34" charset="0"/>
                </a:rPr>
                <a:t>   FTP </a:t>
              </a:r>
              <a:endParaRPr lang="ru-RU" altLang="ru-RU">
                <a:latin typeface="Tahoma" panose="020B0604030504040204" pitchFamily="34" charset="0"/>
              </a:endParaRPr>
            </a:p>
          </p:txBody>
        </p:sp>
        <p:sp>
          <p:nvSpPr>
            <p:cNvPr id="110661" name="Rectangle 69">
              <a:extLst>
                <a:ext uri="{FF2B5EF4-FFF2-40B4-BE49-F238E27FC236}">
                  <a16:creationId xmlns:a16="http://schemas.microsoft.com/office/drawing/2014/main" id="{645380E8-9EF9-4C07-BDBE-295A13A1D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1985"/>
              <a:ext cx="720" cy="36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ru-RU" sz="1000" b="1">
                  <a:latin typeface="Tahoma" panose="020B0604030504040204" pitchFamily="34" charset="0"/>
                </a:rPr>
                <a:t>  BGP </a:t>
              </a:r>
              <a:endParaRPr lang="ru-RU" altLang="ru-RU">
                <a:latin typeface="Tahoma" panose="020B0604030504040204" pitchFamily="34" charset="0"/>
              </a:endParaRPr>
            </a:p>
          </p:txBody>
        </p:sp>
        <p:sp>
          <p:nvSpPr>
            <p:cNvPr id="110662" name="Rectangle 70">
              <a:extLst>
                <a:ext uri="{FF2B5EF4-FFF2-40B4-BE49-F238E27FC236}">
                  <a16:creationId xmlns:a16="http://schemas.microsoft.com/office/drawing/2014/main" id="{E182F667-8930-4C7A-8377-F87E6A6F4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1094"/>
              <a:ext cx="900" cy="36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ru-RU" sz="1000" b="1">
                  <a:latin typeface="Tahoma" panose="020B0604030504040204" pitchFamily="34" charset="0"/>
                </a:rPr>
                <a:t>  MIME</a:t>
              </a:r>
              <a:endParaRPr lang="ru-RU" altLang="ru-RU">
                <a:latin typeface="Tahoma" panose="020B0604030504040204" pitchFamily="34" charset="0"/>
              </a:endParaRPr>
            </a:p>
          </p:txBody>
        </p:sp>
        <p:sp>
          <p:nvSpPr>
            <p:cNvPr id="110663" name="Line 71">
              <a:extLst>
                <a:ext uri="{FF2B5EF4-FFF2-40B4-BE49-F238E27FC236}">
                  <a16:creationId xmlns:a16="http://schemas.microsoft.com/office/drawing/2014/main" id="{A0259D12-CCDB-470E-AB18-7C4726B81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1" y="4319"/>
              <a:ext cx="0" cy="5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0664" name="Line 72">
              <a:extLst>
                <a:ext uri="{FF2B5EF4-FFF2-40B4-BE49-F238E27FC236}">
                  <a16:creationId xmlns:a16="http://schemas.microsoft.com/office/drawing/2014/main" id="{AC810A60-4046-497B-BB78-7A08A056E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1" y="4319"/>
              <a:ext cx="0" cy="5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0665" name="Line 73">
              <a:extLst>
                <a:ext uri="{FF2B5EF4-FFF2-40B4-BE49-F238E27FC236}">
                  <a16:creationId xmlns:a16="http://schemas.microsoft.com/office/drawing/2014/main" id="{3B57EDDC-1E79-445E-AF66-B7E048959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01" y="4319"/>
              <a:ext cx="0" cy="5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0666" name="Line 74">
              <a:extLst>
                <a:ext uri="{FF2B5EF4-FFF2-40B4-BE49-F238E27FC236}">
                  <a16:creationId xmlns:a16="http://schemas.microsoft.com/office/drawing/2014/main" id="{46EB866E-8B62-4DEF-9691-98864F52F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01" y="4319"/>
              <a:ext cx="0" cy="5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0667" name="Line 75">
              <a:extLst>
                <a:ext uri="{FF2B5EF4-FFF2-40B4-BE49-F238E27FC236}">
                  <a16:creationId xmlns:a16="http://schemas.microsoft.com/office/drawing/2014/main" id="{F4710FE8-0F5D-4D00-B95B-EA23011B1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1" y="3239"/>
              <a:ext cx="0" cy="16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0668" name="Line 76">
              <a:extLst>
                <a:ext uri="{FF2B5EF4-FFF2-40B4-BE49-F238E27FC236}">
                  <a16:creationId xmlns:a16="http://schemas.microsoft.com/office/drawing/2014/main" id="{9A9F4078-5473-4DFC-B8EB-88BC996E3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1" y="3239"/>
              <a:ext cx="0" cy="16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0669" name="Line 77">
              <a:extLst>
                <a:ext uri="{FF2B5EF4-FFF2-40B4-BE49-F238E27FC236}">
                  <a16:creationId xmlns:a16="http://schemas.microsoft.com/office/drawing/2014/main" id="{1318A38A-CC91-4D05-9F5F-AD7B353345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1" y="2339"/>
              <a:ext cx="0" cy="5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0670" name="Line 78">
              <a:extLst>
                <a:ext uri="{FF2B5EF4-FFF2-40B4-BE49-F238E27FC236}">
                  <a16:creationId xmlns:a16="http://schemas.microsoft.com/office/drawing/2014/main" id="{AEAA7446-A5B4-4205-A307-7A71BCC6D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" y="2339"/>
              <a:ext cx="0" cy="5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0671" name="Line 79">
              <a:extLst>
                <a:ext uri="{FF2B5EF4-FFF2-40B4-BE49-F238E27FC236}">
                  <a16:creationId xmlns:a16="http://schemas.microsoft.com/office/drawing/2014/main" id="{CBD37D57-5E80-4FA9-BBFB-A8072434B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1" y="2339"/>
              <a:ext cx="0" cy="5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0672" name="Line 80">
              <a:extLst>
                <a:ext uri="{FF2B5EF4-FFF2-40B4-BE49-F238E27FC236}">
                  <a16:creationId xmlns:a16="http://schemas.microsoft.com/office/drawing/2014/main" id="{4679E6D5-946C-4B30-9701-45271CE87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339"/>
              <a:ext cx="0" cy="5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0673" name="Line 81">
              <a:extLst>
                <a:ext uri="{FF2B5EF4-FFF2-40B4-BE49-F238E27FC236}">
                  <a16:creationId xmlns:a16="http://schemas.microsoft.com/office/drawing/2014/main" id="{BC4CC307-9D7B-4A02-B1D3-DA600E95E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41" y="2339"/>
              <a:ext cx="0" cy="5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0674" name="Line 82">
              <a:extLst>
                <a:ext uri="{FF2B5EF4-FFF2-40B4-BE49-F238E27FC236}">
                  <a16:creationId xmlns:a16="http://schemas.microsoft.com/office/drawing/2014/main" id="{44C258A2-013C-4643-B5DA-C22FE5355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1" y="2339"/>
              <a:ext cx="0" cy="5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0675" name="Line 83">
              <a:extLst>
                <a:ext uri="{FF2B5EF4-FFF2-40B4-BE49-F238E27FC236}">
                  <a16:creationId xmlns:a16="http://schemas.microsoft.com/office/drawing/2014/main" id="{C84D2805-E10B-4354-B25F-A10BC1C4A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1439"/>
              <a:ext cx="0" cy="5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31518809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AutoShape 2">
            <a:extLst>
              <a:ext uri="{FF2B5EF4-FFF2-40B4-BE49-F238E27FC236}">
                <a16:creationId xmlns:a16="http://schemas.microsoft.com/office/drawing/2014/main" id="{1BB3D1AE-B70E-4957-8795-E412AB0E6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5448"/>
            <a:ext cx="10972800" cy="1077734"/>
          </a:xfrm>
        </p:spPr>
        <p:txBody>
          <a:bodyPr>
            <a:normAutofit/>
          </a:bodyPr>
          <a:lstStyle/>
          <a:p>
            <a:r>
              <a:rPr lang="ru-RU" altLang="ru-RU" b="1" dirty="0"/>
              <a:t>Взаимодействие протоколов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D46BE0B6-C1A1-40C7-A4B1-3BD545E19B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35608"/>
            <a:ext cx="10972800" cy="397764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ru-RU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BGP</a:t>
            </a:r>
            <a:r>
              <a:rPr lang="ru-RU" altLang="ru-RU" sz="1800" dirty="0"/>
              <a:t> – Протокол граничного шлюза</a:t>
            </a:r>
            <a:endParaRPr lang="en-US" altLang="ru-RU" sz="1800" dirty="0"/>
          </a:p>
          <a:p>
            <a:pPr>
              <a:lnSpc>
                <a:spcPct val="80000"/>
              </a:lnSpc>
            </a:pPr>
            <a:r>
              <a:rPr lang="en-US" altLang="ru-RU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FTP</a:t>
            </a:r>
            <a:r>
              <a:rPr lang="ru-RU" altLang="ru-RU" sz="1800" b="1" dirty="0"/>
              <a:t> </a:t>
            </a:r>
            <a:r>
              <a:rPr lang="ru-RU" altLang="ru-RU" sz="1800" dirty="0"/>
              <a:t>– Протокол передачи файлов</a:t>
            </a:r>
            <a:endParaRPr lang="en-US" altLang="ru-RU" sz="1800" dirty="0"/>
          </a:p>
          <a:p>
            <a:pPr>
              <a:lnSpc>
                <a:spcPct val="80000"/>
              </a:lnSpc>
            </a:pPr>
            <a:r>
              <a:rPr lang="en-US" altLang="ru-RU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HTTP</a:t>
            </a:r>
            <a:r>
              <a:rPr lang="ru-RU" altLang="ru-RU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1800" dirty="0"/>
              <a:t>– Протокол передачи гипертекстовых файлов</a:t>
            </a:r>
            <a:endParaRPr lang="en-US" altLang="ru-RU" sz="1800" dirty="0"/>
          </a:p>
          <a:p>
            <a:pPr>
              <a:lnSpc>
                <a:spcPct val="80000"/>
              </a:lnSpc>
            </a:pPr>
            <a:r>
              <a:rPr lang="en-US" altLang="ru-RU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ICMP</a:t>
            </a:r>
            <a:r>
              <a:rPr lang="ru-RU" altLang="ru-RU" sz="1800" dirty="0"/>
              <a:t> – Протокол управления сообщениями </a:t>
            </a:r>
            <a:r>
              <a:rPr lang="en-US" altLang="ru-RU" sz="1800" dirty="0"/>
              <a:t>Internet</a:t>
            </a:r>
          </a:p>
          <a:p>
            <a:pPr>
              <a:lnSpc>
                <a:spcPct val="80000"/>
              </a:lnSpc>
            </a:pPr>
            <a:r>
              <a:rPr lang="en-US" altLang="ru-RU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IGMP</a:t>
            </a:r>
            <a:r>
              <a:rPr lang="ru-RU" altLang="ru-RU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1800" dirty="0"/>
              <a:t>– Протокол управления группами</a:t>
            </a:r>
            <a:endParaRPr lang="en-US" altLang="ru-RU" sz="1800" dirty="0"/>
          </a:p>
          <a:p>
            <a:pPr>
              <a:lnSpc>
                <a:spcPct val="80000"/>
              </a:lnSpc>
            </a:pPr>
            <a:r>
              <a:rPr lang="en-US" altLang="ru-RU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IP</a:t>
            </a:r>
            <a:r>
              <a:rPr lang="ru-RU" altLang="ru-RU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1800" dirty="0"/>
              <a:t>– Протокол </a:t>
            </a:r>
            <a:r>
              <a:rPr lang="en-US" altLang="ru-RU" sz="1800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3214125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AutoShape 2">
            <a:extLst>
              <a:ext uri="{FF2B5EF4-FFF2-40B4-BE49-F238E27FC236}">
                <a16:creationId xmlns:a16="http://schemas.microsoft.com/office/drawing/2014/main" id="{1BB3D1AE-B70E-4957-8795-E412AB0E6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5448"/>
            <a:ext cx="10972800" cy="1027400"/>
          </a:xfrm>
        </p:spPr>
        <p:txBody>
          <a:bodyPr>
            <a:normAutofit/>
          </a:bodyPr>
          <a:lstStyle/>
          <a:p>
            <a:r>
              <a:rPr lang="ru-RU" altLang="ru-RU" b="1" dirty="0"/>
              <a:t>Взаимодействие протоколов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D46BE0B6-C1A1-40C7-A4B1-3BD545E19B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599" y="1435608"/>
            <a:ext cx="10972799" cy="397764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ru-RU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MIME</a:t>
            </a:r>
            <a:r>
              <a:rPr lang="ru-RU" altLang="ru-RU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1800" dirty="0"/>
              <a:t>– Многоцелевые расширения почты </a:t>
            </a:r>
            <a:r>
              <a:rPr lang="en-US" altLang="ru-RU" sz="1800" dirty="0"/>
              <a:t>Internet</a:t>
            </a:r>
          </a:p>
          <a:p>
            <a:pPr>
              <a:lnSpc>
                <a:spcPct val="80000"/>
              </a:lnSpc>
            </a:pPr>
            <a:r>
              <a:rPr lang="en-US" altLang="ru-RU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OSPF</a:t>
            </a:r>
            <a:r>
              <a:rPr lang="ru-RU" altLang="ru-RU" sz="1800" dirty="0"/>
              <a:t> – Первоочередное открытие кратчайших маршрутов </a:t>
            </a:r>
            <a:endParaRPr lang="en-US" altLang="ru-RU" sz="1800" dirty="0"/>
          </a:p>
          <a:p>
            <a:pPr>
              <a:lnSpc>
                <a:spcPct val="80000"/>
              </a:lnSpc>
            </a:pPr>
            <a:r>
              <a:rPr lang="en-US" altLang="ru-RU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RSVP</a:t>
            </a:r>
            <a:r>
              <a:rPr lang="ru-RU" altLang="ru-RU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1800" dirty="0"/>
              <a:t>– Протокол резервирования ресурсов </a:t>
            </a:r>
            <a:endParaRPr lang="en-US" altLang="ru-RU" sz="1800" dirty="0"/>
          </a:p>
          <a:p>
            <a:pPr>
              <a:lnSpc>
                <a:spcPct val="80000"/>
              </a:lnSpc>
            </a:pPr>
            <a:r>
              <a:rPr lang="en-US" altLang="ru-RU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SMTP</a:t>
            </a:r>
            <a:r>
              <a:rPr lang="ru-RU" altLang="ru-RU" sz="1800" dirty="0"/>
              <a:t> – Простой протокол передачи почты </a:t>
            </a:r>
            <a:endParaRPr lang="en-US" altLang="ru-RU" sz="1800" dirty="0"/>
          </a:p>
          <a:p>
            <a:pPr>
              <a:lnSpc>
                <a:spcPct val="80000"/>
              </a:lnSpc>
            </a:pPr>
            <a:r>
              <a:rPr lang="en-US" altLang="ru-RU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TELNET</a:t>
            </a:r>
            <a:r>
              <a:rPr lang="ru-RU" altLang="ru-RU" sz="1800" dirty="0"/>
              <a:t> – Протокол реализации текстового интерфейса по сети</a:t>
            </a:r>
            <a:endParaRPr lang="en-US" altLang="ru-RU" sz="1800" dirty="0"/>
          </a:p>
          <a:p>
            <a:pPr>
              <a:lnSpc>
                <a:spcPct val="80000"/>
              </a:lnSpc>
            </a:pPr>
            <a:r>
              <a:rPr lang="en-US" altLang="ru-RU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SNMP</a:t>
            </a:r>
            <a:r>
              <a:rPr lang="ru-RU" altLang="ru-RU" sz="1800" dirty="0"/>
              <a:t> – Простой протокол сетевого управления </a:t>
            </a:r>
            <a:endParaRPr lang="en-US" altLang="ru-RU" sz="1800" dirty="0"/>
          </a:p>
          <a:p>
            <a:pPr>
              <a:lnSpc>
                <a:spcPct val="80000"/>
              </a:lnSpc>
            </a:pPr>
            <a:r>
              <a:rPr lang="en-US" altLang="ru-RU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TCP</a:t>
            </a:r>
            <a:r>
              <a:rPr lang="ru-RU" altLang="ru-RU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1800" dirty="0"/>
              <a:t>– Протокол управления передачей </a:t>
            </a:r>
            <a:endParaRPr lang="en-US" altLang="ru-RU" sz="1800" dirty="0"/>
          </a:p>
          <a:p>
            <a:pPr>
              <a:lnSpc>
                <a:spcPct val="80000"/>
              </a:lnSpc>
            </a:pPr>
            <a:r>
              <a:rPr lang="en-US" altLang="ru-RU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UDP</a:t>
            </a:r>
            <a:r>
              <a:rPr lang="ru-RU" altLang="ru-RU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1800" dirty="0"/>
              <a:t>– Протокол пользовательских дейтаграмм</a:t>
            </a:r>
          </a:p>
        </p:txBody>
      </p:sp>
    </p:spTree>
    <p:extLst>
      <p:ext uri="{BB962C8B-B14F-4D97-AF65-F5344CB8AC3E}">
        <p14:creationId xmlns:p14="http://schemas.microsoft.com/office/powerpoint/2010/main" val="342097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AutoShape 2">
            <a:extLst>
              <a:ext uri="{FF2B5EF4-FFF2-40B4-BE49-F238E27FC236}">
                <a16:creationId xmlns:a16="http://schemas.microsoft.com/office/drawing/2014/main" id="{13011605-8638-46C5-AD92-6DF8622F7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396" y="525462"/>
            <a:ext cx="10972800" cy="658506"/>
          </a:xfrm>
        </p:spPr>
        <p:txBody>
          <a:bodyPr>
            <a:normAutofit/>
          </a:bodyPr>
          <a:lstStyle/>
          <a:p>
            <a:r>
              <a:rPr lang="ru-RU" altLang="ru-RU" b="1" dirty="0"/>
              <a:t>Передача пакета через уровни стека </a:t>
            </a:r>
            <a:r>
              <a:rPr lang="en-US" altLang="ru-RU" b="1" dirty="0"/>
              <a:t>TCP/IP</a:t>
            </a:r>
            <a:endParaRPr lang="ru-RU" altLang="ru-RU" b="1" dirty="0"/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EE3E233D-F711-4884-914E-64579CC93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  <p:grpSp>
        <p:nvGrpSpPr>
          <p:cNvPr id="111620" name="Group 4">
            <a:extLst>
              <a:ext uri="{FF2B5EF4-FFF2-40B4-BE49-F238E27FC236}">
                <a16:creationId xmlns:a16="http://schemas.microsoft.com/office/drawing/2014/main" id="{A30BB05D-955F-418F-8711-B0443C29140C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1834392"/>
            <a:ext cx="8153400" cy="3894138"/>
            <a:chOff x="204" y="1162"/>
            <a:chExt cx="5352" cy="2683"/>
          </a:xfrm>
        </p:grpSpPr>
        <p:grpSp>
          <p:nvGrpSpPr>
            <p:cNvPr id="111621" name="Group 5">
              <a:extLst>
                <a:ext uri="{FF2B5EF4-FFF2-40B4-BE49-F238E27FC236}">
                  <a16:creationId xmlns:a16="http://schemas.microsoft.com/office/drawing/2014/main" id="{BB8EEC96-94BD-4F40-9491-D9A979B295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1214"/>
              <a:ext cx="4313" cy="2631"/>
              <a:chOff x="113" y="1214"/>
              <a:chExt cx="4404" cy="2631"/>
            </a:xfrm>
          </p:grpSpPr>
          <p:sp>
            <p:nvSpPr>
              <p:cNvPr id="111622" name="Rectangle 6">
                <a:extLst>
                  <a:ext uri="{FF2B5EF4-FFF2-40B4-BE49-F238E27FC236}">
                    <a16:creationId xmlns:a16="http://schemas.microsoft.com/office/drawing/2014/main" id="{C6F37827-BC72-4FE0-882E-322B672E2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" y="3385"/>
                <a:ext cx="787" cy="46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 altLang="ru-RU" sz="1600"/>
                  <a:t>Сетевой заголовок</a:t>
                </a:r>
              </a:p>
            </p:txBody>
          </p:sp>
          <p:sp>
            <p:nvSpPr>
              <p:cNvPr id="111623" name="Rectangle 7">
                <a:extLst>
                  <a:ext uri="{FF2B5EF4-FFF2-40B4-BE49-F238E27FC236}">
                    <a16:creationId xmlns:a16="http://schemas.microsoft.com/office/drawing/2014/main" id="{A72D1551-AD5D-4815-B546-E7E43B95F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3385"/>
                <a:ext cx="3633" cy="460"/>
              </a:xfrm>
              <a:prstGeom prst="rect">
                <a:avLst/>
              </a:prstGeom>
              <a:solidFill>
                <a:srgbClr val="DDDDDD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624" name="Rectangle 8">
                <a:extLst>
                  <a:ext uri="{FF2B5EF4-FFF2-40B4-BE49-F238E27FC236}">
                    <a16:creationId xmlns:a16="http://schemas.microsoft.com/office/drawing/2014/main" id="{E45E0CB4-5895-411A-B7A7-F55D06E87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7" y="2596"/>
                <a:ext cx="795" cy="39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ru-RU" altLang="ru-RU" sz="1600"/>
                  <a:t>Заголовок IP</a:t>
                </a:r>
              </a:p>
            </p:txBody>
          </p:sp>
          <p:sp>
            <p:nvSpPr>
              <p:cNvPr id="111625" name="Rectangle 9">
                <a:extLst>
                  <a:ext uri="{FF2B5EF4-FFF2-40B4-BE49-F238E27FC236}">
                    <a16:creationId xmlns:a16="http://schemas.microsoft.com/office/drawing/2014/main" id="{736583B5-A136-4C14-9652-26227A978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2" y="2596"/>
                <a:ext cx="2785" cy="394"/>
              </a:xfrm>
              <a:prstGeom prst="rect">
                <a:avLst/>
              </a:prstGeom>
              <a:solidFill>
                <a:srgbClr val="DDDDDD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626" name="Rectangle 10">
                <a:extLst>
                  <a:ext uri="{FF2B5EF4-FFF2-40B4-BE49-F238E27FC236}">
                    <a16:creationId xmlns:a16="http://schemas.microsoft.com/office/drawing/2014/main" id="{1F87D658-0F15-4EA3-9E7F-6CE2953F7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2" y="1905"/>
                <a:ext cx="796" cy="39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ru-RU" altLang="ru-RU" sz="1600"/>
                  <a:t>Заголовок TCP</a:t>
                </a:r>
              </a:p>
            </p:txBody>
          </p:sp>
          <p:sp>
            <p:nvSpPr>
              <p:cNvPr id="111627" name="Rectangle 11">
                <a:extLst>
                  <a:ext uri="{FF2B5EF4-FFF2-40B4-BE49-F238E27FC236}">
                    <a16:creationId xmlns:a16="http://schemas.microsoft.com/office/drawing/2014/main" id="{584FF3A2-A0BE-4B7A-B2F4-E119D7C66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903"/>
                <a:ext cx="1989" cy="395"/>
              </a:xfrm>
              <a:prstGeom prst="rect">
                <a:avLst/>
              </a:prstGeom>
              <a:solidFill>
                <a:srgbClr val="DDDDDD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628" name="Rectangle 12">
                <a:extLst>
                  <a:ext uri="{FF2B5EF4-FFF2-40B4-BE49-F238E27FC236}">
                    <a16:creationId xmlns:a16="http://schemas.microsoft.com/office/drawing/2014/main" id="{A0CC2D35-C06D-463F-A248-58AC343C8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214"/>
                <a:ext cx="1989" cy="39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ru-RU" altLang="ru-RU" sz="1600"/>
                  <a:t>Пользовательские данные</a:t>
                </a:r>
              </a:p>
            </p:txBody>
          </p:sp>
        </p:grpSp>
        <p:sp>
          <p:nvSpPr>
            <p:cNvPr id="111629" name="Text Box 13">
              <a:extLst>
                <a:ext uri="{FF2B5EF4-FFF2-40B4-BE49-F238E27FC236}">
                  <a16:creationId xmlns:a16="http://schemas.microsoft.com/office/drawing/2014/main" id="{D59944E7-ED45-4550-B6F3-0226AD002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1162"/>
              <a:ext cx="895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altLang="ru-RU" sz="1600"/>
                <a:t>Поток байтов приложения </a:t>
              </a:r>
            </a:p>
          </p:txBody>
        </p:sp>
        <p:sp>
          <p:nvSpPr>
            <p:cNvPr id="111630" name="Text Box 14">
              <a:extLst>
                <a:ext uri="{FF2B5EF4-FFF2-40B4-BE49-F238E27FC236}">
                  <a16:creationId xmlns:a16="http://schemas.microsoft.com/office/drawing/2014/main" id="{CCB0CF1B-1F0A-4B1F-AE6C-100EEC3DE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6" y="1905"/>
              <a:ext cx="895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altLang="ru-RU" sz="1600"/>
                <a:t>Сегмент TCP</a:t>
              </a:r>
              <a:r>
                <a:rPr lang="ru-RU" altLang="ru-RU" sz="1400"/>
                <a:t> </a:t>
              </a:r>
            </a:p>
          </p:txBody>
        </p:sp>
        <p:sp>
          <p:nvSpPr>
            <p:cNvPr id="111631" name="Text Box 15">
              <a:extLst>
                <a:ext uri="{FF2B5EF4-FFF2-40B4-BE49-F238E27FC236}">
                  <a16:creationId xmlns:a16="http://schemas.microsoft.com/office/drawing/2014/main" id="{94C5704E-2499-4F1F-8441-BFF7FA197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2614"/>
              <a:ext cx="998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altLang="ru-RU" sz="1600"/>
                <a:t>Дейтаграмма  IP</a:t>
              </a:r>
            </a:p>
          </p:txBody>
        </p:sp>
        <p:sp>
          <p:nvSpPr>
            <p:cNvPr id="111632" name="Text Box 16">
              <a:extLst>
                <a:ext uri="{FF2B5EF4-FFF2-40B4-BE49-F238E27FC236}">
                  <a16:creationId xmlns:a16="http://schemas.microsoft.com/office/drawing/2014/main" id="{F12FD487-A850-4082-AACC-C0871A815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6" y="3385"/>
              <a:ext cx="895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altLang="ru-RU" sz="1600"/>
                <a:t>Сетевой пакет</a:t>
              </a:r>
              <a:r>
                <a:rPr lang="ru-RU" altLang="ru-RU" sz="140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3657321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34654D-C2D0-4308-A58C-063FF9C99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altLang="ru-RU" sz="5400" b="1" dirty="0">
                <a:solidFill>
                  <a:schemeClr val="bg1"/>
                </a:solidFill>
              </a:rPr>
              <a:t>Сокеты </a:t>
            </a:r>
            <a:r>
              <a:rPr lang="en-US" altLang="ru-RU" sz="5400" b="1" dirty="0">
                <a:solidFill>
                  <a:schemeClr val="bg1"/>
                </a:solidFill>
              </a:rPr>
              <a:t>TCP/IP</a:t>
            </a:r>
            <a:endParaRPr lang="ru-RU" altLang="ru-RU" sz="5400" b="1" dirty="0">
              <a:solidFill>
                <a:schemeClr val="bg1"/>
              </a:solidFill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9320FF3-00C1-427F-9317-A69462A81BB4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3556000" y="3733800"/>
            <a:ext cx="8636000" cy="1981200"/>
          </a:xfrm>
        </p:spPr>
        <p:txBody>
          <a:bodyPr/>
          <a:lstStyle/>
          <a:p>
            <a:endParaRPr lang="ru-RU" alt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67F7D5ED-48E2-4305-B364-05B486E86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5448"/>
            <a:ext cx="10972800" cy="1052567"/>
          </a:xfrm>
        </p:spPr>
        <p:txBody>
          <a:bodyPr/>
          <a:lstStyle/>
          <a:p>
            <a:r>
              <a:rPr lang="ru-RU" altLang="ru-RU" b="1" dirty="0"/>
              <a:t>Место в моделях </a:t>
            </a:r>
            <a:r>
              <a:rPr lang="en-US" altLang="ru-RU" b="1" dirty="0"/>
              <a:t>OSI</a:t>
            </a:r>
            <a:r>
              <a:rPr lang="ru-RU" altLang="ru-RU" b="1" dirty="0"/>
              <a:t> и </a:t>
            </a:r>
            <a:r>
              <a:rPr lang="en-US" altLang="ru-RU" b="1" dirty="0"/>
              <a:t>TCP/IP</a:t>
            </a:r>
            <a:endParaRPr lang="ru-RU" altLang="ru-RU" b="1" dirty="0"/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B2896145-BCD5-43EF-8230-1E900099A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0292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Физический</a:t>
            </a:r>
          </a:p>
        </p:txBody>
      </p:sp>
      <p:sp>
        <p:nvSpPr>
          <p:cNvPr id="220164" name="Text Box 4">
            <a:extLst>
              <a:ext uri="{FF2B5EF4-FFF2-40B4-BE49-F238E27FC236}">
                <a16:creationId xmlns:a16="http://schemas.microsoft.com/office/drawing/2014/main" id="{F9A60DF5-C95D-4F26-BB99-D972761D8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600201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/>
              <a:t>Модель </a:t>
            </a:r>
            <a:r>
              <a:rPr lang="en-US" altLang="ru-RU"/>
              <a:t>OSI</a:t>
            </a:r>
            <a:endParaRPr lang="ru-RU" altLang="ru-RU"/>
          </a:p>
        </p:txBody>
      </p:sp>
      <p:sp>
        <p:nvSpPr>
          <p:cNvPr id="220165" name="Text Box 5">
            <a:extLst>
              <a:ext uri="{FF2B5EF4-FFF2-40B4-BE49-F238E27FC236}">
                <a16:creationId xmlns:a16="http://schemas.microsoft.com/office/drawing/2014/main" id="{321AA2C0-831B-4400-B594-B4A4B5813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600201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/>
              <a:t>Модель </a:t>
            </a:r>
            <a:r>
              <a:rPr lang="en-US" altLang="ru-RU"/>
              <a:t>TCP/IP</a:t>
            </a:r>
            <a:endParaRPr lang="ru-RU" altLang="ru-RU"/>
          </a:p>
        </p:txBody>
      </p:sp>
      <p:sp>
        <p:nvSpPr>
          <p:cNvPr id="220166" name="Rectangle 6">
            <a:extLst>
              <a:ext uri="{FF2B5EF4-FFF2-40B4-BE49-F238E27FC236}">
                <a16:creationId xmlns:a16="http://schemas.microsoft.com/office/drawing/2014/main" id="{7BA9DE12-AC54-43D5-AF57-32BD4B306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5720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Канальный</a:t>
            </a:r>
          </a:p>
        </p:txBody>
      </p:sp>
      <p:sp>
        <p:nvSpPr>
          <p:cNvPr id="220167" name="Rectangle 7">
            <a:extLst>
              <a:ext uri="{FF2B5EF4-FFF2-40B4-BE49-F238E27FC236}">
                <a16:creationId xmlns:a16="http://schemas.microsoft.com/office/drawing/2014/main" id="{88888BC6-48A1-4C8D-B6D0-BDCD56928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148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Сетевой</a:t>
            </a:r>
          </a:p>
        </p:txBody>
      </p:sp>
      <p:sp>
        <p:nvSpPr>
          <p:cNvPr id="220168" name="Rectangle 8">
            <a:extLst>
              <a:ext uri="{FF2B5EF4-FFF2-40B4-BE49-F238E27FC236}">
                <a16:creationId xmlns:a16="http://schemas.microsoft.com/office/drawing/2014/main" id="{BBEBB8DE-4C05-4F7C-AF29-80F5C7945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657600"/>
            <a:ext cx="1752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Транспортный</a:t>
            </a:r>
          </a:p>
        </p:txBody>
      </p:sp>
      <p:sp>
        <p:nvSpPr>
          <p:cNvPr id="220169" name="Rectangle 9">
            <a:extLst>
              <a:ext uri="{FF2B5EF4-FFF2-40B4-BE49-F238E27FC236}">
                <a16:creationId xmlns:a16="http://schemas.microsoft.com/office/drawing/2014/main" id="{1F20B841-0D96-4953-8209-A41D03277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2004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Сеансовый</a:t>
            </a:r>
          </a:p>
        </p:txBody>
      </p:sp>
      <p:sp>
        <p:nvSpPr>
          <p:cNvPr id="220170" name="Rectangle 10">
            <a:extLst>
              <a:ext uri="{FF2B5EF4-FFF2-40B4-BE49-F238E27FC236}">
                <a16:creationId xmlns:a16="http://schemas.microsoft.com/office/drawing/2014/main" id="{5B7B7425-878C-4053-A4D8-4454288C3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7432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Представления</a:t>
            </a:r>
          </a:p>
        </p:txBody>
      </p:sp>
      <p:sp>
        <p:nvSpPr>
          <p:cNvPr id="220171" name="Rectangle 11">
            <a:extLst>
              <a:ext uri="{FF2B5EF4-FFF2-40B4-BE49-F238E27FC236}">
                <a16:creationId xmlns:a16="http://schemas.microsoft.com/office/drawing/2014/main" id="{766B0027-B316-4F61-8437-108F4BD13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2860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Прикладной</a:t>
            </a:r>
          </a:p>
        </p:txBody>
      </p:sp>
      <p:sp>
        <p:nvSpPr>
          <p:cNvPr id="220172" name="Rectangle 12">
            <a:extLst>
              <a:ext uri="{FF2B5EF4-FFF2-40B4-BE49-F238E27FC236}">
                <a16:creationId xmlns:a16="http://schemas.microsoft.com/office/drawing/2014/main" id="{443DEAE4-BBF7-42AA-8FC9-393E72294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572000"/>
            <a:ext cx="1752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Сетевых </a:t>
            </a:r>
          </a:p>
          <a:p>
            <a:pPr algn="ctr"/>
            <a:r>
              <a:rPr lang="ru-RU" altLang="ru-RU"/>
              <a:t>интерфейсов</a:t>
            </a:r>
          </a:p>
        </p:txBody>
      </p:sp>
      <p:sp>
        <p:nvSpPr>
          <p:cNvPr id="220173" name="Rectangle 13">
            <a:extLst>
              <a:ext uri="{FF2B5EF4-FFF2-40B4-BE49-F238E27FC236}">
                <a16:creationId xmlns:a16="http://schemas.microsoft.com/office/drawing/2014/main" id="{0B665CFC-9A6D-40CB-822F-086EC68F9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1148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Сетевой</a:t>
            </a:r>
          </a:p>
        </p:txBody>
      </p:sp>
      <p:sp>
        <p:nvSpPr>
          <p:cNvPr id="220174" name="Rectangle 14">
            <a:extLst>
              <a:ext uri="{FF2B5EF4-FFF2-40B4-BE49-F238E27FC236}">
                <a16:creationId xmlns:a16="http://schemas.microsoft.com/office/drawing/2014/main" id="{EB8DA80A-047C-4F34-9A2D-9A57D8942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657600"/>
            <a:ext cx="1752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Транспортный</a:t>
            </a:r>
          </a:p>
        </p:txBody>
      </p:sp>
      <p:sp>
        <p:nvSpPr>
          <p:cNvPr id="220175" name="Rectangle 15">
            <a:extLst>
              <a:ext uri="{FF2B5EF4-FFF2-40B4-BE49-F238E27FC236}">
                <a16:creationId xmlns:a16="http://schemas.microsoft.com/office/drawing/2014/main" id="{C1B34C75-7C97-4953-8E58-7E0826B9C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286000"/>
            <a:ext cx="1752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Прикладной</a:t>
            </a:r>
          </a:p>
        </p:txBody>
      </p:sp>
    </p:spTree>
    <p:extLst>
      <p:ext uri="{BB962C8B-B14F-4D97-AF65-F5344CB8AC3E}">
        <p14:creationId xmlns:p14="http://schemas.microsoft.com/office/powerpoint/2010/main" val="950846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4B6F5317-C628-4EBD-A5AA-CE1C6EF76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5448"/>
            <a:ext cx="10972800" cy="1063747"/>
          </a:xfrm>
        </p:spPr>
        <p:txBody>
          <a:bodyPr/>
          <a:lstStyle/>
          <a:p>
            <a:r>
              <a:rPr lang="ru-RU" altLang="ru-RU" b="1" dirty="0"/>
              <a:t>Место в моделях </a:t>
            </a:r>
            <a:r>
              <a:rPr lang="en-US" altLang="ru-RU" b="1" dirty="0"/>
              <a:t>OSI </a:t>
            </a:r>
            <a:r>
              <a:rPr lang="ru-RU" altLang="ru-RU" b="1" dirty="0"/>
              <a:t>и </a:t>
            </a:r>
            <a:r>
              <a:rPr lang="en-US" altLang="ru-RU" b="1" dirty="0"/>
              <a:t>TCP/IP</a:t>
            </a:r>
            <a:endParaRPr lang="ru-RU" altLang="ru-RU" b="1" dirty="0"/>
          </a:p>
        </p:txBody>
      </p:sp>
      <p:sp>
        <p:nvSpPr>
          <p:cNvPr id="399364" name="Rectangle 4">
            <a:extLst>
              <a:ext uri="{FF2B5EF4-FFF2-40B4-BE49-F238E27FC236}">
                <a16:creationId xmlns:a16="http://schemas.microsoft.com/office/drawing/2014/main" id="{BCACD2A0-AFD2-4435-8494-2611936BD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572000"/>
            <a:ext cx="1752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Сетевых </a:t>
            </a:r>
          </a:p>
          <a:p>
            <a:pPr algn="ctr"/>
            <a:r>
              <a:rPr lang="ru-RU" altLang="ru-RU"/>
              <a:t>интерфейсов</a:t>
            </a:r>
          </a:p>
        </p:txBody>
      </p:sp>
      <p:sp>
        <p:nvSpPr>
          <p:cNvPr id="399365" name="Rectangle 5">
            <a:extLst>
              <a:ext uri="{FF2B5EF4-FFF2-40B4-BE49-F238E27FC236}">
                <a16:creationId xmlns:a16="http://schemas.microsoft.com/office/drawing/2014/main" id="{FA49FF78-21CA-4A0A-8A1C-4ED4839AD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148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Сетевой</a:t>
            </a:r>
          </a:p>
        </p:txBody>
      </p:sp>
      <p:sp>
        <p:nvSpPr>
          <p:cNvPr id="399366" name="Rectangle 6">
            <a:extLst>
              <a:ext uri="{FF2B5EF4-FFF2-40B4-BE49-F238E27FC236}">
                <a16:creationId xmlns:a16="http://schemas.microsoft.com/office/drawing/2014/main" id="{9F40800F-47A3-40DB-B0F0-C71F21832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657600"/>
            <a:ext cx="1752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Транспортный</a:t>
            </a:r>
          </a:p>
        </p:txBody>
      </p:sp>
      <p:sp>
        <p:nvSpPr>
          <p:cNvPr id="399367" name="Rectangle 7">
            <a:extLst>
              <a:ext uri="{FF2B5EF4-FFF2-40B4-BE49-F238E27FC236}">
                <a16:creationId xmlns:a16="http://schemas.microsoft.com/office/drawing/2014/main" id="{9DFF2A41-8CEA-468A-8680-922C621E8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057400"/>
            <a:ext cx="1752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Приложение</a:t>
            </a:r>
          </a:p>
        </p:txBody>
      </p:sp>
      <p:sp>
        <p:nvSpPr>
          <p:cNvPr id="399368" name="Rectangle 8">
            <a:extLst>
              <a:ext uri="{FF2B5EF4-FFF2-40B4-BE49-F238E27FC236}">
                <a16:creationId xmlns:a16="http://schemas.microsoft.com/office/drawing/2014/main" id="{19D1C4D2-035C-4C83-B715-267D9DCC3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572000"/>
            <a:ext cx="1752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Сетевых </a:t>
            </a:r>
          </a:p>
          <a:p>
            <a:pPr algn="ctr"/>
            <a:r>
              <a:rPr lang="ru-RU" altLang="ru-RU"/>
              <a:t>интерфейсов</a:t>
            </a:r>
          </a:p>
        </p:txBody>
      </p:sp>
      <p:sp>
        <p:nvSpPr>
          <p:cNvPr id="399369" name="Rectangle 9">
            <a:extLst>
              <a:ext uri="{FF2B5EF4-FFF2-40B4-BE49-F238E27FC236}">
                <a16:creationId xmlns:a16="http://schemas.microsoft.com/office/drawing/2014/main" id="{5AD7AE1B-4BBC-44C2-9455-6DD44E498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148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Сетевой</a:t>
            </a:r>
          </a:p>
        </p:txBody>
      </p:sp>
      <p:sp>
        <p:nvSpPr>
          <p:cNvPr id="399370" name="Rectangle 10">
            <a:extLst>
              <a:ext uri="{FF2B5EF4-FFF2-40B4-BE49-F238E27FC236}">
                <a16:creationId xmlns:a16="http://schemas.microsoft.com/office/drawing/2014/main" id="{DE6F18D6-1E88-46D1-BEB0-5B443CB76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657600"/>
            <a:ext cx="1752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Транспортный</a:t>
            </a:r>
          </a:p>
        </p:txBody>
      </p:sp>
      <p:sp>
        <p:nvSpPr>
          <p:cNvPr id="399372" name="Text Box 12">
            <a:extLst>
              <a:ext uri="{FF2B5EF4-FFF2-40B4-BE49-F238E27FC236}">
                <a16:creationId xmlns:a16="http://schemas.microsoft.com/office/drawing/2014/main" id="{2E02B28F-0F56-4532-8980-5BC03CB29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675313"/>
            <a:ext cx="182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/>
              <a:t>Хост 1</a:t>
            </a:r>
          </a:p>
        </p:txBody>
      </p:sp>
      <p:sp>
        <p:nvSpPr>
          <p:cNvPr id="399373" name="Text Box 13">
            <a:extLst>
              <a:ext uri="{FF2B5EF4-FFF2-40B4-BE49-F238E27FC236}">
                <a16:creationId xmlns:a16="http://schemas.microsoft.com/office/drawing/2014/main" id="{0633BC85-3BFB-4FD1-B8DF-82E273DC9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638801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/>
              <a:t>Хост 2</a:t>
            </a:r>
          </a:p>
        </p:txBody>
      </p:sp>
      <p:sp>
        <p:nvSpPr>
          <p:cNvPr id="399374" name="Line 14">
            <a:extLst>
              <a:ext uri="{FF2B5EF4-FFF2-40B4-BE49-F238E27FC236}">
                <a16:creationId xmlns:a16="http://schemas.microsoft.com/office/drawing/2014/main" id="{892A4FF7-795B-4774-99EB-B7D57D249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8862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9375" name="Text Box 15">
            <a:extLst>
              <a:ext uri="{FF2B5EF4-FFF2-40B4-BE49-F238E27FC236}">
                <a16:creationId xmlns:a16="http://schemas.microsoft.com/office/drawing/2014/main" id="{223FA79A-A6F4-4422-9B0C-C739CDAAB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05201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/>
              <a:t>Протокол </a:t>
            </a:r>
            <a:r>
              <a:rPr lang="en-US" altLang="ru-RU"/>
              <a:t>TCP</a:t>
            </a:r>
            <a:endParaRPr lang="ru-RU" altLang="ru-RU"/>
          </a:p>
        </p:txBody>
      </p:sp>
      <p:sp>
        <p:nvSpPr>
          <p:cNvPr id="399376" name="Line 16">
            <a:extLst>
              <a:ext uri="{FF2B5EF4-FFF2-40B4-BE49-F238E27FC236}">
                <a16:creationId xmlns:a16="http://schemas.microsoft.com/office/drawing/2014/main" id="{199188D5-DD1B-4D48-A49E-CB9695BBB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819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9378" name="Text Box 18">
            <a:extLst>
              <a:ext uri="{FF2B5EF4-FFF2-40B4-BE49-F238E27FC236}">
                <a16:creationId xmlns:a16="http://schemas.microsoft.com/office/drawing/2014/main" id="{D1C90B93-D710-474A-BD67-9D189100B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8956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/>
              <a:t>Интерфейс </a:t>
            </a:r>
          </a:p>
          <a:p>
            <a:pPr algn="ctr"/>
            <a:r>
              <a:rPr lang="ru-RU" altLang="ru-RU"/>
              <a:t>сокетов</a:t>
            </a:r>
          </a:p>
        </p:txBody>
      </p:sp>
      <p:sp>
        <p:nvSpPr>
          <p:cNvPr id="399379" name="Rectangle 19">
            <a:extLst>
              <a:ext uri="{FF2B5EF4-FFF2-40B4-BE49-F238E27FC236}">
                <a16:creationId xmlns:a16="http://schemas.microsoft.com/office/drawing/2014/main" id="{60488C6E-A36C-4FFD-AEAD-20FF7CA88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057400"/>
            <a:ext cx="1752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Приложение</a:t>
            </a:r>
          </a:p>
        </p:txBody>
      </p:sp>
      <p:sp>
        <p:nvSpPr>
          <p:cNvPr id="399380" name="Line 20">
            <a:extLst>
              <a:ext uri="{FF2B5EF4-FFF2-40B4-BE49-F238E27FC236}">
                <a16:creationId xmlns:a16="http://schemas.microsoft.com/office/drawing/2014/main" id="{615BCABC-8FDE-4508-8B3E-2BCDFD1F0FA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819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9381" name="Text Box 21">
            <a:extLst>
              <a:ext uri="{FF2B5EF4-FFF2-40B4-BE49-F238E27FC236}">
                <a16:creationId xmlns:a16="http://schemas.microsoft.com/office/drawing/2014/main" id="{B9112C81-3691-4622-AB65-5CCB8ED46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8956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/>
              <a:t>Интерфейс </a:t>
            </a:r>
          </a:p>
          <a:p>
            <a:pPr algn="ctr"/>
            <a:r>
              <a:rPr lang="ru-RU" altLang="ru-RU"/>
              <a:t>сокетов</a:t>
            </a:r>
          </a:p>
        </p:txBody>
      </p:sp>
    </p:spTree>
    <p:extLst>
      <p:ext uri="{BB962C8B-B14F-4D97-AF65-F5344CB8AC3E}">
        <p14:creationId xmlns:p14="http://schemas.microsoft.com/office/powerpoint/2010/main" val="2757149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6BC04FC-78F5-47D1-89FD-44C458F95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5448"/>
            <a:ext cx="10972800" cy="1052567"/>
          </a:xfrm>
        </p:spPr>
        <p:txBody>
          <a:bodyPr/>
          <a:lstStyle/>
          <a:p>
            <a:r>
              <a:rPr lang="ru-RU" altLang="ru-RU" dirty="0"/>
              <a:t>Понятие сокета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B6761E5-3A2F-4CCC-8C5C-69C331DEE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599" y="1435608"/>
            <a:ext cx="10972800" cy="39776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altLang="ru-RU" sz="1800" dirty="0"/>
              <a:t>Если требуется получить доступ к сетевым операциям низкого уровня (класс </a:t>
            </a:r>
            <a:r>
              <a:rPr lang="en-US" altLang="ru-RU" sz="1800" dirty="0"/>
              <a:t>URL </a:t>
            </a:r>
            <a:r>
              <a:rPr lang="ru-RU" altLang="ru-RU" sz="1800" dirty="0"/>
              <a:t>обеспечивает выполнение только сетевых операций высокого уровня), в программе следует использовать класс </a:t>
            </a:r>
            <a:r>
              <a:rPr lang="en-US" altLang="ru-RU" sz="1800" dirty="0"/>
              <a:t>Socket</a:t>
            </a:r>
            <a:r>
              <a:rPr lang="ru-RU" altLang="ru-RU" sz="1800" dirty="0"/>
              <a:t>. </a:t>
            </a:r>
          </a:p>
          <a:p>
            <a:pPr>
              <a:lnSpc>
                <a:spcPct val="90000"/>
              </a:lnSpc>
            </a:pPr>
            <a:r>
              <a:rPr lang="ru-RU" altLang="ru-RU" sz="1800" dirty="0"/>
              <a:t>Протокол </a:t>
            </a:r>
            <a:r>
              <a:rPr lang="en-US" altLang="ru-RU" sz="1800" dirty="0"/>
              <a:t>TCP</a:t>
            </a:r>
            <a:r>
              <a:rPr lang="ru-RU" altLang="ru-RU" sz="1800" dirty="0"/>
              <a:t>/</a:t>
            </a:r>
            <a:r>
              <a:rPr lang="en-US" altLang="ru-RU" sz="1800" dirty="0"/>
              <a:t>IP</a:t>
            </a:r>
            <a:r>
              <a:rPr lang="ru-RU" altLang="ru-RU" sz="1800" dirty="0"/>
              <a:t> (базовый протокол сети </a:t>
            </a:r>
            <a:r>
              <a:rPr lang="en-US" altLang="ru-RU" sz="1800" dirty="0"/>
              <a:t>Internet</a:t>
            </a:r>
            <a:r>
              <a:rPr lang="ru-RU" altLang="ru-RU" sz="1800" dirty="0"/>
              <a:t>) основывается на соединениях, устанавливаемых между двумя компьютерами, обычно называемых клиентом и сервером. </a:t>
            </a:r>
          </a:p>
          <a:p>
            <a:pPr>
              <a:lnSpc>
                <a:spcPct val="90000"/>
              </a:lnSpc>
            </a:pPr>
            <a:r>
              <a:rPr lang="ru-RU" altLang="ru-RU" sz="1800" dirty="0"/>
              <a:t>Множество приложений для </a:t>
            </a:r>
            <a:r>
              <a:rPr lang="en-US" altLang="ru-RU" sz="1800" dirty="0"/>
              <a:t>Internet </a:t>
            </a:r>
            <a:r>
              <a:rPr lang="ru-RU" altLang="ru-RU" sz="1800" dirty="0"/>
              <a:t>базируются на использовании протокола </a:t>
            </a:r>
            <a:r>
              <a:rPr lang="en-US" altLang="ru-RU" sz="1800" dirty="0"/>
              <a:t>TCP</a:t>
            </a:r>
            <a:r>
              <a:rPr lang="ru-RU" altLang="ru-RU" sz="1800" dirty="0"/>
              <a:t>/</a:t>
            </a:r>
            <a:r>
              <a:rPr lang="en-US" altLang="ru-RU" sz="1800" dirty="0"/>
              <a:t>IP</a:t>
            </a:r>
            <a:r>
              <a:rPr lang="ru-RU" altLang="ru-RU" sz="1800" dirty="0"/>
              <a:t>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DF5316E-0CD8-4BD0-AA75-1F587510E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5448"/>
            <a:ext cx="10972800" cy="1044178"/>
          </a:xfrm>
        </p:spPr>
        <p:txBody>
          <a:bodyPr/>
          <a:lstStyle/>
          <a:p>
            <a:r>
              <a:rPr lang="ru-RU" altLang="ru-RU" dirty="0"/>
              <a:t>Понятие сокета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D7893E8-149D-48D7-9310-2E67465FD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35608"/>
            <a:ext cx="10972800" cy="39776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altLang="ru-RU" sz="1800" dirty="0"/>
              <a:t>Протокол </a:t>
            </a:r>
            <a:r>
              <a:rPr lang="en-US" altLang="ru-RU" sz="1800" dirty="0">
                <a:solidFill>
                  <a:srgbClr val="CC0000"/>
                </a:solidFill>
              </a:rPr>
              <a:t>TCP</a:t>
            </a:r>
            <a:r>
              <a:rPr lang="ru-RU" altLang="ru-RU" sz="1800" dirty="0">
                <a:solidFill>
                  <a:srgbClr val="CC0000"/>
                </a:solidFill>
              </a:rPr>
              <a:t>/</a:t>
            </a:r>
            <a:r>
              <a:rPr lang="en-US" altLang="ru-RU" sz="1800" dirty="0">
                <a:solidFill>
                  <a:srgbClr val="CC0000"/>
                </a:solidFill>
              </a:rPr>
              <a:t>IP</a:t>
            </a:r>
            <a:r>
              <a:rPr lang="ru-RU" altLang="ru-RU" sz="1800" dirty="0"/>
              <a:t> построен на основе использования сетевых соединений – соединение сначала должно быть установлено, затем осуществляется передача данных, после чего оно разрывается. Все эти действия напоминают обычный телефонный звонок. </a:t>
            </a:r>
          </a:p>
          <a:p>
            <a:pPr>
              <a:lnSpc>
                <a:spcPct val="90000"/>
              </a:lnSpc>
            </a:pPr>
            <a:r>
              <a:rPr lang="ru-RU" altLang="ru-RU" sz="1800" dirty="0"/>
              <a:t>Существует и другой тип сетевого протокола – </a:t>
            </a:r>
            <a:r>
              <a:rPr lang="en-US" altLang="ru-RU" sz="1800" dirty="0">
                <a:solidFill>
                  <a:srgbClr val="CC0000"/>
                </a:solidFill>
              </a:rPr>
              <a:t>UDP</a:t>
            </a:r>
            <a:r>
              <a:rPr lang="ru-RU" altLang="ru-RU" sz="1800" dirty="0"/>
              <a:t> (</a:t>
            </a:r>
            <a:r>
              <a:rPr lang="en-US" altLang="ru-RU" sz="1800" dirty="0"/>
              <a:t>User Datagram Protocol</a:t>
            </a:r>
            <a:r>
              <a:rPr lang="ru-RU" altLang="ru-RU" sz="1800" dirty="0"/>
              <a:t>). Он работает без предварительной установки сетевого соединения и больше напоминают процедуру отправки обычной телеграммы.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EB86ABD-948E-4447-9C56-1988DBF99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5448"/>
            <a:ext cx="10972800" cy="1044178"/>
          </a:xfrm>
        </p:spPr>
        <p:txBody>
          <a:bodyPr/>
          <a:lstStyle/>
          <a:p>
            <a:r>
              <a:rPr lang="ru-RU" altLang="ru-RU" dirty="0"/>
              <a:t>Сокеты </a:t>
            </a:r>
            <a:r>
              <a:rPr lang="en-US" altLang="ru-RU" dirty="0"/>
              <a:t>TCP</a:t>
            </a:r>
            <a:endParaRPr lang="ru-RU" altLang="ru-RU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37F52E3-4A43-41C2-AEAC-A759CB858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599" y="1905001"/>
            <a:ext cx="10972799" cy="4619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altLang="ru-RU" sz="1800" dirty="0"/>
              <a:t>Процесс соединения двух компьютеров по сети определяет понятие сокета. </a:t>
            </a:r>
            <a:endParaRPr lang="en-US" altLang="ru-RU" sz="1800" dirty="0"/>
          </a:p>
          <a:p>
            <a:pPr>
              <a:lnSpc>
                <a:spcPct val="90000"/>
              </a:lnSpc>
            </a:pPr>
            <a:r>
              <a:rPr lang="en-US" altLang="ru-RU" sz="1800" dirty="0"/>
              <a:t>TCP</a:t>
            </a:r>
            <a:r>
              <a:rPr lang="ru-RU" altLang="ru-RU" sz="1800" dirty="0"/>
              <a:t>/</a:t>
            </a:r>
            <a:r>
              <a:rPr lang="en-US" altLang="ru-RU" sz="1800" dirty="0"/>
              <a:t>IP</a:t>
            </a:r>
            <a:r>
              <a:rPr lang="ru-RU" altLang="ru-RU" sz="1800" dirty="0"/>
              <a:t> сокеты используются для реализации надежных поточных соединений между компьютерами в сети </a:t>
            </a:r>
            <a:r>
              <a:rPr lang="en-US" altLang="ru-RU" sz="1800" dirty="0"/>
              <a:t>Internet</a:t>
            </a:r>
            <a:r>
              <a:rPr lang="ru-RU" altLang="ru-RU" sz="1800" dirty="0"/>
              <a:t>. </a:t>
            </a:r>
            <a:endParaRPr lang="en-US" altLang="ru-RU" sz="1800" dirty="0"/>
          </a:p>
          <a:p>
            <a:pPr>
              <a:lnSpc>
                <a:spcPct val="90000"/>
              </a:lnSpc>
            </a:pPr>
            <a:r>
              <a:rPr lang="ru-RU" altLang="ru-RU" sz="1800" dirty="0"/>
              <a:t>Соединение с использованием </a:t>
            </a:r>
            <a:r>
              <a:rPr lang="en-US" altLang="ru-RU" sz="1800" dirty="0"/>
              <a:t>TCP</a:t>
            </a:r>
            <a:r>
              <a:rPr lang="ru-RU" altLang="ru-RU" sz="1800" dirty="0"/>
              <a:t>/</a:t>
            </a:r>
            <a:r>
              <a:rPr lang="en-US" altLang="ru-RU" sz="1800" dirty="0"/>
              <a:t>IP</a:t>
            </a:r>
            <a:r>
              <a:rPr lang="ru-RU" altLang="ru-RU" sz="1800" dirty="0"/>
              <a:t> сокетов является постоянным и определяется в двух направлениях. </a:t>
            </a:r>
            <a:r>
              <a:rPr lang="en-US" altLang="ru-RU" sz="1800" dirty="0"/>
              <a:t>C</a:t>
            </a:r>
            <a:r>
              <a:rPr lang="ru-RU" altLang="ru-RU" sz="1800" dirty="0"/>
              <a:t> помощью </a:t>
            </a:r>
            <a:r>
              <a:rPr lang="en-US" altLang="ru-RU" sz="1800" dirty="0"/>
              <a:t>TCP</a:t>
            </a:r>
            <a:r>
              <a:rPr lang="ru-RU" altLang="ru-RU" sz="1800" dirty="0"/>
              <a:t>/</a:t>
            </a:r>
            <a:r>
              <a:rPr lang="en-US" altLang="ru-RU" sz="1800" dirty="0"/>
              <a:t>IP</a:t>
            </a:r>
            <a:r>
              <a:rPr lang="ru-RU" altLang="ru-RU" sz="1800" dirty="0"/>
              <a:t> сокетов можно программировать подключение систем ввода/вывода к программам, расположенным на любом компьютере в сети. </a:t>
            </a:r>
            <a:endParaRPr lang="en-US" altLang="ru-RU" sz="1800" dirty="0"/>
          </a:p>
          <a:p>
            <a:pPr>
              <a:lnSpc>
                <a:spcPct val="90000"/>
              </a:lnSpc>
            </a:pPr>
            <a:r>
              <a:rPr lang="ru-RU" altLang="ru-RU" sz="1800" dirty="0"/>
              <a:t>Помимо этого </a:t>
            </a:r>
            <a:r>
              <a:rPr lang="en-US" altLang="ru-RU" sz="1800" dirty="0"/>
              <a:t>TCP</a:t>
            </a:r>
            <a:r>
              <a:rPr lang="ru-RU" altLang="ru-RU" sz="1800" dirty="0"/>
              <a:t>/</a:t>
            </a:r>
            <a:r>
              <a:rPr lang="en-US" altLang="ru-RU" sz="1800" dirty="0"/>
              <a:t>IP</a:t>
            </a:r>
            <a:r>
              <a:rPr lang="ru-RU" altLang="ru-RU" sz="1800" dirty="0"/>
              <a:t> сокеты позволяют реализовать подключение и к локальной машине.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027400"/>
          </a:xfrm>
        </p:spPr>
        <p:txBody>
          <a:bodyPr/>
          <a:lstStyle/>
          <a:p>
            <a:r>
              <a:rPr lang="ru-RU" dirty="0"/>
              <a:t>Сетевая модель </a:t>
            </a:r>
            <a:r>
              <a:rPr lang="en-US" dirty="0"/>
              <a:t>OSI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571613"/>
            <a:ext cx="11017542" cy="507209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800" b="1" dirty="0"/>
              <a:t>Сетевая модель OSI</a:t>
            </a:r>
            <a:r>
              <a:rPr lang="ru-RU" sz="1800" dirty="0"/>
              <a:t> (англ. </a:t>
            </a:r>
            <a:r>
              <a:rPr lang="ru-RU" sz="1800" i="1" dirty="0" err="1"/>
              <a:t>open</a:t>
            </a:r>
            <a:r>
              <a:rPr lang="ru-RU" sz="1800" i="1" dirty="0"/>
              <a:t> </a:t>
            </a:r>
            <a:r>
              <a:rPr lang="ru-RU" sz="1800" i="1" dirty="0" err="1"/>
              <a:t>systems</a:t>
            </a:r>
            <a:r>
              <a:rPr lang="ru-RU" sz="1800" i="1" dirty="0"/>
              <a:t> </a:t>
            </a:r>
            <a:r>
              <a:rPr lang="ru-RU" sz="1800" i="1" dirty="0" err="1"/>
              <a:t>interconnection</a:t>
            </a:r>
            <a:r>
              <a:rPr lang="ru-RU" sz="1800" i="1" dirty="0"/>
              <a:t> </a:t>
            </a:r>
            <a:r>
              <a:rPr lang="ru-RU" sz="1800" i="1" dirty="0" err="1"/>
              <a:t>basic</a:t>
            </a:r>
            <a:r>
              <a:rPr lang="ru-RU" sz="1800" i="1" dirty="0"/>
              <a:t> </a:t>
            </a:r>
            <a:r>
              <a:rPr lang="ru-RU" sz="1800" i="1" dirty="0" err="1"/>
              <a:t>reference</a:t>
            </a:r>
            <a:r>
              <a:rPr lang="ru-RU" sz="1800" i="1" dirty="0"/>
              <a:t> </a:t>
            </a:r>
            <a:r>
              <a:rPr lang="ru-RU" sz="1800" i="1" dirty="0" err="1"/>
              <a:t>model</a:t>
            </a:r>
            <a:r>
              <a:rPr lang="ru-RU" sz="1800" dirty="0"/>
              <a:t> — </a:t>
            </a:r>
            <a:r>
              <a:rPr lang="ru-RU" sz="1800" b="1" dirty="0"/>
              <a:t>Б</a:t>
            </a:r>
            <a:r>
              <a:rPr lang="ru-RU" sz="1800" dirty="0"/>
              <a:t>азовая </a:t>
            </a:r>
            <a:r>
              <a:rPr lang="ru-RU" sz="1800" b="1" dirty="0"/>
              <a:t>Э</a:t>
            </a:r>
            <a:r>
              <a:rPr lang="ru-RU" sz="1800" dirty="0"/>
              <a:t>талонная </a:t>
            </a:r>
            <a:r>
              <a:rPr lang="ru-RU" sz="1800" b="1" dirty="0"/>
              <a:t>М</a:t>
            </a:r>
            <a:r>
              <a:rPr lang="ru-RU" sz="1800" dirty="0"/>
              <a:t>одель </a:t>
            </a:r>
            <a:r>
              <a:rPr lang="ru-RU" sz="1800" b="1" dirty="0"/>
              <a:t>В</a:t>
            </a:r>
            <a:r>
              <a:rPr lang="ru-RU" sz="1800" dirty="0"/>
              <a:t>заимодействия </a:t>
            </a:r>
            <a:r>
              <a:rPr lang="ru-RU" sz="1800" b="1" dirty="0"/>
              <a:t>О</a:t>
            </a:r>
            <a:r>
              <a:rPr lang="ru-RU" sz="1800" dirty="0"/>
              <a:t>ткрытых </a:t>
            </a:r>
            <a:r>
              <a:rPr lang="ru-RU" sz="1800" b="1" dirty="0"/>
              <a:t>С</a:t>
            </a:r>
            <a:r>
              <a:rPr lang="ru-RU" sz="1800" dirty="0"/>
              <a:t>истем (</a:t>
            </a:r>
            <a:r>
              <a:rPr lang="ru-RU" sz="1800" b="1" dirty="0"/>
              <a:t>ЭМВОС</a:t>
            </a:r>
            <a:r>
              <a:rPr lang="ru-RU" sz="1800" dirty="0"/>
              <a:t>)) — сетевая модель стека (магазина) сетевых протоколов OSI/ISO (ГОСТ Р ИСО/МЭК 7498-1-99).</a:t>
            </a:r>
          </a:p>
          <a:p>
            <a:pPr>
              <a:buNone/>
            </a:pPr>
            <a:r>
              <a:rPr lang="ru-RU" sz="1800" dirty="0"/>
              <a:t>	Посредством данной модели различные сетевые устройства могут взаимодействовать друг с другом. Модель определяет различные уровни взаимодействия систем. Каждый уровень выполняет определённые функции при таком взаимодействии.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B04C875-8E09-4E60-B853-DC356FC437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5448"/>
            <a:ext cx="10972800" cy="1069345"/>
          </a:xfrm>
        </p:spPr>
        <p:txBody>
          <a:bodyPr/>
          <a:lstStyle/>
          <a:p>
            <a:r>
              <a:rPr lang="ru-RU" altLang="ru-RU" dirty="0"/>
              <a:t>Сокеты </a:t>
            </a:r>
            <a:r>
              <a:rPr lang="en-US" altLang="ru-RU" dirty="0"/>
              <a:t>TCP</a:t>
            </a:r>
            <a:endParaRPr lang="ru-RU" altLang="ru-RU" dirty="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2B17A68-2AC4-485C-9C98-04AFC055E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35608"/>
            <a:ext cx="10972800" cy="397764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altLang="ru-RU" sz="1800" dirty="0"/>
              <a:t>Зачастую на практике для соединения по </a:t>
            </a:r>
            <a:r>
              <a:rPr lang="en-US" altLang="ru-RU" sz="1800" dirty="0"/>
              <a:t>TCP</a:t>
            </a:r>
            <a:r>
              <a:rPr lang="ru-RU" altLang="ru-RU" sz="1800" dirty="0"/>
              <a:t>/</a:t>
            </a:r>
            <a:r>
              <a:rPr lang="en-US" altLang="ru-RU" sz="1800" dirty="0"/>
              <a:t>IP</a:t>
            </a:r>
            <a:r>
              <a:rPr lang="ru-RU" altLang="ru-RU" sz="1800" dirty="0"/>
              <a:t> сокетам на компьютерах открываются определенные порты, что позволяет расширить и разграничить канал подключения компьютера. </a:t>
            </a:r>
            <a:endParaRPr lang="en-US" altLang="ru-RU" sz="1800" dirty="0"/>
          </a:p>
          <a:p>
            <a:pPr>
              <a:lnSpc>
                <a:spcPct val="80000"/>
              </a:lnSpc>
            </a:pPr>
            <a:r>
              <a:rPr lang="ru-RU" altLang="ru-RU" sz="1800" dirty="0"/>
              <a:t>После этого одна из программ запускается и переводится в режим прослушивания заданного порта. </a:t>
            </a:r>
            <a:endParaRPr lang="en-US" altLang="ru-RU" sz="1800" dirty="0"/>
          </a:p>
          <a:p>
            <a:pPr>
              <a:lnSpc>
                <a:spcPct val="80000"/>
              </a:lnSpc>
            </a:pPr>
            <a:r>
              <a:rPr lang="ru-RU" altLang="ru-RU" sz="1800" dirty="0"/>
              <a:t>При подключении к данному порту клиентской программы выполняется их соединение для передачи/получения какой-либо информации.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5B083E0-70A7-4442-BF55-49178DE7C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5448"/>
            <a:ext cx="10972800" cy="1060956"/>
          </a:xfrm>
        </p:spPr>
        <p:txBody>
          <a:bodyPr/>
          <a:lstStyle/>
          <a:p>
            <a:r>
              <a:rPr lang="ru-RU" altLang="ru-RU" dirty="0"/>
              <a:t>Сокеты </a:t>
            </a:r>
            <a:r>
              <a:rPr lang="en-US" altLang="ru-RU" dirty="0"/>
              <a:t>TCP</a:t>
            </a:r>
            <a:endParaRPr lang="ru-RU" altLang="ru-RU" dirty="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63B4E01-7C47-461E-9787-2A4F0F2FF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599" y="1412876"/>
            <a:ext cx="10972801" cy="504031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altLang="ru-RU" sz="1800" dirty="0">
                <a:solidFill>
                  <a:srgbClr val="CC0000"/>
                </a:solidFill>
              </a:rPr>
              <a:t>Сокеты </a:t>
            </a:r>
            <a:r>
              <a:rPr lang="en-US" altLang="ru-RU" sz="1800" dirty="0">
                <a:solidFill>
                  <a:srgbClr val="CC0000"/>
                </a:solidFill>
              </a:rPr>
              <a:t>TCP</a:t>
            </a:r>
            <a:r>
              <a:rPr lang="ru-RU" altLang="ru-RU" sz="1800" dirty="0"/>
              <a:t> являются важным понятием в программировании. С их помощью разработчик может создавать свои прикладные протоколы, отличные от </a:t>
            </a:r>
            <a:r>
              <a:rPr lang="en-US" altLang="ru-RU" sz="1800" dirty="0"/>
              <a:t>HTTP</a:t>
            </a:r>
            <a:r>
              <a:rPr lang="ru-RU" altLang="ru-RU" sz="1800" dirty="0"/>
              <a:t> и </a:t>
            </a:r>
            <a:r>
              <a:rPr lang="en-US" altLang="ru-RU" sz="1800" dirty="0"/>
              <a:t>FTP</a:t>
            </a:r>
            <a:r>
              <a:rPr lang="ru-RU" altLang="ru-RU" sz="1800" dirty="0"/>
              <a:t>.</a:t>
            </a:r>
          </a:p>
          <a:p>
            <a:pPr>
              <a:lnSpc>
                <a:spcPct val="80000"/>
              </a:lnSpc>
            </a:pPr>
            <a:r>
              <a:rPr lang="ru-RU" altLang="ru-RU" sz="1800" dirty="0"/>
              <a:t>Сокеты (</a:t>
            </a:r>
            <a:r>
              <a:rPr lang="en-US" altLang="ru-RU" sz="1800" dirty="0"/>
              <a:t>socket</a:t>
            </a:r>
            <a:r>
              <a:rPr lang="ru-RU" altLang="ru-RU" sz="1800" dirty="0"/>
              <a:t>) – это описатель сетевого соединения с другим приложением. </a:t>
            </a:r>
            <a:r>
              <a:rPr lang="ru-RU" altLang="ru-RU" sz="1800" dirty="0">
                <a:solidFill>
                  <a:srgbClr val="CC0000"/>
                </a:solidFill>
              </a:rPr>
              <a:t>Сокет </a:t>
            </a:r>
            <a:r>
              <a:rPr lang="en-US" altLang="ru-RU" sz="1800" dirty="0">
                <a:solidFill>
                  <a:srgbClr val="CC0000"/>
                </a:solidFill>
              </a:rPr>
              <a:t>TCP</a:t>
            </a:r>
            <a:r>
              <a:rPr lang="ru-RU" altLang="ru-RU" sz="1800" dirty="0"/>
              <a:t> использует протокол </a:t>
            </a:r>
            <a:r>
              <a:rPr lang="en-US" altLang="ru-RU" sz="1800" dirty="0"/>
              <a:t>TCP</a:t>
            </a:r>
            <a:r>
              <a:rPr lang="ru-RU" altLang="ru-RU" sz="1800" dirty="0"/>
              <a:t>, наследуя все свойства этого протокола. Для создания </a:t>
            </a:r>
            <a:r>
              <a:rPr lang="en-US" altLang="ru-RU" sz="1800" dirty="0"/>
              <a:t>TCP</a:t>
            </a:r>
            <a:r>
              <a:rPr lang="ru-RU" altLang="ru-RU" sz="1800" dirty="0"/>
              <a:t> необходима следующая информация:</a:t>
            </a:r>
            <a:endParaRPr lang="en-US" altLang="ru-RU" sz="1800" dirty="0"/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solidFill>
                  <a:srgbClr val="CC0000"/>
                </a:solidFill>
              </a:rPr>
              <a:t>IP-</a:t>
            </a:r>
            <a:r>
              <a:rPr lang="ru-RU" altLang="ru-RU" sz="1800" dirty="0">
                <a:solidFill>
                  <a:srgbClr val="CC0000"/>
                </a:solidFill>
              </a:rPr>
              <a:t>адрес</a:t>
            </a:r>
            <a:r>
              <a:rPr lang="ru-RU" altLang="ru-RU" sz="1800" dirty="0"/>
              <a:t> локальной машины;</a:t>
            </a:r>
          </a:p>
          <a:p>
            <a:pPr lvl="1">
              <a:lnSpc>
                <a:spcPct val="80000"/>
              </a:lnSpc>
            </a:pPr>
            <a:r>
              <a:rPr lang="ru-RU" altLang="ru-RU" sz="1800" dirty="0">
                <a:solidFill>
                  <a:srgbClr val="CC0000"/>
                </a:solidFill>
              </a:rPr>
              <a:t>Номер порта </a:t>
            </a:r>
            <a:r>
              <a:rPr lang="en-US" altLang="ru-RU" sz="1800" dirty="0">
                <a:solidFill>
                  <a:srgbClr val="CC0000"/>
                </a:solidFill>
              </a:rPr>
              <a:t>TCP</a:t>
            </a:r>
            <a:r>
              <a:rPr lang="ru-RU" altLang="ru-RU" sz="1800" dirty="0"/>
              <a:t>, который использует приложение на локальной машине;</a:t>
            </a:r>
            <a:endParaRPr lang="en-US" altLang="ru-RU" sz="1800" dirty="0"/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solidFill>
                  <a:srgbClr val="CC0000"/>
                </a:solidFill>
              </a:rPr>
              <a:t>IP</a:t>
            </a:r>
            <a:r>
              <a:rPr lang="ru-RU" altLang="ru-RU" sz="1800" dirty="0">
                <a:solidFill>
                  <a:srgbClr val="CC0000"/>
                </a:solidFill>
              </a:rPr>
              <a:t>-адрес машины</a:t>
            </a:r>
            <a:r>
              <a:rPr lang="ru-RU" altLang="ru-RU" sz="1800" dirty="0"/>
              <a:t>, с которой устанавливается связь;</a:t>
            </a:r>
          </a:p>
          <a:p>
            <a:pPr lvl="1">
              <a:lnSpc>
                <a:spcPct val="80000"/>
              </a:lnSpc>
            </a:pPr>
            <a:r>
              <a:rPr lang="ru-RU" altLang="ru-RU" sz="1800" dirty="0">
                <a:solidFill>
                  <a:srgbClr val="CC0000"/>
                </a:solidFill>
              </a:rPr>
              <a:t>Номер порта </a:t>
            </a:r>
            <a:r>
              <a:rPr lang="en-US" altLang="ru-RU" sz="1800" dirty="0">
                <a:solidFill>
                  <a:srgbClr val="CC0000"/>
                </a:solidFill>
              </a:rPr>
              <a:t>TCP</a:t>
            </a:r>
            <a:r>
              <a:rPr lang="ru-RU" altLang="ru-RU" sz="1800" dirty="0"/>
              <a:t>, на который отзывается приложение, ожидающее установления связи.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D3297191-EE4E-4595-85DD-D9B61FEF7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5448"/>
            <a:ext cx="10972800" cy="1044178"/>
          </a:xfrm>
        </p:spPr>
        <p:txBody>
          <a:bodyPr/>
          <a:lstStyle/>
          <a:p>
            <a:r>
              <a:rPr lang="ru-RU" altLang="ru-RU" b="1" dirty="0"/>
              <a:t>Сокеты Беркли</a:t>
            </a:r>
          </a:p>
        </p:txBody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id="{1CC66E91-E80A-4105-AEB2-EF77E892E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35608"/>
            <a:ext cx="10972800" cy="39776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altLang="ru-RU" sz="1800" dirty="0"/>
              <a:t>Сокеты впервые появились в ОС </a:t>
            </a:r>
            <a:r>
              <a:rPr lang="en-US" altLang="ru-RU" sz="1800" dirty="0"/>
              <a:t>Berkeley UNIX 4.2 BSD (1983 </a:t>
            </a:r>
            <a:r>
              <a:rPr lang="ru-RU" altLang="ru-RU" sz="1800" dirty="0"/>
              <a:t>г.)</a:t>
            </a:r>
          </a:p>
          <a:p>
            <a:pPr>
              <a:lnSpc>
                <a:spcPct val="90000"/>
              </a:lnSpc>
            </a:pPr>
            <a:r>
              <a:rPr lang="ru-RU" altLang="ru-RU" sz="1800" dirty="0"/>
              <a:t>Сокеты – де-факто стандарт интерфейсов для транспортной подсистемы</a:t>
            </a:r>
          </a:p>
          <a:p>
            <a:pPr>
              <a:lnSpc>
                <a:spcPct val="90000"/>
              </a:lnSpc>
            </a:pPr>
            <a:r>
              <a:rPr lang="ru-RU" altLang="ru-RU" sz="1800" dirty="0"/>
              <a:t>Различные варианты сокетов реализованы в разных ОС и языках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725110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75759E71-AD5E-4C31-B811-8D7FE2ED8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5448"/>
            <a:ext cx="10972800" cy="1052567"/>
          </a:xfrm>
        </p:spPr>
        <p:txBody>
          <a:bodyPr/>
          <a:lstStyle/>
          <a:p>
            <a:r>
              <a:rPr lang="ru-RU" altLang="ru-RU" b="1" dirty="0"/>
              <a:t>Сокеты Беркли</a:t>
            </a:r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A2E9FCA7-48D5-4891-8572-FB18ECE42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35608"/>
            <a:ext cx="10972800" cy="3977640"/>
          </a:xfrm>
        </p:spPr>
        <p:txBody>
          <a:bodyPr>
            <a:normAutofit/>
          </a:bodyPr>
          <a:lstStyle/>
          <a:p>
            <a:r>
              <a:rPr lang="ru-RU" altLang="ru-RU" sz="1800" dirty="0"/>
              <a:t>Сокет в </a:t>
            </a:r>
            <a:r>
              <a:rPr lang="en-US" altLang="ru-RU" sz="1800" dirty="0"/>
              <a:t>Unix – </a:t>
            </a:r>
            <a:r>
              <a:rPr lang="ru-RU" altLang="ru-RU" sz="1800" dirty="0"/>
              <a:t>файл специального типа</a:t>
            </a:r>
          </a:p>
          <a:p>
            <a:pPr lvl="1"/>
            <a:r>
              <a:rPr lang="ru-RU" altLang="ru-RU" sz="1800" dirty="0"/>
              <a:t>В </a:t>
            </a:r>
            <a:r>
              <a:rPr lang="en-US" altLang="ru-RU" sz="1800" dirty="0"/>
              <a:t>Unix </a:t>
            </a:r>
            <a:r>
              <a:rPr lang="ru-RU" altLang="ru-RU" sz="1800" dirty="0"/>
              <a:t>все устройства представляются файлами</a:t>
            </a:r>
          </a:p>
          <a:p>
            <a:r>
              <a:rPr lang="ru-RU" altLang="ru-RU" sz="1800" dirty="0"/>
              <a:t>Операции чтения и записи в файл сокета передают данные по сети</a:t>
            </a:r>
          </a:p>
          <a:p>
            <a:pPr lvl="1"/>
            <a:r>
              <a:rPr lang="ru-RU" altLang="ru-RU" sz="1800" dirty="0"/>
              <a:t>Отправитель записывает данные в файл сокета</a:t>
            </a:r>
          </a:p>
          <a:p>
            <a:pPr lvl="1"/>
            <a:r>
              <a:rPr lang="ru-RU" altLang="ru-RU" sz="1800" dirty="0"/>
              <a:t>Получатель читает данные их файла сокета</a:t>
            </a:r>
          </a:p>
          <a:p>
            <a:pPr lvl="1"/>
            <a:r>
              <a:rPr lang="ru-RU" altLang="ru-RU" sz="1800" dirty="0"/>
              <a:t>Передача данных по сети скрыта от программиста</a:t>
            </a:r>
          </a:p>
        </p:txBody>
      </p:sp>
    </p:spTree>
    <p:extLst>
      <p:ext uri="{BB962C8B-B14F-4D97-AF65-F5344CB8AC3E}">
        <p14:creationId xmlns:p14="http://schemas.microsoft.com/office/powerpoint/2010/main" val="1734910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D39459A2-E852-4FE3-9277-824585E611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5448"/>
            <a:ext cx="10972800" cy="1044178"/>
          </a:xfrm>
        </p:spPr>
        <p:txBody>
          <a:bodyPr/>
          <a:lstStyle/>
          <a:p>
            <a:r>
              <a:rPr lang="ru-RU" altLang="ru-RU" b="1" dirty="0"/>
              <a:t>Операции сокетов Беркли</a:t>
            </a:r>
          </a:p>
        </p:txBody>
      </p:sp>
      <p:graphicFrame>
        <p:nvGraphicFramePr>
          <p:cNvPr id="401454" name="Group 46">
            <a:extLst>
              <a:ext uri="{FF2B5EF4-FFF2-40B4-BE49-F238E27FC236}">
                <a16:creationId xmlns:a16="http://schemas.microsoft.com/office/drawing/2014/main" id="{E21DCBBE-492D-4BD0-B38F-E1E499A0989E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706564"/>
          <a:ext cx="8458200" cy="4480560"/>
        </p:xfrm>
        <a:graphic>
          <a:graphicData uri="http://schemas.openxmlformats.org/drawingml/2006/table">
            <a:tbl>
              <a:tblPr/>
              <a:tblGrid>
                <a:gridCol w="2135188">
                  <a:extLst>
                    <a:ext uri="{9D8B030D-6E8A-4147-A177-3AD203B41FA5}">
                      <a16:colId xmlns:a16="http://schemas.microsoft.com/office/drawing/2014/main" val="2334080605"/>
                    </a:ext>
                  </a:extLst>
                </a:gridCol>
                <a:gridCol w="6323012">
                  <a:extLst>
                    <a:ext uri="{9D8B030D-6E8A-4147-A177-3AD203B41FA5}">
                      <a16:colId xmlns:a16="http://schemas.microsoft.com/office/drawing/2014/main" val="2653483858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Операция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Назначение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988839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Socket</a:t>
                      </a:r>
                      <a:endParaRPr kumimoji="0" lang="ru-RU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Создать новый сокет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692893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Bind</a:t>
                      </a:r>
                      <a:endParaRPr kumimoji="0" lang="ru-RU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Связать сокет с </a:t>
                      </a:r>
                      <a:r>
                        <a:rPr kumimoji="0" lang="en-US" alt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</a:t>
                      </a:r>
                      <a:r>
                        <a:rPr kumimoji="0" lang="ru-RU" alt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-адресом и портом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367313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Listen</a:t>
                      </a:r>
                      <a:endParaRPr kumimoji="0" lang="ru-RU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Объявить о желании принимать соединения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303602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</a:t>
                      </a:r>
                      <a:endParaRPr kumimoji="0" lang="ru-RU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Установить соединение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336249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Accept</a:t>
                      </a:r>
                      <a:endParaRPr kumimoji="0" lang="ru-RU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Принять запрос на установку соединения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343940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</a:t>
                      </a:r>
                      <a:endParaRPr kumimoji="0" lang="ru-RU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Отправить данные по сети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544395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Receive </a:t>
                      </a:r>
                      <a:endParaRPr kumimoji="0" lang="ru-RU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Получить данные из сети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477670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</a:t>
                      </a:r>
                      <a:endParaRPr kumimoji="0" lang="ru-RU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Закрыть соединение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563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25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547346FD-E1A1-4B99-8EC1-E2E5AB254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5448"/>
            <a:ext cx="10972800" cy="1044178"/>
          </a:xfrm>
        </p:spPr>
        <p:txBody>
          <a:bodyPr/>
          <a:lstStyle/>
          <a:p>
            <a:r>
              <a:rPr lang="ru-RU" altLang="ru-RU" b="1" dirty="0"/>
              <a:t>Клиент и сервер</a:t>
            </a:r>
          </a:p>
        </p:txBody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id="{7F1DC1ED-A33E-4E6D-8213-14C05A9A4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35608"/>
            <a:ext cx="10972800" cy="39776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altLang="ru-RU" sz="1800" dirty="0"/>
              <a:t>Взаимодействующие стороны сокетов Беркли:</a:t>
            </a:r>
          </a:p>
          <a:p>
            <a:pPr lvl="1">
              <a:lnSpc>
                <a:spcPct val="90000"/>
              </a:lnSpc>
            </a:pPr>
            <a:r>
              <a:rPr lang="ru-RU" altLang="ru-RU" sz="1800" dirty="0"/>
              <a:t>Сервер</a:t>
            </a:r>
          </a:p>
          <a:p>
            <a:pPr lvl="1">
              <a:lnSpc>
                <a:spcPct val="90000"/>
              </a:lnSpc>
            </a:pPr>
            <a:r>
              <a:rPr lang="ru-RU" altLang="ru-RU" sz="1800" dirty="0"/>
              <a:t>Клиент</a:t>
            </a:r>
          </a:p>
          <a:p>
            <a:pPr>
              <a:lnSpc>
                <a:spcPct val="90000"/>
              </a:lnSpc>
            </a:pPr>
            <a:r>
              <a:rPr lang="ru-RU" altLang="ru-RU" sz="1800" dirty="0"/>
              <a:t>Сервер – работает (слушает) на известном </a:t>
            </a:r>
            <a:r>
              <a:rPr lang="en-US" altLang="ru-RU" sz="1800" dirty="0"/>
              <a:t>IP</a:t>
            </a:r>
            <a:r>
              <a:rPr lang="ru-RU" altLang="ru-RU" sz="1800" dirty="0"/>
              <a:t>-адресе и порту и пассивно ждет запросов на соединение</a:t>
            </a:r>
          </a:p>
          <a:p>
            <a:pPr>
              <a:lnSpc>
                <a:spcPct val="90000"/>
              </a:lnSpc>
            </a:pPr>
            <a:r>
              <a:rPr lang="ru-RU" altLang="ru-RU" sz="1800" dirty="0"/>
              <a:t>Клиент – активно устанавливает соединение с сервером на заданном </a:t>
            </a:r>
            <a:r>
              <a:rPr lang="en-US" altLang="ru-RU" sz="1800" dirty="0"/>
              <a:t>IP</a:t>
            </a:r>
            <a:r>
              <a:rPr lang="ru-RU" altLang="ru-RU" sz="1800" dirty="0"/>
              <a:t> и порту </a:t>
            </a:r>
          </a:p>
        </p:txBody>
      </p:sp>
    </p:spTree>
    <p:extLst>
      <p:ext uri="{BB962C8B-B14F-4D97-AF65-F5344CB8AC3E}">
        <p14:creationId xmlns:p14="http://schemas.microsoft.com/office/powerpoint/2010/main" val="3761947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31A937DC-F6E3-489C-8F0E-9029E7300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5448"/>
            <a:ext cx="10972800" cy="1049466"/>
          </a:xfrm>
        </p:spPr>
        <p:txBody>
          <a:bodyPr/>
          <a:lstStyle/>
          <a:p>
            <a:r>
              <a:rPr lang="ru-RU" altLang="ru-RU" b="1" dirty="0"/>
              <a:t>Работа сокетов</a:t>
            </a:r>
          </a:p>
        </p:txBody>
      </p:sp>
      <p:sp>
        <p:nvSpPr>
          <p:cNvPr id="404484" name="Rectangle 4">
            <a:extLst>
              <a:ext uri="{FF2B5EF4-FFF2-40B4-BE49-F238E27FC236}">
                <a16:creationId xmlns:a16="http://schemas.microsoft.com/office/drawing/2014/main" id="{4C48C3A8-7176-472B-A7D9-015DDF60A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133600"/>
            <a:ext cx="23622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4485" name="Rectangle 5">
            <a:extLst>
              <a:ext uri="{FF2B5EF4-FFF2-40B4-BE49-F238E27FC236}">
                <a16:creationId xmlns:a16="http://schemas.microsoft.com/office/drawing/2014/main" id="{50DBD9D7-6B4B-45A6-A8A7-1924712A1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133600"/>
            <a:ext cx="21336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4486" name="Text Box 6">
            <a:extLst>
              <a:ext uri="{FF2B5EF4-FFF2-40B4-BE49-F238E27FC236}">
                <a16:creationId xmlns:a16="http://schemas.microsoft.com/office/drawing/2014/main" id="{FDB03E90-0FCE-419A-8771-E1E326386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486401"/>
            <a:ext cx="979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/>
              <a:t>Сервер</a:t>
            </a:r>
          </a:p>
        </p:txBody>
      </p:sp>
      <p:sp>
        <p:nvSpPr>
          <p:cNvPr id="404487" name="Text Box 7">
            <a:extLst>
              <a:ext uri="{FF2B5EF4-FFF2-40B4-BE49-F238E27FC236}">
                <a16:creationId xmlns:a16="http://schemas.microsoft.com/office/drawing/2014/main" id="{1E159E9C-89E5-41D6-A1EA-2DC07FD70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2039" y="5486401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/>
              <a:t>Клиент</a:t>
            </a:r>
          </a:p>
        </p:txBody>
      </p:sp>
      <p:sp>
        <p:nvSpPr>
          <p:cNvPr id="404488" name="Rectangle 8">
            <a:extLst>
              <a:ext uri="{FF2B5EF4-FFF2-40B4-BE49-F238E27FC236}">
                <a16:creationId xmlns:a16="http://schemas.microsoft.com/office/drawing/2014/main" id="{D27DE4AE-E9DA-4191-8FE8-F4EEFC8B8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6670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4489" name="Text Box 9">
            <a:extLst>
              <a:ext uri="{FF2B5EF4-FFF2-40B4-BE49-F238E27FC236}">
                <a16:creationId xmlns:a16="http://schemas.microsoft.com/office/drawing/2014/main" id="{CC2FF9C7-A0A6-41A8-9896-39B122EF4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209801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Socket</a:t>
            </a:r>
            <a:endParaRPr lang="ru-RU" altLang="ru-RU"/>
          </a:p>
        </p:txBody>
      </p:sp>
      <p:sp>
        <p:nvSpPr>
          <p:cNvPr id="404490" name="Text Box 10">
            <a:extLst>
              <a:ext uri="{FF2B5EF4-FFF2-40B4-BE49-F238E27FC236}">
                <a16:creationId xmlns:a16="http://schemas.microsoft.com/office/drawing/2014/main" id="{5A71972E-A685-4846-B4ED-7A7A51C5C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2627313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u-RU"/>
              <a:t>Bind</a:t>
            </a:r>
            <a:endParaRPr lang="ru-RU" altLang="ru-RU"/>
          </a:p>
        </p:txBody>
      </p:sp>
      <p:sp>
        <p:nvSpPr>
          <p:cNvPr id="404491" name="Text Box 11">
            <a:extLst>
              <a:ext uri="{FF2B5EF4-FFF2-40B4-BE49-F238E27FC236}">
                <a16:creationId xmlns:a16="http://schemas.microsoft.com/office/drawing/2014/main" id="{D6025399-C55C-4F51-9B65-3DDDFD14C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209801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ru-RU"/>
              <a:t>192.168.1.1:80</a:t>
            </a:r>
            <a:endParaRPr lang="ru-RU" altLang="ru-RU"/>
          </a:p>
        </p:txBody>
      </p:sp>
      <p:sp>
        <p:nvSpPr>
          <p:cNvPr id="404492" name="Text Box 12">
            <a:extLst>
              <a:ext uri="{FF2B5EF4-FFF2-40B4-BE49-F238E27FC236}">
                <a16:creationId xmlns:a16="http://schemas.microsoft.com/office/drawing/2014/main" id="{EB5189BE-60F4-49BF-80DC-4B22BE6C4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3048001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u-RU"/>
              <a:t>Listen</a:t>
            </a:r>
            <a:endParaRPr lang="ru-RU" altLang="ru-RU"/>
          </a:p>
        </p:txBody>
      </p:sp>
      <p:sp>
        <p:nvSpPr>
          <p:cNvPr id="404493" name="Rectangle 13">
            <a:extLst>
              <a:ext uri="{FF2B5EF4-FFF2-40B4-BE49-F238E27FC236}">
                <a16:creationId xmlns:a16="http://schemas.microsoft.com/office/drawing/2014/main" id="{B6CBAC46-E521-4B65-B059-B1A66BFD5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76600"/>
            <a:ext cx="304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4494" name="Rectangle 14">
            <a:extLst>
              <a:ext uri="{FF2B5EF4-FFF2-40B4-BE49-F238E27FC236}">
                <a16:creationId xmlns:a16="http://schemas.microsoft.com/office/drawing/2014/main" id="{43819E90-C6D6-4F7D-A9DD-7C371FD85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276600"/>
            <a:ext cx="304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4495" name="Rectangle 15">
            <a:extLst>
              <a:ext uri="{FF2B5EF4-FFF2-40B4-BE49-F238E27FC236}">
                <a16:creationId xmlns:a16="http://schemas.microsoft.com/office/drawing/2014/main" id="{5699F465-34B6-496A-9C52-93158D1C6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76600"/>
            <a:ext cx="304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4496" name="Rectangle 16">
            <a:extLst>
              <a:ext uri="{FF2B5EF4-FFF2-40B4-BE49-F238E27FC236}">
                <a16:creationId xmlns:a16="http://schemas.microsoft.com/office/drawing/2014/main" id="{236F6AEB-4FD0-4925-B8AF-78864C467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76600"/>
            <a:ext cx="304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4497" name="Rectangle 17">
            <a:extLst>
              <a:ext uri="{FF2B5EF4-FFF2-40B4-BE49-F238E27FC236}">
                <a16:creationId xmlns:a16="http://schemas.microsoft.com/office/drawing/2014/main" id="{E8175540-DECE-485D-B6B0-77FDF07D2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76600"/>
            <a:ext cx="304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4498" name="Text Box 18">
            <a:extLst>
              <a:ext uri="{FF2B5EF4-FFF2-40B4-BE49-F238E27FC236}">
                <a16:creationId xmlns:a16="http://schemas.microsoft.com/office/drawing/2014/main" id="{9A7A0213-53DB-49F2-868D-793C0166F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3581400"/>
            <a:ext cx="163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/>
              <a:t>Очередь для </a:t>
            </a:r>
          </a:p>
          <a:p>
            <a:pPr algn="ctr"/>
            <a:r>
              <a:rPr lang="ru-RU" altLang="ru-RU"/>
              <a:t>соединений</a:t>
            </a:r>
          </a:p>
        </p:txBody>
      </p:sp>
      <p:sp>
        <p:nvSpPr>
          <p:cNvPr id="404499" name="Text Box 19">
            <a:extLst>
              <a:ext uri="{FF2B5EF4-FFF2-40B4-BE49-F238E27FC236}">
                <a16:creationId xmlns:a16="http://schemas.microsoft.com/office/drawing/2014/main" id="{508F63FE-01C9-4DE2-8FCF-F6AA2402E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3" y="351948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u-RU"/>
              <a:t>Accept</a:t>
            </a:r>
            <a:endParaRPr lang="ru-RU" altLang="ru-RU"/>
          </a:p>
        </p:txBody>
      </p:sp>
      <p:sp>
        <p:nvSpPr>
          <p:cNvPr id="404500" name="Rectangle 20">
            <a:extLst>
              <a:ext uri="{FF2B5EF4-FFF2-40B4-BE49-F238E27FC236}">
                <a16:creationId xmlns:a16="http://schemas.microsoft.com/office/drawing/2014/main" id="{BE57B3F0-330C-4C25-919A-B47A4BE19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6670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4501" name="Text Box 21">
            <a:extLst>
              <a:ext uri="{FF2B5EF4-FFF2-40B4-BE49-F238E27FC236}">
                <a16:creationId xmlns:a16="http://schemas.microsoft.com/office/drawing/2014/main" id="{1D9C239A-2CB5-40B6-AEED-5F7E6A3D2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2209801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Socket</a:t>
            </a:r>
            <a:endParaRPr lang="ru-RU" altLang="ru-RU"/>
          </a:p>
        </p:txBody>
      </p:sp>
      <p:sp>
        <p:nvSpPr>
          <p:cNvPr id="404502" name="Text Box 22">
            <a:extLst>
              <a:ext uri="{FF2B5EF4-FFF2-40B4-BE49-F238E27FC236}">
                <a16:creationId xmlns:a16="http://schemas.microsoft.com/office/drawing/2014/main" id="{7B018EB5-C25A-4F9A-8163-A0A09A40E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2605088"/>
            <a:ext cx="103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Connect</a:t>
            </a:r>
            <a:endParaRPr lang="ru-RU" altLang="ru-RU"/>
          </a:p>
        </p:txBody>
      </p:sp>
      <p:sp>
        <p:nvSpPr>
          <p:cNvPr id="404503" name="Line 23">
            <a:extLst>
              <a:ext uri="{FF2B5EF4-FFF2-40B4-BE49-F238E27FC236}">
                <a16:creationId xmlns:a16="http://schemas.microsoft.com/office/drawing/2014/main" id="{9D50DB0B-DC96-4E1A-9460-0ADB81AE59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8956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04504" name="Text Box 24">
            <a:extLst>
              <a:ext uri="{FF2B5EF4-FFF2-40B4-BE49-F238E27FC236}">
                <a16:creationId xmlns:a16="http://schemas.microsoft.com/office/drawing/2014/main" id="{D2B6D1FB-5E49-497B-94D4-DF82CF6EA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209800"/>
            <a:ext cx="144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/>
              <a:t>Запрос на </a:t>
            </a:r>
          </a:p>
          <a:p>
            <a:pPr algn="ctr"/>
            <a:r>
              <a:rPr lang="ru-RU" altLang="ru-RU"/>
              <a:t>соединение</a:t>
            </a:r>
          </a:p>
        </p:txBody>
      </p:sp>
      <p:sp>
        <p:nvSpPr>
          <p:cNvPr id="404505" name="Rectangle 25">
            <a:extLst>
              <a:ext uri="{FF2B5EF4-FFF2-40B4-BE49-F238E27FC236}">
                <a16:creationId xmlns:a16="http://schemas.microsoft.com/office/drawing/2014/main" id="{80CCF202-9A11-4098-86F7-2128DFB3B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96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4506" name="Text Box 26">
            <a:extLst>
              <a:ext uri="{FF2B5EF4-FFF2-40B4-BE49-F238E27FC236}">
                <a16:creationId xmlns:a16="http://schemas.microsoft.com/office/drawing/2014/main" id="{1BC3B780-BA48-4CC3-9952-98B56EC47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913313"/>
            <a:ext cx="228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/>
              <a:t>Копия сокета</a:t>
            </a:r>
          </a:p>
        </p:txBody>
      </p:sp>
      <p:sp>
        <p:nvSpPr>
          <p:cNvPr id="404507" name="Line 27">
            <a:extLst>
              <a:ext uri="{FF2B5EF4-FFF2-40B4-BE49-F238E27FC236}">
                <a16:creationId xmlns:a16="http://schemas.microsoft.com/office/drawing/2014/main" id="{C77181FA-394F-4484-A75F-4680838F7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648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04508" name="Line 28">
            <a:extLst>
              <a:ext uri="{FF2B5EF4-FFF2-40B4-BE49-F238E27FC236}">
                <a16:creationId xmlns:a16="http://schemas.microsoft.com/office/drawing/2014/main" id="{5360B0BB-4111-4B4A-8D95-44BE6B206C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2895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04509" name="Line 29">
            <a:extLst>
              <a:ext uri="{FF2B5EF4-FFF2-40B4-BE49-F238E27FC236}">
                <a16:creationId xmlns:a16="http://schemas.microsoft.com/office/drawing/2014/main" id="{449A22D9-4308-4E5E-A80E-7F6585C07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895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04510" name="Text Box 30">
            <a:extLst>
              <a:ext uri="{FF2B5EF4-FFF2-40B4-BE49-F238E27FC236}">
                <a16:creationId xmlns:a16="http://schemas.microsoft.com/office/drawing/2014/main" id="{A10F289D-C94A-4E64-A51F-4007F793F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3200" y="4876801"/>
            <a:ext cx="149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Соединение</a:t>
            </a:r>
          </a:p>
        </p:txBody>
      </p:sp>
      <p:sp>
        <p:nvSpPr>
          <p:cNvPr id="404511" name="Text Box 31">
            <a:extLst>
              <a:ext uri="{FF2B5EF4-FFF2-40B4-BE49-F238E27FC236}">
                <a16:creationId xmlns:a16="http://schemas.microsoft.com/office/drawing/2014/main" id="{AF81B922-D225-4FBC-A2E0-EC787E0F5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3048001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Send</a:t>
            </a:r>
            <a:endParaRPr lang="ru-RU" altLang="ru-RU"/>
          </a:p>
        </p:txBody>
      </p:sp>
      <p:sp>
        <p:nvSpPr>
          <p:cNvPr id="404512" name="Rectangle 32">
            <a:extLst>
              <a:ext uri="{FF2B5EF4-FFF2-40B4-BE49-F238E27FC236}">
                <a16:creationId xmlns:a16="http://schemas.microsoft.com/office/drawing/2014/main" id="{C75F1BF5-2276-4797-8B69-EE95A0FB8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228600" cy="2286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4513" name="Text Box 33">
            <a:extLst>
              <a:ext uri="{FF2B5EF4-FFF2-40B4-BE49-F238E27FC236}">
                <a16:creationId xmlns:a16="http://schemas.microsoft.com/office/drawing/2014/main" id="{135D6170-9440-4557-A785-1DEEFE9F9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1" y="3962400"/>
            <a:ext cx="949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Receive</a:t>
            </a:r>
            <a:endParaRPr lang="ru-RU" altLang="ru-RU"/>
          </a:p>
        </p:txBody>
      </p:sp>
      <p:sp>
        <p:nvSpPr>
          <p:cNvPr id="404514" name="Text Box 34">
            <a:extLst>
              <a:ext uri="{FF2B5EF4-FFF2-40B4-BE49-F238E27FC236}">
                <a16:creationId xmlns:a16="http://schemas.microsoft.com/office/drawing/2014/main" id="{088E0ADF-1F20-4A6D-8B46-A973998E6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1" y="3505200"/>
            <a:ext cx="7360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Close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6045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4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4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4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4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4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4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4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4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4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4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4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4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4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4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4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4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4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4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4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4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04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4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0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04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4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04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04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0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04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04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04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04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04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04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04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04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0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0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0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04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04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4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0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04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04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0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04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04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0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04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04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0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07 L -0.16354 0.00278 L -0.16354 0.25665 L -0.32378 0.26081 " pathEditMode="relative" rAng="0" ptsTypes="AAAA">
                                      <p:cBhvr>
                                        <p:cTn id="167" dur="2000" fill="hold"/>
                                        <p:tgtEl>
                                          <p:spTgt spid="404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98" y="12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04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04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0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04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04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9" grpId="0"/>
      <p:bldP spid="404490" grpId="0"/>
      <p:bldP spid="404491" grpId="0"/>
      <p:bldP spid="404492" grpId="0"/>
      <p:bldP spid="404498" grpId="0"/>
      <p:bldP spid="404499" grpId="0"/>
      <p:bldP spid="404501" grpId="0"/>
      <p:bldP spid="404502" grpId="0"/>
      <p:bldP spid="404504" grpId="0"/>
      <p:bldP spid="404504" grpId="1"/>
      <p:bldP spid="404506" grpId="0"/>
      <p:bldP spid="404510" grpId="0"/>
      <p:bldP spid="404510" grpId="1"/>
      <p:bldP spid="404511" grpId="0"/>
      <p:bldP spid="404513" grpId="0"/>
      <p:bldP spid="4045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>
            <a:extLst>
              <a:ext uri="{FF2B5EF4-FFF2-40B4-BE49-F238E27FC236}">
                <a16:creationId xmlns:a16="http://schemas.microsoft.com/office/drawing/2014/main" id="{D4CF97F5-B16C-46E2-B9BE-3DA606910E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5448"/>
            <a:ext cx="10972800" cy="1052567"/>
          </a:xfrm>
        </p:spPr>
        <p:txBody>
          <a:bodyPr/>
          <a:lstStyle/>
          <a:p>
            <a:r>
              <a:rPr lang="ru-RU" altLang="ru-RU" b="1" dirty="0"/>
              <a:t>Работа сокетов</a:t>
            </a:r>
          </a:p>
        </p:txBody>
      </p:sp>
      <p:sp>
        <p:nvSpPr>
          <p:cNvPr id="405507" name="Rectangle 3">
            <a:extLst>
              <a:ext uri="{FF2B5EF4-FFF2-40B4-BE49-F238E27FC236}">
                <a16:creationId xmlns:a16="http://schemas.microsoft.com/office/drawing/2014/main" id="{65F0D18B-A03D-4A2B-9C4D-47C7525F37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35608"/>
            <a:ext cx="10972800" cy="39776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altLang="ru-RU" sz="1800" dirty="0"/>
              <a:t>Передача данных возможна, только если установлено соединение клиент-сервер</a:t>
            </a:r>
          </a:p>
          <a:p>
            <a:pPr>
              <a:lnSpc>
                <a:spcPct val="90000"/>
              </a:lnSpc>
            </a:pPr>
            <a:r>
              <a:rPr lang="ru-RU" altLang="ru-RU" sz="1800" dirty="0"/>
              <a:t>При получении запроса от клиента создается копия сокета</a:t>
            </a:r>
          </a:p>
          <a:p>
            <a:pPr lvl="1">
              <a:lnSpc>
                <a:spcPct val="90000"/>
              </a:lnSpc>
            </a:pPr>
            <a:r>
              <a:rPr lang="ru-RU" altLang="ru-RU" sz="1800" dirty="0"/>
              <a:t>Соединение устанавливается с копией</a:t>
            </a:r>
          </a:p>
          <a:p>
            <a:pPr>
              <a:lnSpc>
                <a:spcPct val="90000"/>
              </a:lnSpc>
            </a:pPr>
            <a:r>
              <a:rPr lang="ru-RU" altLang="ru-RU" sz="1800" dirty="0"/>
              <a:t>Оригинальный сокет продолжает ждать запросы от других клиентов</a:t>
            </a:r>
          </a:p>
          <a:p>
            <a:pPr lvl="1">
              <a:lnSpc>
                <a:spcPct val="90000"/>
              </a:lnSpc>
            </a:pPr>
            <a:r>
              <a:rPr lang="ru-RU" altLang="ru-RU" sz="1800" dirty="0"/>
              <a:t>Такой сокет не может принимать и передавать данные</a:t>
            </a:r>
          </a:p>
        </p:txBody>
      </p:sp>
    </p:spTree>
    <p:extLst>
      <p:ext uri="{BB962C8B-B14F-4D97-AF65-F5344CB8AC3E}">
        <p14:creationId xmlns:p14="http://schemas.microsoft.com/office/powerpoint/2010/main" val="59871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62BFC87-6163-4942-B309-71F39995AD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5448"/>
            <a:ext cx="10972800" cy="1027400"/>
          </a:xfrm>
        </p:spPr>
        <p:txBody>
          <a:bodyPr/>
          <a:lstStyle/>
          <a:p>
            <a:r>
              <a:rPr lang="ru-RU" altLang="ru-RU" dirty="0"/>
              <a:t>Программа-сервер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D219B80-760D-4A43-92CC-EC5253A40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35608"/>
            <a:ext cx="10972800" cy="397764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sz="1800" dirty="0"/>
              <a:t>Программа – сервер выполняет следующие шаги:</a:t>
            </a:r>
          </a:p>
          <a:p>
            <a:pPr>
              <a:buFont typeface="Wingdings" panose="05000000000000000000" pitchFamily="2" charset="2"/>
              <a:buNone/>
            </a:pPr>
            <a:endParaRPr lang="ru-RU" altLang="ru-RU" sz="1800" dirty="0"/>
          </a:p>
          <a:p>
            <a:r>
              <a:rPr lang="ru-RU" altLang="ru-RU" sz="1800" dirty="0"/>
              <a:t>Ожидание подключения клиента;</a:t>
            </a:r>
          </a:p>
          <a:p>
            <a:r>
              <a:rPr lang="ru-RU" altLang="ru-RU" sz="1800" dirty="0"/>
              <a:t>Установка соединения с клиентом;</a:t>
            </a:r>
          </a:p>
          <a:p>
            <a:r>
              <a:rPr lang="ru-RU" altLang="ru-RU" sz="1800" dirty="0"/>
              <a:t>Отправка клиенту сообщения;</a:t>
            </a:r>
          </a:p>
          <a:p>
            <a:r>
              <a:rPr lang="ru-RU" altLang="ru-RU" sz="1800" dirty="0"/>
              <a:t>Разрыв соединения и завершение программы.</a:t>
            </a:r>
          </a:p>
          <a:p>
            <a:endParaRPr lang="ru-RU" altLang="ru-RU" sz="1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6852E6E-3C01-408B-A171-3B614A21D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5448"/>
            <a:ext cx="10972800" cy="1027400"/>
          </a:xfrm>
        </p:spPr>
        <p:txBody>
          <a:bodyPr/>
          <a:lstStyle/>
          <a:p>
            <a:r>
              <a:rPr lang="ru-RU" altLang="ru-RU" dirty="0"/>
              <a:t>Программа-клиент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5D71C95-1924-4304-93A4-2365D5E583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35608"/>
            <a:ext cx="10972800" cy="39776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1800" dirty="0"/>
              <a:t>Программа-клиент выполняет следующие действия: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altLang="ru-RU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altLang="ru-RU" sz="1800" dirty="0"/>
          </a:p>
          <a:p>
            <a:pPr>
              <a:lnSpc>
                <a:spcPct val="90000"/>
              </a:lnSpc>
            </a:pPr>
            <a:r>
              <a:rPr lang="ru-RU" altLang="ru-RU" sz="1800" dirty="0"/>
              <a:t>Подключение к серверу.</a:t>
            </a:r>
          </a:p>
          <a:p>
            <a:pPr>
              <a:lnSpc>
                <a:spcPct val="90000"/>
              </a:lnSpc>
            </a:pPr>
            <a:r>
              <a:rPr lang="ru-RU" altLang="ru-RU" sz="1800" dirty="0"/>
              <a:t>Ожидание получения сообщения от сервера.</a:t>
            </a:r>
          </a:p>
          <a:p>
            <a:pPr>
              <a:lnSpc>
                <a:spcPct val="90000"/>
              </a:lnSpc>
            </a:pPr>
            <a:r>
              <a:rPr lang="ru-RU" altLang="ru-RU" sz="1800" dirty="0"/>
              <a:t>Отображение полученного сообщения пользователю.</a:t>
            </a:r>
          </a:p>
          <a:p>
            <a:pPr>
              <a:lnSpc>
                <a:spcPct val="90000"/>
              </a:lnSpc>
            </a:pPr>
            <a:r>
              <a:rPr lang="ru-RU" altLang="ru-RU" sz="1800" dirty="0"/>
              <a:t>Разрыв соединения с сервером.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AutoShape 2">
            <a:extLst>
              <a:ext uri="{FF2B5EF4-FFF2-40B4-BE49-F238E27FC236}">
                <a16:creationId xmlns:a16="http://schemas.microsoft.com/office/drawing/2014/main" id="{DFA9FBD9-A6E4-4A9E-B2F0-7E05C1898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5448"/>
            <a:ext cx="10972800" cy="1069345"/>
          </a:xfrm>
        </p:spPr>
        <p:txBody>
          <a:bodyPr>
            <a:normAutofit/>
          </a:bodyPr>
          <a:lstStyle/>
          <a:p>
            <a:r>
              <a:rPr lang="ru-RU" altLang="ru-RU" b="1" dirty="0"/>
              <a:t>Модель </a:t>
            </a:r>
            <a:r>
              <a:rPr lang="en-US" altLang="ru-RU" b="1" dirty="0"/>
              <a:t>OSI</a:t>
            </a:r>
            <a:endParaRPr lang="ru-RU" altLang="ru-RU" b="1" dirty="0"/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FA9D04BC-1DE1-422A-8093-A8981F94A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35607"/>
            <a:ext cx="10972800" cy="439474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altLang="ru-RU" sz="1100" b="1" dirty="0">
                <a:solidFill>
                  <a:srgbClr val="008000"/>
                </a:solidFill>
              </a:rPr>
              <a:t>Прикладной уровень </a:t>
            </a:r>
            <a:r>
              <a:rPr lang="ru-RU" altLang="ru-RU" sz="1100" dirty="0"/>
              <a:t>- верхний (7-й) уровень сетевой модели OSI, обеспечивает взаимодействие сети и пользователя. Также отвечает за передачу служебной информации, предоставляет приложениям информацию об ошибках и формирует запросы к уровню представления. </a:t>
            </a:r>
          </a:p>
          <a:p>
            <a:r>
              <a:rPr lang="ru-RU" altLang="ru-RU" sz="1100" b="1" dirty="0">
                <a:solidFill>
                  <a:srgbClr val="008000"/>
                </a:solidFill>
              </a:rPr>
              <a:t>Уровень представления </a:t>
            </a:r>
            <a:r>
              <a:rPr lang="ru-RU" altLang="ru-RU" sz="1100" dirty="0"/>
              <a:t>- этот уровень отвечает за преобразование протоколов и кодирование/декодирование данных. На этом уровне может осуществляться сжатие/распаковка или кодирование данных, а также перенаправление запросов другому сетевому ресурсу, если они не могут быть обработаны локально.</a:t>
            </a:r>
          </a:p>
          <a:p>
            <a:r>
              <a:rPr lang="ru-RU" altLang="ru-RU" sz="1100" b="1" dirty="0">
                <a:solidFill>
                  <a:srgbClr val="008000"/>
                </a:solidFill>
              </a:rPr>
              <a:t>Сеансовый уровень </a:t>
            </a:r>
            <a:r>
              <a:rPr lang="ru-RU" altLang="ru-RU" sz="1100" dirty="0"/>
              <a:t>- 5-й уровень сетевой модели OSI отвечает за поддержание сеанса связи, позволяя приложениям взаимодействовать между собой длительное время. </a:t>
            </a:r>
          </a:p>
          <a:p>
            <a:r>
              <a:rPr lang="ru-RU" altLang="ru-RU" sz="1100" b="1" dirty="0">
                <a:solidFill>
                  <a:srgbClr val="008000"/>
                </a:solidFill>
              </a:rPr>
              <a:t>Транспортный уровень </a:t>
            </a:r>
            <a:r>
              <a:rPr lang="ru-RU" altLang="ru-RU" sz="1100" dirty="0"/>
              <a:t>- 4-й уровень сетевой модели OSI предназначен для доставки данных без ошибок, потерь и дублирования в той последовательности, как они были переданы. </a:t>
            </a:r>
          </a:p>
          <a:p>
            <a:r>
              <a:rPr lang="ru-RU" altLang="ru-RU" sz="1100" b="1" dirty="0">
                <a:solidFill>
                  <a:srgbClr val="008000"/>
                </a:solidFill>
              </a:rPr>
              <a:t>Сетевой уровень </a:t>
            </a:r>
            <a:r>
              <a:rPr lang="ru-RU" altLang="ru-RU" sz="1100" dirty="0"/>
              <a:t>- 3-й уровень сетевой модели OSI предназначен для определения пути передачи данных. На этом уровне работает такое сетевое устройство, как маршрутизатор.</a:t>
            </a:r>
          </a:p>
          <a:p>
            <a:r>
              <a:rPr lang="ru-RU" altLang="ru-RU" sz="1100" b="1" dirty="0">
                <a:solidFill>
                  <a:srgbClr val="008000"/>
                </a:solidFill>
              </a:rPr>
              <a:t>Канальный уровень</a:t>
            </a:r>
            <a:r>
              <a:rPr lang="en-US" altLang="ru-RU" sz="1100" b="1" dirty="0">
                <a:solidFill>
                  <a:srgbClr val="008000"/>
                </a:solidFill>
              </a:rPr>
              <a:t> – </a:t>
            </a:r>
            <a:r>
              <a:rPr lang="ru-RU" altLang="ru-RU" sz="1100" dirty="0"/>
              <a:t>этот уровень предназначен для обеспечения взаимодействия сетей на физическом уровне и контроля за ошибками, которые могут возникнуть. </a:t>
            </a:r>
            <a:endParaRPr lang="en-US" altLang="ru-RU" sz="1100" dirty="0"/>
          </a:p>
          <a:p>
            <a:r>
              <a:rPr lang="ru-RU" altLang="ru-RU" sz="1100" dirty="0"/>
              <a:t> </a:t>
            </a:r>
            <a:r>
              <a:rPr lang="ru-RU" altLang="ru-RU" sz="1100" b="1" dirty="0">
                <a:solidFill>
                  <a:srgbClr val="008000"/>
                </a:solidFill>
              </a:rPr>
              <a:t>Физический уровень - </a:t>
            </a:r>
            <a:r>
              <a:rPr lang="ru-RU" altLang="ru-RU" sz="1100" dirty="0"/>
              <a:t>самый нижний уровень сетевой модели OSI предназначен непосредственно для передачи потока данных. Осуществляет интерфейс между сетевым носителем и сетевым устройством.</a:t>
            </a:r>
          </a:p>
          <a:p>
            <a:endParaRPr lang="ru-RU" altLang="ru-RU" sz="1000" dirty="0"/>
          </a:p>
          <a:p>
            <a:endParaRPr lang="ru-RU" altLang="ru-RU" sz="1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altLang="ru-RU" sz="1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altLang="ru-RU" sz="1000" dirty="0"/>
          </a:p>
        </p:txBody>
      </p:sp>
    </p:spTree>
    <p:extLst>
      <p:ext uri="{BB962C8B-B14F-4D97-AF65-F5344CB8AC3E}">
        <p14:creationId xmlns:p14="http://schemas.microsoft.com/office/powerpoint/2010/main" val="119576814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AutoShape 5">
            <a:extLst>
              <a:ext uri="{FF2B5EF4-FFF2-40B4-BE49-F238E27FC236}">
                <a16:creationId xmlns:a16="http://schemas.microsoft.com/office/drawing/2014/main" id="{06C87DAE-A48B-45E6-87BF-A276FE826E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5448"/>
            <a:ext cx="10972800" cy="1077734"/>
          </a:xfrm>
        </p:spPr>
        <p:txBody>
          <a:bodyPr>
            <a:normAutofit/>
          </a:bodyPr>
          <a:lstStyle/>
          <a:p>
            <a:r>
              <a:rPr lang="ru-RU" altLang="ru-RU" b="1" dirty="0"/>
              <a:t>Стек </a:t>
            </a:r>
            <a:r>
              <a:rPr lang="en-US" altLang="ru-RU" b="1" dirty="0"/>
              <a:t>OSI</a:t>
            </a:r>
            <a:endParaRPr lang="ru-RU" altLang="ru-RU" b="1" dirty="0"/>
          </a:p>
        </p:txBody>
      </p:sp>
      <p:graphicFrame>
        <p:nvGraphicFramePr>
          <p:cNvPr id="117764" name="Object 4">
            <a:extLst>
              <a:ext uri="{FF2B5EF4-FFF2-40B4-BE49-F238E27FC236}">
                <a16:creationId xmlns:a16="http://schemas.microsoft.com/office/drawing/2014/main" id="{06CE769B-DFEA-49C1-AD94-C3D3E3766796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124201" y="2438401"/>
          <a:ext cx="6238875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Visio" r:id="rId3" imgW="7299000" imgH="4358160" progId="Visio.Drawing.11">
                  <p:embed/>
                </p:oleObj>
              </mc:Choice>
              <mc:Fallback>
                <p:oleObj name="Visio" r:id="rId3" imgW="7299000" imgH="4358160" progId="Visio.Drawing.11">
                  <p:embed/>
                  <p:pic>
                    <p:nvPicPr>
                      <p:cNvPr id="117764" name="Object 4">
                        <a:extLst>
                          <a:ext uri="{FF2B5EF4-FFF2-40B4-BE49-F238E27FC236}">
                            <a16:creationId xmlns:a16="http://schemas.microsoft.com/office/drawing/2014/main" id="{06CE769B-DFEA-49C1-AD94-C3D3E3766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2438401"/>
                        <a:ext cx="6238875" cy="372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516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027400"/>
          </a:xfrm>
        </p:spPr>
        <p:txBody>
          <a:bodyPr>
            <a:normAutofit/>
          </a:bodyPr>
          <a:lstStyle/>
          <a:p>
            <a:r>
              <a:rPr lang="ru-RU" b="0" dirty="0"/>
              <a:t>Уровни модели </a:t>
            </a:r>
            <a:r>
              <a:rPr lang="en-US" b="0" dirty="0"/>
              <a:t>OSI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Администратор\Desktop\86ea4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428736"/>
            <a:ext cx="9144000" cy="54189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554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Администратор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3890" y="1"/>
            <a:ext cx="8114077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083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79A7BA47-8326-4732-95A3-0C5F34AD7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5448"/>
            <a:ext cx="10972800" cy="1060956"/>
          </a:xfrm>
        </p:spPr>
        <p:txBody>
          <a:bodyPr/>
          <a:lstStyle/>
          <a:p>
            <a:r>
              <a:rPr lang="ru-RU" altLang="ru-RU" b="1" dirty="0"/>
              <a:t>История</a:t>
            </a:r>
            <a:r>
              <a:rPr lang="en-US" altLang="ru-RU" b="1" dirty="0"/>
              <a:t> TCP</a:t>
            </a:r>
            <a:r>
              <a:rPr lang="ru-RU" altLang="ru-RU" b="1" dirty="0"/>
              <a:t>/</a:t>
            </a:r>
            <a:r>
              <a:rPr lang="en-US" altLang="ru-RU" b="1" dirty="0"/>
              <a:t>IP </a:t>
            </a:r>
            <a:endParaRPr lang="ru-RU" altLang="ru-RU" b="1" dirty="0"/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C803A8A6-FFE3-4A2F-9524-4E0941AD5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1788"/>
            <a:ext cx="10972800" cy="4419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altLang="ru-RU" sz="2400" dirty="0"/>
              <a:t>1969 году в фирме </a:t>
            </a:r>
            <a:r>
              <a:rPr lang="en-US" altLang="ru-RU" sz="2400" dirty="0"/>
              <a:t>Defense Advanced Research Projects</a:t>
            </a:r>
            <a:r>
              <a:rPr lang="ru-RU" altLang="ru-RU" sz="2400" dirty="0"/>
              <a:t> (</a:t>
            </a:r>
            <a:r>
              <a:rPr lang="en-US" altLang="ru-RU" sz="2400" dirty="0"/>
              <a:t>DARPA</a:t>
            </a:r>
            <a:r>
              <a:rPr lang="ru-RU" altLang="ru-RU" sz="2400" dirty="0"/>
              <a:t>) </a:t>
            </a:r>
            <a:r>
              <a:rPr lang="en-US" altLang="ru-RU" sz="2400" dirty="0"/>
              <a:t>Larry Roberts</a:t>
            </a:r>
            <a:r>
              <a:rPr lang="ru-RU" altLang="ru-RU" sz="2400" dirty="0"/>
              <a:t> придумал создать сеть компьютеров, связанных телефонными линиями</a:t>
            </a:r>
            <a:r>
              <a:rPr lang="en-US" altLang="ru-RU" sz="2400" dirty="0"/>
              <a:t> (</a:t>
            </a:r>
            <a:r>
              <a:rPr lang="ru-RU" altLang="ru-RU" sz="2400" dirty="0"/>
              <a:t>управление -</a:t>
            </a:r>
            <a:r>
              <a:rPr lang="en-US" altLang="ru-RU" sz="2400" dirty="0"/>
              <a:t>Telnet , Network Control Protocol</a:t>
            </a:r>
            <a:r>
              <a:rPr lang="ru-RU" altLang="ru-RU" sz="2400" dirty="0"/>
              <a:t> (</a:t>
            </a:r>
            <a:r>
              <a:rPr lang="en-US" altLang="ru-RU" sz="2400" dirty="0"/>
              <a:t>NCP</a:t>
            </a:r>
            <a:r>
              <a:rPr lang="ru-RU" altLang="ru-RU" sz="2400" dirty="0"/>
              <a:t>) </a:t>
            </a:r>
            <a:r>
              <a:rPr lang="en-US" altLang="ru-RU" sz="2400" dirty="0"/>
              <a:t>)</a:t>
            </a:r>
            <a:endParaRPr lang="ru-RU" altLang="ru-RU" sz="2400" dirty="0"/>
          </a:p>
          <a:p>
            <a:pPr>
              <a:lnSpc>
                <a:spcPct val="80000"/>
              </a:lnSpc>
            </a:pPr>
            <a:r>
              <a:rPr lang="ru-RU" altLang="ru-RU" sz="2400" dirty="0"/>
              <a:t>В 1974 году </a:t>
            </a:r>
            <a:r>
              <a:rPr lang="en-US" altLang="ru-RU" sz="2400" dirty="0"/>
              <a:t>Bob Kahn</a:t>
            </a:r>
            <a:r>
              <a:rPr lang="ru-RU" altLang="ru-RU" sz="2400" dirty="0"/>
              <a:t> и </a:t>
            </a:r>
            <a:r>
              <a:rPr lang="en-US" altLang="ru-RU" sz="2400" dirty="0"/>
              <a:t>Vinton Cerf</a:t>
            </a:r>
            <a:r>
              <a:rPr lang="ru-RU" altLang="ru-RU" sz="2400" dirty="0"/>
              <a:t>, создали улучшенный протокол, названный ими </a:t>
            </a:r>
            <a:r>
              <a:rPr lang="en-US" altLang="ru-RU" sz="2400" dirty="0"/>
              <a:t>Transfer Control Protocol</a:t>
            </a:r>
            <a:r>
              <a:rPr lang="ru-RU" altLang="ru-RU" sz="2400" dirty="0"/>
              <a:t> (</a:t>
            </a:r>
            <a:r>
              <a:rPr lang="en-US" altLang="ru-RU" sz="2400" dirty="0"/>
              <a:t>TCP</a:t>
            </a:r>
            <a:r>
              <a:rPr lang="ru-RU" altLang="ru-RU" sz="2400" dirty="0"/>
              <a:t>)</a:t>
            </a:r>
          </a:p>
          <a:p>
            <a:pPr>
              <a:lnSpc>
                <a:spcPct val="80000"/>
              </a:lnSpc>
            </a:pPr>
            <a:r>
              <a:rPr lang="ru-RU" altLang="ru-RU" sz="2400" dirty="0"/>
              <a:t>С 1983 протокол </a:t>
            </a:r>
            <a:r>
              <a:rPr lang="en-US" altLang="ru-RU" sz="2400" dirty="0"/>
              <a:t>TCP</a:t>
            </a:r>
            <a:r>
              <a:rPr lang="ru-RU" altLang="ru-RU" sz="2400" dirty="0"/>
              <a:t>/</a:t>
            </a:r>
            <a:r>
              <a:rPr lang="en-US" altLang="ru-RU" sz="2400" dirty="0"/>
              <a:t>IP</a:t>
            </a:r>
            <a:r>
              <a:rPr lang="ru-RU" altLang="ru-RU" sz="2400" dirty="0"/>
              <a:t> стал стандартом для сети </a:t>
            </a:r>
            <a:r>
              <a:rPr lang="en-US" altLang="ru-RU" sz="2400" dirty="0"/>
              <a:t>ARPANET</a:t>
            </a:r>
            <a:r>
              <a:rPr lang="ru-RU" altLang="ru-RU" sz="2400" dirty="0"/>
              <a:t>.</a:t>
            </a:r>
          </a:p>
          <a:p>
            <a:pPr>
              <a:lnSpc>
                <a:spcPct val="80000"/>
              </a:lnSpc>
            </a:pPr>
            <a:r>
              <a:rPr lang="ru-RU" altLang="ru-RU" sz="2400" dirty="0"/>
              <a:t>В 1983 году </a:t>
            </a:r>
            <a:r>
              <a:rPr lang="en-US" altLang="ru-RU" sz="2400" dirty="0"/>
              <a:t>Defense Communications Agency</a:t>
            </a:r>
            <a:r>
              <a:rPr lang="ru-RU" altLang="ru-RU" sz="2400" dirty="0"/>
              <a:t> разделило сеть </a:t>
            </a:r>
            <a:r>
              <a:rPr lang="en-US" altLang="ru-RU" sz="2400" dirty="0"/>
              <a:t>ARPANET</a:t>
            </a:r>
            <a:r>
              <a:rPr lang="ru-RU" altLang="ru-RU" sz="2400" dirty="0"/>
              <a:t> на две части. Одну назвали </a:t>
            </a:r>
            <a:r>
              <a:rPr lang="en-US" altLang="ru-RU" sz="2400" dirty="0"/>
              <a:t>Internet</a:t>
            </a:r>
            <a:r>
              <a:rPr lang="ru-RU" altLang="ru-RU" sz="2400" dirty="0"/>
              <a:t>, а другую -  </a:t>
            </a:r>
            <a:r>
              <a:rPr lang="en-US" altLang="ru-RU" sz="2400" dirty="0" err="1"/>
              <a:t>Milnet</a:t>
            </a:r>
            <a:r>
              <a:rPr lang="ru-RU" altLang="ru-RU" sz="2400" dirty="0"/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121538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AutoShape 2">
            <a:extLst>
              <a:ext uri="{FF2B5EF4-FFF2-40B4-BE49-F238E27FC236}">
                <a16:creationId xmlns:a16="http://schemas.microsoft.com/office/drawing/2014/main" id="{68C0CB7E-2A9D-4590-9BA6-012399FC6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5448"/>
            <a:ext cx="10972800" cy="1060956"/>
          </a:xfrm>
        </p:spPr>
        <p:txBody>
          <a:bodyPr>
            <a:normAutofit/>
          </a:bodyPr>
          <a:lstStyle/>
          <a:p>
            <a:r>
              <a:rPr lang="ru-RU" altLang="ru-RU" b="1" dirty="0"/>
              <a:t>Стек протоколов </a:t>
            </a:r>
            <a:r>
              <a:rPr lang="en-US" altLang="ru-RU" b="1" dirty="0"/>
              <a:t>TCP/IP</a:t>
            </a:r>
            <a:endParaRPr lang="ru-RU" altLang="ru-RU" b="1" dirty="0"/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6D9E422E-6D9C-4697-A546-22DE6714D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35608"/>
            <a:ext cx="10972800" cy="3977640"/>
          </a:xfrm>
        </p:spPr>
        <p:txBody>
          <a:bodyPr>
            <a:normAutofit/>
          </a:bodyPr>
          <a:lstStyle/>
          <a:p>
            <a:r>
              <a:rPr lang="ru-RU" altLang="ru-RU" sz="1800" dirty="0"/>
              <a:t>Стек был разработан по инициативе Министерства обороны США (</a:t>
            </a:r>
            <a:r>
              <a:rPr lang="ru-RU" altLang="ru-RU" sz="1800" dirty="0" err="1"/>
              <a:t>Department</a:t>
            </a:r>
            <a:r>
              <a:rPr lang="ru-RU" altLang="ru-RU" sz="1800" dirty="0"/>
              <a:t> </a:t>
            </a:r>
            <a:r>
              <a:rPr lang="ru-RU" altLang="ru-RU" sz="1800" dirty="0" err="1"/>
              <a:t>of</a:t>
            </a:r>
            <a:r>
              <a:rPr lang="ru-RU" altLang="ru-RU" sz="1800" dirty="0"/>
              <a:t> </a:t>
            </a:r>
            <a:r>
              <a:rPr lang="ru-RU" altLang="ru-RU" sz="1800" dirty="0" err="1"/>
              <a:t>Defence</a:t>
            </a:r>
            <a:r>
              <a:rPr lang="ru-RU" altLang="ru-RU" sz="1800" dirty="0"/>
              <a:t>, </a:t>
            </a:r>
            <a:r>
              <a:rPr lang="ru-RU" altLang="ru-RU" sz="1800" dirty="0" err="1"/>
              <a:t>DoD</a:t>
            </a:r>
            <a:r>
              <a:rPr lang="ru-RU" altLang="ru-RU" sz="1800" dirty="0"/>
              <a:t>) более 20 лет назад для связи экспериментальной сети </a:t>
            </a:r>
            <a:r>
              <a:rPr lang="ru-RU" altLang="ru-RU" sz="1800" dirty="0" err="1"/>
              <a:t>ARPAnet</a:t>
            </a:r>
            <a:r>
              <a:rPr lang="ru-RU" altLang="ru-RU" sz="1800" dirty="0"/>
              <a:t> с другими сателлитными сетями как набор общих протоколов для разнородной вычислительной среды.</a:t>
            </a:r>
          </a:p>
        </p:txBody>
      </p:sp>
    </p:spTree>
    <p:extLst>
      <p:ext uri="{BB962C8B-B14F-4D97-AF65-F5344CB8AC3E}">
        <p14:creationId xmlns:p14="http://schemas.microsoft.com/office/powerpoint/2010/main" val="259432819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54_TF10001108" id="{AD03B7F0-D966-4354-AC03-7A90B59AFB51}" vid="{C94E022A-E681-4920-85C8-04125627F5A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Добро пожаловать в PowerPoint</Template>
  <TotalTime>0</TotalTime>
  <Words>1888</Words>
  <Application>Microsoft Office PowerPoint</Application>
  <PresentationFormat>Широкоэкранный</PresentationFormat>
  <Paragraphs>271</Paragraphs>
  <Slides>39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8" baseType="lpstr">
      <vt:lpstr>Arial</vt:lpstr>
      <vt:lpstr>Calibri</vt:lpstr>
      <vt:lpstr>Segoe UI</vt:lpstr>
      <vt:lpstr>Segoe UI Light</vt:lpstr>
      <vt:lpstr>Tahoma</vt:lpstr>
      <vt:lpstr>Times New Roman</vt:lpstr>
      <vt:lpstr>Wingdings</vt:lpstr>
      <vt:lpstr>WelcomeDoc</vt:lpstr>
      <vt:lpstr>Visio</vt:lpstr>
      <vt:lpstr>Введение в сети, сокеты</vt:lpstr>
      <vt:lpstr>Определения</vt:lpstr>
      <vt:lpstr>Сетевая модель OSI</vt:lpstr>
      <vt:lpstr>Модель OSI</vt:lpstr>
      <vt:lpstr>Стек OSI</vt:lpstr>
      <vt:lpstr>Уровни модели OSI</vt:lpstr>
      <vt:lpstr>Презентация PowerPoint</vt:lpstr>
      <vt:lpstr>История TCP/IP </vt:lpstr>
      <vt:lpstr>Стек протоколов TCP/IP</vt:lpstr>
      <vt:lpstr>TCP/IP протокол</vt:lpstr>
      <vt:lpstr>TCP/IP при передаче данных </vt:lpstr>
      <vt:lpstr>Модель TCP/IP</vt:lpstr>
      <vt:lpstr>Стек протоколов TCP/IP</vt:lpstr>
      <vt:lpstr>Уровни стека TCP/IP</vt:lpstr>
      <vt:lpstr>Уровни стека TCP/IP</vt:lpstr>
      <vt:lpstr>Соответствие между OSI и TCP/IP</vt:lpstr>
      <vt:lpstr>Соответствие между OSI и TCP/IP</vt:lpstr>
      <vt:lpstr>Содержание уровней TCP/IP</vt:lpstr>
      <vt:lpstr>Взаимодействие протоколов</vt:lpstr>
      <vt:lpstr>Взаимодействие протоколов</vt:lpstr>
      <vt:lpstr>Взаимодействие протоколов</vt:lpstr>
      <vt:lpstr>Взаимодействие протоколов</vt:lpstr>
      <vt:lpstr>Передача пакета через уровни стека TCP/IP</vt:lpstr>
      <vt:lpstr>Сокеты TCP/IP</vt:lpstr>
      <vt:lpstr>Место в моделях OSI и TCP/IP</vt:lpstr>
      <vt:lpstr>Место в моделях OSI и TCP/IP</vt:lpstr>
      <vt:lpstr>Понятие сокета</vt:lpstr>
      <vt:lpstr>Понятие сокета</vt:lpstr>
      <vt:lpstr>Сокеты TCP</vt:lpstr>
      <vt:lpstr>Сокеты TCP</vt:lpstr>
      <vt:lpstr>Сокеты TCP</vt:lpstr>
      <vt:lpstr>Сокеты Беркли</vt:lpstr>
      <vt:lpstr>Сокеты Беркли</vt:lpstr>
      <vt:lpstr>Операции сокетов Беркли</vt:lpstr>
      <vt:lpstr>Клиент и сервер</vt:lpstr>
      <vt:lpstr>Работа сокетов</vt:lpstr>
      <vt:lpstr>Работа сокетов</vt:lpstr>
      <vt:lpstr>Программа-сервер</vt:lpstr>
      <vt:lpstr>Программа-клиент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2023-03-02T07:09:59Z</dcterms:created>
  <dcterms:modified xsi:type="dcterms:W3CDTF">2023-03-03T12:22:43Z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