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91" r:id="rId8"/>
    <p:sldMasterId id="2147484413" r:id="rId9"/>
  </p:sldMasterIdLst>
  <p:notesMasterIdLst>
    <p:notesMasterId r:id="rId31"/>
  </p:notesMasterIdLst>
  <p:handoutMasterIdLst>
    <p:handoutMasterId r:id="rId32"/>
  </p:handoutMasterIdLst>
  <p:sldIdLst>
    <p:sldId id="1444" r:id="rId10"/>
    <p:sldId id="1498" r:id="rId11"/>
    <p:sldId id="1517" r:id="rId12"/>
    <p:sldId id="1518" r:id="rId13"/>
    <p:sldId id="1427" r:id="rId14"/>
    <p:sldId id="1499" r:id="rId15"/>
    <p:sldId id="1503" r:id="rId16"/>
    <p:sldId id="1502" r:id="rId17"/>
    <p:sldId id="1504" r:id="rId18"/>
    <p:sldId id="1506" r:id="rId19"/>
    <p:sldId id="1505" r:id="rId20"/>
    <p:sldId id="1507" r:id="rId21"/>
    <p:sldId id="1508" r:id="rId22"/>
    <p:sldId id="1513" r:id="rId23"/>
    <p:sldId id="1512" r:id="rId24"/>
    <p:sldId id="1519" r:id="rId25"/>
    <p:sldId id="1520" r:id="rId26"/>
    <p:sldId id="1521" r:id="rId27"/>
    <p:sldId id="1509" r:id="rId28"/>
    <p:sldId id="1510" r:id="rId29"/>
    <p:sldId id="1516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2016 Template Light" id="{A073DAE3-B461-442F-A3D3-6642BD875E45}">
          <p14:sldIdLst>
            <p14:sldId id="1444"/>
            <p14:sldId id="1498"/>
            <p14:sldId id="1517"/>
            <p14:sldId id="1518"/>
            <p14:sldId id="1427"/>
            <p14:sldId id="1499"/>
            <p14:sldId id="1503"/>
            <p14:sldId id="1502"/>
            <p14:sldId id="1504"/>
            <p14:sldId id="1506"/>
            <p14:sldId id="1505"/>
            <p14:sldId id="1507"/>
            <p14:sldId id="1508"/>
            <p14:sldId id="1513"/>
            <p14:sldId id="1512"/>
            <p14:sldId id="1519"/>
            <p14:sldId id="1520"/>
            <p14:sldId id="1521"/>
            <p14:sldId id="1509"/>
            <p14:sldId id="1510"/>
            <p14:sldId id="1516"/>
          </p14:sldIdLst>
        </p14:section>
        <p14:section name="Microsoft 2016 Template Dark" id="{361DECE0-D7F3-4586-A791-C8E5092BB79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6215" autoAdjust="0"/>
  </p:normalViewPr>
  <p:slideViewPr>
    <p:cSldViewPr>
      <p:cViewPr varScale="1">
        <p:scale>
          <a:sx n="81" d="100"/>
          <a:sy n="81" d="100"/>
        </p:scale>
        <p:origin x="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13B88-1ED3-4A76-822C-CD872902D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36110-CAAC-4E48-9708-3DA0C95A3F50}">
      <dgm:prSet/>
      <dgm:spPr/>
      <dgm:t>
        <a:bodyPr/>
        <a:lstStyle/>
        <a:p>
          <a:r>
            <a:rPr lang="en-US" baseline="0" dirty="0"/>
            <a:t>API Management Centric Integration</a:t>
          </a:r>
          <a:endParaRPr lang="en-US" dirty="0"/>
        </a:p>
      </dgm:t>
    </dgm:pt>
    <dgm:pt modelId="{933C4E8F-3880-421B-B644-F845700F4A72}" type="parTrans" cxnId="{C3B49961-5081-4517-A143-2915A07DCBAC}">
      <dgm:prSet/>
      <dgm:spPr/>
      <dgm:t>
        <a:bodyPr/>
        <a:lstStyle/>
        <a:p>
          <a:endParaRPr lang="en-US"/>
        </a:p>
      </dgm:t>
    </dgm:pt>
    <dgm:pt modelId="{5D38F20B-813C-4EB1-816B-7DAB49DD2F8F}" type="sibTrans" cxnId="{C3B49961-5081-4517-A143-2915A07DCBAC}">
      <dgm:prSet/>
      <dgm:spPr/>
      <dgm:t>
        <a:bodyPr/>
        <a:lstStyle/>
        <a:p>
          <a:endParaRPr lang="en-US"/>
        </a:p>
      </dgm:t>
    </dgm:pt>
    <dgm:pt modelId="{3ADEF7FA-DE1A-493E-943F-B9A06F65BC4B}">
      <dgm:prSet/>
      <dgm:spPr/>
      <dgm:t>
        <a:bodyPr/>
        <a:lstStyle/>
        <a:p>
          <a:r>
            <a:rPr lang="en-US" dirty="0"/>
            <a:t>Content based routing (For Production testing)</a:t>
          </a:r>
        </a:p>
      </dgm:t>
    </dgm:pt>
    <dgm:pt modelId="{89D7FAEB-1036-4770-A7BD-1D55EF3F6018}" type="parTrans" cxnId="{F94ED750-3232-4904-80CC-FD3D5AA18591}">
      <dgm:prSet/>
      <dgm:spPr/>
      <dgm:t>
        <a:bodyPr/>
        <a:lstStyle/>
        <a:p>
          <a:endParaRPr lang="en-US"/>
        </a:p>
      </dgm:t>
    </dgm:pt>
    <dgm:pt modelId="{EB787E34-C695-428A-8C60-A7850393BEB8}" type="sibTrans" cxnId="{F94ED750-3232-4904-80CC-FD3D5AA18591}">
      <dgm:prSet/>
      <dgm:spPr/>
      <dgm:t>
        <a:bodyPr/>
        <a:lstStyle/>
        <a:p>
          <a:endParaRPr lang="en-US"/>
        </a:p>
      </dgm:t>
    </dgm:pt>
    <dgm:pt modelId="{7C75ED26-115B-401C-B70B-5F1E2F480E4F}">
      <dgm:prSet/>
      <dgm:spPr/>
      <dgm:t>
        <a:bodyPr/>
        <a:lstStyle/>
        <a:p>
          <a:r>
            <a:rPr lang="en-US" dirty="0"/>
            <a:t>Introduction to API Management</a:t>
          </a:r>
        </a:p>
      </dgm:t>
    </dgm:pt>
    <dgm:pt modelId="{4EDE5081-4D51-43E5-B73F-0618710C2E1C}" type="parTrans" cxnId="{69E047D9-1F69-47C1-9F52-6DF0CE4F72E8}">
      <dgm:prSet/>
      <dgm:spPr/>
      <dgm:t>
        <a:bodyPr/>
        <a:lstStyle/>
        <a:p>
          <a:endParaRPr lang="en-US"/>
        </a:p>
      </dgm:t>
    </dgm:pt>
    <dgm:pt modelId="{07E2FD0E-396D-4342-A960-B02F591C24C2}" type="sibTrans" cxnId="{69E047D9-1F69-47C1-9F52-6DF0CE4F72E8}">
      <dgm:prSet/>
      <dgm:spPr/>
      <dgm:t>
        <a:bodyPr/>
        <a:lstStyle/>
        <a:p>
          <a:endParaRPr lang="en-US"/>
        </a:p>
      </dgm:t>
    </dgm:pt>
    <dgm:pt modelId="{0D61F7BC-A5A0-4520-9634-5CD9C887B6CB}">
      <dgm:prSet/>
      <dgm:spPr/>
      <dgm:t>
        <a:bodyPr/>
        <a:lstStyle/>
        <a:p>
          <a:r>
            <a:rPr lang="en-US" dirty="0"/>
            <a:t>Integration patterns using APIM</a:t>
          </a:r>
        </a:p>
      </dgm:t>
    </dgm:pt>
    <dgm:pt modelId="{E5441CCC-2FA2-4C4E-8CAC-1D5DD4A9AB96}" type="parTrans" cxnId="{BD9EA46B-EA72-43C5-9E7C-75A2D359B16F}">
      <dgm:prSet/>
      <dgm:spPr/>
      <dgm:t>
        <a:bodyPr/>
        <a:lstStyle/>
        <a:p>
          <a:endParaRPr lang="en-US"/>
        </a:p>
      </dgm:t>
    </dgm:pt>
    <dgm:pt modelId="{CE7BE887-B8C4-4533-9EB9-F2F181A22F42}" type="sibTrans" cxnId="{BD9EA46B-EA72-43C5-9E7C-75A2D359B16F}">
      <dgm:prSet/>
      <dgm:spPr/>
      <dgm:t>
        <a:bodyPr/>
        <a:lstStyle/>
        <a:p>
          <a:endParaRPr lang="en-US"/>
        </a:p>
      </dgm:t>
    </dgm:pt>
    <dgm:pt modelId="{FA7B9417-B8F0-43FF-ADD8-66833993A52F}">
      <dgm:prSet/>
      <dgm:spPr/>
      <dgm:t>
        <a:bodyPr/>
        <a:lstStyle/>
        <a:p>
          <a:r>
            <a:rPr lang="en-US" dirty="0"/>
            <a:t>Handling large messages in Hybrid integration scenarios</a:t>
          </a:r>
        </a:p>
      </dgm:t>
    </dgm:pt>
    <dgm:pt modelId="{90D4A7EF-809F-4212-A5C4-5626134DFEE8}" type="parTrans" cxnId="{47C3F74E-250F-491B-8395-1980962B7F2A}">
      <dgm:prSet/>
      <dgm:spPr/>
      <dgm:t>
        <a:bodyPr/>
        <a:lstStyle/>
        <a:p>
          <a:endParaRPr lang="en-US"/>
        </a:p>
      </dgm:t>
    </dgm:pt>
    <dgm:pt modelId="{D9465C38-522B-44F7-9098-863923F905F5}" type="sibTrans" cxnId="{47C3F74E-250F-491B-8395-1980962B7F2A}">
      <dgm:prSet/>
      <dgm:spPr/>
      <dgm:t>
        <a:bodyPr/>
        <a:lstStyle/>
        <a:p>
          <a:endParaRPr lang="en-US"/>
        </a:p>
      </dgm:t>
    </dgm:pt>
    <dgm:pt modelId="{ED70BF59-72BD-4B64-8C1C-909F5FF2794C}">
      <dgm:prSet/>
      <dgm:spPr/>
      <dgm:t>
        <a:bodyPr/>
        <a:lstStyle/>
        <a:p>
          <a:r>
            <a:rPr lang="en-US" dirty="0"/>
            <a:t>Logic Apps as reusable services</a:t>
          </a:r>
        </a:p>
      </dgm:t>
    </dgm:pt>
    <dgm:pt modelId="{B90E920E-BA94-447A-BC13-EAAC62CD1D03}" type="parTrans" cxnId="{D7EAA8AF-C328-4028-91B0-0BA70EC93DBE}">
      <dgm:prSet/>
      <dgm:spPr/>
      <dgm:t>
        <a:bodyPr/>
        <a:lstStyle/>
        <a:p>
          <a:endParaRPr lang="en-US"/>
        </a:p>
      </dgm:t>
    </dgm:pt>
    <dgm:pt modelId="{90DE6A8D-A23D-4805-928F-EDBD31C2477D}" type="sibTrans" cxnId="{D7EAA8AF-C328-4028-91B0-0BA70EC93DBE}">
      <dgm:prSet/>
      <dgm:spPr/>
      <dgm:t>
        <a:bodyPr/>
        <a:lstStyle/>
        <a:p>
          <a:endParaRPr lang="en-US"/>
        </a:p>
      </dgm:t>
    </dgm:pt>
    <dgm:pt modelId="{65F0016B-0525-4995-B41B-233560147A94}">
      <dgm:prSet/>
      <dgm:spPr/>
      <dgm:t>
        <a:bodyPr/>
        <a:lstStyle/>
        <a:p>
          <a:r>
            <a:rPr lang="en-US" dirty="0"/>
            <a:t>Expose WCFBasicHttp endpoint to APIM in BizTalk feature pack 2.</a:t>
          </a:r>
        </a:p>
      </dgm:t>
    </dgm:pt>
    <dgm:pt modelId="{6FA2E6A6-EE0E-4CEB-B038-A0E3B08B3987}" type="parTrans" cxnId="{8D32C738-2E2D-44D1-B362-0A6BDDBA892E}">
      <dgm:prSet/>
      <dgm:spPr/>
      <dgm:t>
        <a:bodyPr/>
        <a:lstStyle/>
        <a:p>
          <a:endParaRPr lang="en-US"/>
        </a:p>
      </dgm:t>
    </dgm:pt>
    <dgm:pt modelId="{C6E21840-7A3D-4002-A63F-E3E9949E7A61}" type="sibTrans" cxnId="{8D32C738-2E2D-44D1-B362-0A6BDDBA892E}">
      <dgm:prSet/>
      <dgm:spPr/>
      <dgm:t>
        <a:bodyPr/>
        <a:lstStyle/>
        <a:p>
          <a:endParaRPr lang="en-US"/>
        </a:p>
      </dgm:t>
    </dgm:pt>
    <dgm:pt modelId="{DCB5C42A-3475-49CC-AD40-843CA8165C39}">
      <dgm:prSet/>
      <dgm:spPr/>
      <dgm:t>
        <a:bodyPr/>
        <a:lstStyle/>
        <a:p>
          <a:r>
            <a:rPr lang="en-US" dirty="0"/>
            <a:t>Static mocks </a:t>
          </a:r>
        </a:p>
      </dgm:t>
    </dgm:pt>
    <dgm:pt modelId="{F9C0E284-9219-465C-B5E8-618A49CA5D86}" type="parTrans" cxnId="{7AA375A5-7745-424E-B5F3-6B6D254B7299}">
      <dgm:prSet/>
      <dgm:spPr/>
      <dgm:t>
        <a:bodyPr/>
        <a:lstStyle/>
        <a:p>
          <a:endParaRPr lang="en-US"/>
        </a:p>
      </dgm:t>
    </dgm:pt>
    <dgm:pt modelId="{9BEB854A-0FEB-4CED-AE58-FAB4FA269F5E}" type="sibTrans" cxnId="{7AA375A5-7745-424E-B5F3-6B6D254B7299}">
      <dgm:prSet/>
      <dgm:spPr/>
      <dgm:t>
        <a:bodyPr/>
        <a:lstStyle/>
        <a:p>
          <a:endParaRPr lang="en-US"/>
        </a:p>
      </dgm:t>
    </dgm:pt>
    <dgm:pt modelId="{975CB625-B3AA-4C34-A39C-45879650AE01}">
      <dgm:prSet/>
      <dgm:spPr/>
      <dgm:t>
        <a:bodyPr/>
        <a:lstStyle/>
        <a:p>
          <a:r>
            <a:rPr lang="en-US" dirty="0"/>
            <a:t>Policy expressions</a:t>
          </a:r>
        </a:p>
      </dgm:t>
    </dgm:pt>
    <dgm:pt modelId="{EA5F54AB-CF26-46A3-99B5-3773BC023557}" type="parTrans" cxnId="{F9B8AB69-CAE5-4137-8E56-97F8B984C136}">
      <dgm:prSet/>
      <dgm:spPr/>
      <dgm:t>
        <a:bodyPr/>
        <a:lstStyle/>
        <a:p>
          <a:endParaRPr lang="en-US"/>
        </a:p>
      </dgm:t>
    </dgm:pt>
    <dgm:pt modelId="{EDCF1E81-C180-4B42-9362-5D5874023869}" type="sibTrans" cxnId="{F9B8AB69-CAE5-4137-8E56-97F8B984C136}">
      <dgm:prSet/>
      <dgm:spPr/>
      <dgm:t>
        <a:bodyPr/>
        <a:lstStyle/>
        <a:p>
          <a:endParaRPr lang="en-US"/>
        </a:p>
      </dgm:t>
    </dgm:pt>
    <dgm:pt modelId="{2BE83140-7263-495E-BD50-BBACA6FC496A}" type="pres">
      <dgm:prSet presAssocID="{ED513B88-1ED3-4A76-822C-CD872902DD90}" presName="linear" presStyleCnt="0">
        <dgm:presLayoutVars>
          <dgm:animLvl val="lvl"/>
          <dgm:resizeHandles val="exact"/>
        </dgm:presLayoutVars>
      </dgm:prSet>
      <dgm:spPr/>
    </dgm:pt>
    <dgm:pt modelId="{76EF572B-B02B-4085-A6F6-20DCAD846220}" type="pres">
      <dgm:prSet presAssocID="{9C836110-CAAC-4E48-9708-3DA0C95A3F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3858A8-C2CA-47C4-ACF7-F40B8D0305FC}" type="pres">
      <dgm:prSet presAssocID="{9C836110-CAAC-4E48-9708-3DA0C95A3F5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4F21501-2CCF-4649-ADE8-19E7CC371F05}" type="presOf" srcId="{9C836110-CAAC-4E48-9708-3DA0C95A3F50}" destId="{76EF572B-B02B-4085-A6F6-20DCAD846220}" srcOrd="0" destOrd="0" presId="urn:microsoft.com/office/officeart/2005/8/layout/vList2"/>
    <dgm:cxn modelId="{D051C009-DB09-4027-8DC5-9C001BD843A6}" type="presOf" srcId="{DCB5C42A-3475-49CC-AD40-843CA8165C39}" destId="{A53858A8-C2CA-47C4-ACF7-F40B8D0305FC}" srcOrd="0" destOrd="1" presId="urn:microsoft.com/office/officeart/2005/8/layout/vList2"/>
    <dgm:cxn modelId="{837AFF16-960A-40B3-AE04-352CB1DE4BAA}" type="presOf" srcId="{7C75ED26-115B-401C-B70B-5F1E2F480E4F}" destId="{A53858A8-C2CA-47C4-ACF7-F40B8D0305FC}" srcOrd="0" destOrd="0" presId="urn:microsoft.com/office/officeart/2005/8/layout/vList2"/>
    <dgm:cxn modelId="{8DCC2538-9C92-4739-B606-F0A63402ADFF}" type="presOf" srcId="{0D61F7BC-A5A0-4520-9634-5CD9C887B6CB}" destId="{A53858A8-C2CA-47C4-ACF7-F40B8D0305FC}" srcOrd="0" destOrd="3" presId="urn:microsoft.com/office/officeart/2005/8/layout/vList2"/>
    <dgm:cxn modelId="{8D32C738-2E2D-44D1-B362-0A6BDDBA892E}" srcId="{0D61F7BC-A5A0-4520-9634-5CD9C887B6CB}" destId="{65F0016B-0525-4995-B41B-233560147A94}" srcOrd="3" destOrd="0" parTransId="{6FA2E6A6-EE0E-4CEB-B038-A0E3B08B3987}" sibTransId="{C6E21840-7A3D-4002-A63F-E3E9949E7A61}"/>
    <dgm:cxn modelId="{B6B2373B-6BE1-420E-BFA1-B6F05E113A52}" type="presOf" srcId="{3ADEF7FA-DE1A-493E-943F-B9A06F65BC4B}" destId="{A53858A8-C2CA-47C4-ACF7-F40B8D0305FC}" srcOrd="0" destOrd="4" presId="urn:microsoft.com/office/officeart/2005/8/layout/vList2"/>
    <dgm:cxn modelId="{C3B49961-5081-4517-A143-2915A07DCBAC}" srcId="{ED513B88-1ED3-4A76-822C-CD872902DD90}" destId="{9C836110-CAAC-4E48-9708-3DA0C95A3F50}" srcOrd="0" destOrd="0" parTransId="{933C4E8F-3880-421B-B644-F845700F4A72}" sibTransId="{5D38F20B-813C-4EB1-816B-7DAB49DD2F8F}"/>
    <dgm:cxn modelId="{F9B8AB69-CAE5-4137-8E56-97F8B984C136}" srcId="{7C75ED26-115B-401C-B70B-5F1E2F480E4F}" destId="{975CB625-B3AA-4C34-A39C-45879650AE01}" srcOrd="1" destOrd="0" parTransId="{EA5F54AB-CF26-46A3-99B5-3773BC023557}" sibTransId="{EDCF1E81-C180-4B42-9362-5D5874023869}"/>
    <dgm:cxn modelId="{D642AD6A-3A6D-4113-B606-49CF919334B7}" type="presOf" srcId="{65F0016B-0525-4995-B41B-233560147A94}" destId="{A53858A8-C2CA-47C4-ACF7-F40B8D0305FC}" srcOrd="0" destOrd="7" presId="urn:microsoft.com/office/officeart/2005/8/layout/vList2"/>
    <dgm:cxn modelId="{BD9EA46B-EA72-43C5-9E7C-75A2D359B16F}" srcId="{9C836110-CAAC-4E48-9708-3DA0C95A3F50}" destId="{0D61F7BC-A5A0-4520-9634-5CD9C887B6CB}" srcOrd="1" destOrd="0" parTransId="{E5441CCC-2FA2-4C4E-8CAC-1D5DD4A9AB96}" sibTransId="{CE7BE887-B8C4-4533-9EB9-F2F181A22F42}"/>
    <dgm:cxn modelId="{47C3F74E-250F-491B-8395-1980962B7F2A}" srcId="{0D61F7BC-A5A0-4520-9634-5CD9C887B6CB}" destId="{FA7B9417-B8F0-43FF-ADD8-66833993A52F}" srcOrd="1" destOrd="0" parTransId="{90D4A7EF-809F-4212-A5C4-5626134DFEE8}" sibTransId="{D9465C38-522B-44F7-9098-863923F905F5}"/>
    <dgm:cxn modelId="{F94ED750-3232-4904-80CC-FD3D5AA18591}" srcId="{0D61F7BC-A5A0-4520-9634-5CD9C887B6CB}" destId="{3ADEF7FA-DE1A-493E-943F-B9A06F65BC4B}" srcOrd="0" destOrd="0" parTransId="{89D7FAEB-1036-4770-A7BD-1D55EF3F6018}" sibTransId="{EB787E34-C695-428A-8C60-A7850393BEB8}"/>
    <dgm:cxn modelId="{7AA375A5-7745-424E-B5F3-6B6D254B7299}" srcId="{7C75ED26-115B-401C-B70B-5F1E2F480E4F}" destId="{DCB5C42A-3475-49CC-AD40-843CA8165C39}" srcOrd="0" destOrd="0" parTransId="{F9C0E284-9219-465C-B5E8-618A49CA5D86}" sibTransId="{9BEB854A-0FEB-4CED-AE58-FAB4FA269F5E}"/>
    <dgm:cxn modelId="{D7EAA8AF-C328-4028-91B0-0BA70EC93DBE}" srcId="{0D61F7BC-A5A0-4520-9634-5CD9C887B6CB}" destId="{ED70BF59-72BD-4B64-8C1C-909F5FF2794C}" srcOrd="2" destOrd="0" parTransId="{B90E920E-BA94-447A-BC13-EAAC62CD1D03}" sibTransId="{90DE6A8D-A23D-4805-928F-EDBD31C2477D}"/>
    <dgm:cxn modelId="{5644BABD-4EA3-484C-BD30-9305E74A545A}" type="presOf" srcId="{ED513B88-1ED3-4A76-822C-CD872902DD90}" destId="{2BE83140-7263-495E-BD50-BBACA6FC496A}" srcOrd="0" destOrd="0" presId="urn:microsoft.com/office/officeart/2005/8/layout/vList2"/>
    <dgm:cxn modelId="{69E047D9-1F69-47C1-9F52-6DF0CE4F72E8}" srcId="{9C836110-CAAC-4E48-9708-3DA0C95A3F50}" destId="{7C75ED26-115B-401C-B70B-5F1E2F480E4F}" srcOrd="0" destOrd="0" parTransId="{4EDE5081-4D51-43E5-B73F-0618710C2E1C}" sibTransId="{07E2FD0E-396D-4342-A960-B02F591C24C2}"/>
    <dgm:cxn modelId="{493CC4DA-1497-44B3-A7AB-8E7CE0FEB360}" type="presOf" srcId="{ED70BF59-72BD-4B64-8C1C-909F5FF2794C}" destId="{A53858A8-C2CA-47C4-ACF7-F40B8D0305FC}" srcOrd="0" destOrd="6" presId="urn:microsoft.com/office/officeart/2005/8/layout/vList2"/>
    <dgm:cxn modelId="{5EDBCEE1-9A79-4881-BE21-2D7ABEA18D2E}" type="presOf" srcId="{FA7B9417-B8F0-43FF-ADD8-66833993A52F}" destId="{A53858A8-C2CA-47C4-ACF7-F40B8D0305FC}" srcOrd="0" destOrd="5" presId="urn:microsoft.com/office/officeart/2005/8/layout/vList2"/>
    <dgm:cxn modelId="{F09D02EE-50C7-4DB2-BA7E-853F823E262B}" type="presOf" srcId="{975CB625-B3AA-4C34-A39C-45879650AE01}" destId="{A53858A8-C2CA-47C4-ACF7-F40B8D0305FC}" srcOrd="0" destOrd="2" presId="urn:microsoft.com/office/officeart/2005/8/layout/vList2"/>
    <dgm:cxn modelId="{9C2A7B6D-F61D-4727-9C6D-3F47F279BF73}" type="presParOf" srcId="{2BE83140-7263-495E-BD50-BBACA6FC496A}" destId="{76EF572B-B02B-4085-A6F6-20DCAD846220}" srcOrd="0" destOrd="0" presId="urn:microsoft.com/office/officeart/2005/8/layout/vList2"/>
    <dgm:cxn modelId="{5C4951C5-9ECA-4321-B12B-DB45A2C9568A}" type="presParOf" srcId="{2BE83140-7263-495E-BD50-BBACA6FC496A}" destId="{A53858A8-C2CA-47C4-ACF7-F40B8D0305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F572B-B02B-4085-A6F6-20DCAD846220}">
      <dsp:nvSpPr>
        <dsp:cNvPr id="0" name=""/>
        <dsp:cNvSpPr/>
      </dsp:nvSpPr>
      <dsp:spPr>
        <a:xfrm>
          <a:off x="0" y="89475"/>
          <a:ext cx="1188720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API Management Centric Integration</a:t>
          </a:r>
          <a:endParaRPr lang="en-US" sz="3100" kern="1200" dirty="0"/>
        </a:p>
      </dsp:txBody>
      <dsp:txXfrm>
        <a:off x="38952" y="128427"/>
        <a:ext cx="11809296" cy="720036"/>
      </dsp:txXfrm>
    </dsp:sp>
    <dsp:sp modelId="{A53858A8-C2CA-47C4-ACF7-F40B8D0305FC}">
      <dsp:nvSpPr>
        <dsp:cNvPr id="0" name=""/>
        <dsp:cNvSpPr/>
      </dsp:nvSpPr>
      <dsp:spPr>
        <a:xfrm>
          <a:off x="0" y="887415"/>
          <a:ext cx="11887200" cy="359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Introduction to API Management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Static mocks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Policy expressions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Integration patterns using APIM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Content based routing (For Production testing)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Handling large messages in Hybrid integration scenarios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Logic Apps as reusable services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Expose WCFBasicHttp endpoint to APIM in BizTalk feature pack 2.</a:t>
          </a:r>
        </a:p>
      </dsp:txBody>
      <dsp:txXfrm>
        <a:off x="0" y="887415"/>
        <a:ext cx="11887200" cy="359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3/24/2018 4:29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3/24/2018 4:29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46F712-07B0-674A-BF47-051E935C8D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6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4CF7B-68E9-C94C-B8BB-6E6B14511C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23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4CF7B-68E9-C94C-B8BB-6E6B14511C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464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763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791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94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11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1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685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121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922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10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10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1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53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0014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1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1353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558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42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6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4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0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18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1688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6256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630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375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2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6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901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44242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73870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48012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3025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6207467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55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02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2048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2696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0754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519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6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39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000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1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28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6" r:id="rId15"/>
    <p:sldLayoutId id="2147484407" r:id="rId16"/>
    <p:sldLayoutId id="2147484408" r:id="rId17"/>
    <p:sldLayoutId id="2147484409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  <p:sldLayoutId id="2147484427" r:id="rId14"/>
    <p:sldLayoutId id="2147484428" r:id="rId15"/>
    <p:sldLayoutId id="2147484429" r:id="rId16"/>
    <p:sldLayoutId id="2147484430" r:id="rId17"/>
    <p:sldLayoutId id="2147484431" r:id="rId18"/>
    <p:sldLayoutId id="2147484432" r:id="rId19"/>
    <p:sldLayoutId id="2147484433" r:id="rId20"/>
    <p:sldLayoutId id="2147484434" r:id="rId21"/>
    <p:sldLayoutId id="2147484435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inivasa.mahendrakar@Hot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twitter.com/mahendrakarsr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637" y="945748"/>
            <a:ext cx="10439336" cy="1846659"/>
          </a:xfrm>
        </p:spPr>
        <p:txBody>
          <a:bodyPr/>
          <a:lstStyle/>
          <a:p>
            <a:r>
              <a:rPr lang="en-US" sz="6000" b="1" dirty="0"/>
              <a:t>API Management centric integration</a:t>
            </a:r>
            <a:endParaRPr lang="en-US" sz="6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74637" y="4183062"/>
            <a:ext cx="7315137" cy="18280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Srinivasa Mahendrakar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mahendrakarsri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white">
          <a:xfrm>
            <a:off x="10367269" y="336149"/>
            <a:ext cx="1828800" cy="60959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704EE-3184-43B7-8CFD-5F387567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49450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764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urved Connector 17"/>
          <p:cNvCxnSpPr>
            <a:stCxn id="38" idx="2"/>
            <a:endCxn id="37" idx="3"/>
          </p:cNvCxnSpPr>
          <p:nvPr/>
        </p:nvCxnSpPr>
        <p:spPr>
          <a:xfrm rot="5400000">
            <a:off x="9539790" y="4577709"/>
            <a:ext cx="592467" cy="1976646"/>
          </a:xfrm>
          <a:prstGeom prst="curvedConnector2">
            <a:avLst/>
          </a:prstGeom>
          <a:ln w="28575">
            <a:solidFill>
              <a:srgbClr val="4885E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- a hub for enterprise APIs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11334" y="2698638"/>
            <a:ext cx="6937133" cy="2563314"/>
            <a:chOff x="2063610" y="2268614"/>
            <a:chExt cx="8226805" cy="3039856"/>
          </a:xfrm>
        </p:grpSpPr>
        <p:grpSp>
          <p:nvGrpSpPr>
            <p:cNvPr id="44" name="Group 43"/>
            <p:cNvGrpSpPr/>
            <p:nvPr/>
          </p:nvGrpSpPr>
          <p:grpSpPr>
            <a:xfrm>
              <a:off x="2063610" y="2268614"/>
              <a:ext cx="8226805" cy="3039856"/>
              <a:chOff x="1886186" y="2384224"/>
              <a:chExt cx="8226805" cy="303985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886186" y="2923454"/>
                <a:ext cx="8226805" cy="25006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2821" y="2384224"/>
                <a:ext cx="780288" cy="78028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 bwMode="auto">
            <a:xfrm>
              <a:off x="2312848" y="3038086"/>
              <a:ext cx="2479040" cy="2092960"/>
            </a:xfrm>
            <a:prstGeom prst="rect">
              <a:avLst/>
            </a:prstGeom>
            <a:solidFill>
              <a:srgbClr val="DB47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944288" y="3038086"/>
              <a:ext cx="2479040" cy="2092960"/>
            </a:xfrm>
            <a:prstGeom prst="rect">
              <a:avLst/>
            </a:prstGeom>
            <a:solidFill>
              <a:srgbClr val="3CBA5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575728" y="3038086"/>
              <a:ext cx="2479040" cy="2092960"/>
            </a:xfrm>
            <a:prstGeom prst="rect">
              <a:avLst/>
            </a:prstGeom>
            <a:solidFill>
              <a:srgbClr val="4885E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73475" y="3270522"/>
              <a:ext cx="1953208" cy="767478"/>
            </a:xfrm>
            <a:prstGeom prst="rect">
              <a:avLst/>
            </a:prstGeom>
            <a:noFill/>
          </p:spPr>
          <p:txBody>
            <a:bodyPr wrap="non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2448" i="1">
                  <a:solidFill>
                    <a:srgbClr val="FFFFFF"/>
                  </a:solidFill>
                  <a:latin typeface="Segoe UI Semilight"/>
                </a:rPr>
                <a:t>Consume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4552" y="3264263"/>
              <a:ext cx="1572830" cy="75947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2448" i="1">
                  <a:solidFill>
                    <a:srgbClr val="FFFFFF"/>
                  </a:solidFill>
                  <a:latin typeface="Segoe UI Semilight"/>
                </a:rPr>
                <a:t>Publish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0201" y="3263799"/>
              <a:ext cx="1730238" cy="767478"/>
            </a:xfrm>
            <a:prstGeom prst="rect">
              <a:avLst/>
            </a:prstGeom>
            <a:noFill/>
          </p:spPr>
          <p:txBody>
            <a:bodyPr wrap="non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2448" i="1">
                  <a:solidFill>
                    <a:srgbClr val="FFFFFF"/>
                  </a:solidFill>
                  <a:latin typeface="Segoe UI Semilight"/>
                </a:rPr>
                <a:t>Mediate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8053248" y="4129139"/>
              <a:ext cx="1615440" cy="59189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428">
                  <a:solidFill>
                    <a:srgbClr val="FFFFFF"/>
                  </a:solidFill>
                  <a:latin typeface="Segoe UI Light"/>
                </a:rPr>
                <a:t>Azure portal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5585551" y="4129139"/>
              <a:ext cx="1322046" cy="59189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428">
                  <a:solidFill>
                    <a:srgbClr val="FFFFFF"/>
                  </a:solidFill>
                  <a:latin typeface="Segoe UI Light"/>
                </a:rPr>
                <a:t>Gateway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2622137" y="4129139"/>
              <a:ext cx="2001519" cy="59189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428">
                  <a:solidFill>
                    <a:srgbClr val="FFFFFF"/>
                  </a:solidFill>
                  <a:latin typeface="Segoe UI Light"/>
                </a:rPr>
                <a:t>Developer portal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6" y="5524217"/>
            <a:ext cx="620021" cy="6200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32" y="5524217"/>
            <a:ext cx="620021" cy="6200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04" y="5459016"/>
            <a:ext cx="826417" cy="7485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53" y="5535207"/>
            <a:ext cx="620021" cy="620021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 bwMode="auto">
          <a:xfrm>
            <a:off x="6103427" y="2979596"/>
            <a:ext cx="352945" cy="248392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4" y="3596418"/>
            <a:ext cx="1264507" cy="12645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flipH="1">
            <a:off x="9876976" y="4565086"/>
            <a:ext cx="1894742" cy="704713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 managers and developers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512486" y="4759241"/>
            <a:ext cx="2179694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App developers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5031332" y="1183672"/>
            <a:ext cx="2497134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1</a:t>
            </a:r>
            <a:r>
              <a:rPr lang="en-US" sz="1428" baseline="300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st</a:t>
            </a: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 and 3</a:t>
            </a:r>
            <a:r>
              <a:rPr lang="en-US" sz="1428" baseline="300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rd</a:t>
            </a: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 party apps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3215759" y="6226268"/>
            <a:ext cx="6043587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APIs on Azure and outside</a:t>
            </a:r>
          </a:p>
        </p:txBody>
      </p:sp>
      <p:sp>
        <p:nvSpPr>
          <p:cNvPr id="46" name="Down Arrow 45"/>
          <p:cNvSpPr/>
          <p:nvPr/>
        </p:nvSpPr>
        <p:spPr bwMode="auto">
          <a:xfrm>
            <a:off x="6050285" y="5225526"/>
            <a:ext cx="352945" cy="248392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5400000">
            <a:off x="9625993" y="4083448"/>
            <a:ext cx="352945" cy="248392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5400000">
            <a:off x="2612551" y="4119526"/>
            <a:ext cx="352945" cy="248392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41" y="5435373"/>
            <a:ext cx="795822" cy="795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32" y="3388946"/>
            <a:ext cx="1302984" cy="1302984"/>
          </a:xfrm>
          <a:prstGeom prst="rect">
            <a:avLst/>
          </a:prstGeom>
        </p:spPr>
      </p:pic>
      <p:cxnSp>
        <p:nvCxnSpPr>
          <p:cNvPr id="25" name="Curved Connector 24"/>
          <p:cNvCxnSpPr>
            <a:stCxn id="36" idx="0"/>
          </p:cNvCxnSpPr>
          <p:nvPr/>
        </p:nvCxnSpPr>
        <p:spPr>
          <a:xfrm rot="5400000" flipH="1" flipV="1">
            <a:off x="2931121" y="970472"/>
            <a:ext cx="1339652" cy="3912238"/>
          </a:xfrm>
          <a:prstGeom prst="curvedConnector2">
            <a:avLst/>
          </a:prstGeom>
          <a:ln w="28575">
            <a:solidFill>
              <a:srgbClr val="DB47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2" y="5112342"/>
            <a:ext cx="1499848" cy="14998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flipH="1">
            <a:off x="10035041" y="1211614"/>
            <a:ext cx="1845055" cy="264814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Abstract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Secure &amp; protect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Evolve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Monitor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Analyze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Productize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4884ED"/>
                </a:solidFill>
                <a:latin typeface="Segoe UI Light"/>
              </a:rPr>
              <a:t>Monetize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endParaRPr lang="en-US" sz="1632" dirty="0">
              <a:solidFill>
                <a:srgbClr val="4884ED"/>
              </a:solidFill>
              <a:latin typeface="Segoe UI Light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660397" y="1211614"/>
            <a:ext cx="1968859" cy="2042210"/>
          </a:xfrm>
          <a:prstGeom prst="rect">
            <a:avLst/>
          </a:prstGeom>
          <a:solidFill>
            <a:srgbClr val="E6E6E6"/>
          </a:solidFill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Discover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Learn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On-board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Try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Get support</a:t>
            </a:r>
          </a:p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DB4733"/>
                </a:solidFill>
                <a:latin typeface="Segoe UI Light"/>
              </a:rPr>
              <a:t>SDKs and samples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5" y="1478586"/>
            <a:ext cx="1516206" cy="15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a14="http://schemas.microsoft.com/office/drawing/2010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scopes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71240" y="3966158"/>
            <a:ext cx="2916315" cy="1119951"/>
          </a:xfrm>
          <a:prstGeom prst="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454863" y="3272349"/>
            <a:ext cx="4126863" cy="2142773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solidFill>
                <a:srgbClr val="FFB900">
                  <a:lumMod val="60000"/>
                  <a:lumOff val="40000"/>
                </a:srgbClr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9253" y="2552359"/>
            <a:ext cx="5316149" cy="3185826"/>
          </a:xfrm>
          <a:prstGeom prst="rect">
            <a:avLst/>
          </a:prstGeom>
          <a:noFill/>
          <a:ln w="28575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65576" y="1822326"/>
            <a:ext cx="6521365" cy="43092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41156" y="1766237"/>
            <a:ext cx="874483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FF0000"/>
                </a:solidFill>
                <a:latin typeface="Segoe UI Semilight"/>
              </a:rPr>
              <a:t>global</a:t>
            </a:r>
            <a:endParaRPr lang="en-US" sz="1428" dirty="0">
              <a:solidFill>
                <a:srgbClr val="D83B01">
                  <a:lumMod val="60000"/>
                  <a:lumOff val="40000"/>
                </a:srgbClr>
              </a:solidFill>
              <a:latin typeface="Segoe UI Semi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4673" y="2444064"/>
            <a:ext cx="1006912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92D050"/>
                </a:solidFill>
                <a:latin typeface="Segoe UI Semilight"/>
              </a:rPr>
              <a:t>product</a:t>
            </a:r>
            <a:endParaRPr lang="en-US" sz="1428" dirty="0">
              <a:solidFill>
                <a:srgbClr val="FF8C00">
                  <a:lumMod val="40000"/>
                  <a:lumOff val="60000"/>
                </a:srgbClr>
              </a:solidFill>
              <a:latin typeface="Segoe UI Semi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7738" y="3187365"/>
            <a:ext cx="620287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 err="1">
                <a:solidFill>
                  <a:srgbClr val="0070C0"/>
                </a:solidFill>
                <a:latin typeface="Segoe UI Semilight"/>
              </a:rPr>
              <a:t>api</a:t>
            </a:r>
            <a:endParaRPr lang="en-US" sz="1428" dirty="0">
              <a:solidFill>
                <a:srgbClr val="FFB900">
                  <a:lumMod val="20000"/>
                  <a:lumOff val="80000"/>
                </a:srgbClr>
              </a:solidFill>
              <a:latin typeface="Segoe UI Semi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676" y="3872121"/>
            <a:ext cx="1154903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00B0F0"/>
                </a:solidFill>
                <a:latin typeface="Segoe UI Semilight"/>
              </a:rPr>
              <a:t>operation</a:t>
            </a:r>
            <a:endParaRPr lang="en-US" sz="1428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2514930" y="3011193"/>
            <a:ext cx="105026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inbound</a:t>
            </a:r>
            <a:endParaRPr lang="en-US" sz="1428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453621" y="5204909"/>
            <a:ext cx="1172888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outbound</a:t>
            </a:r>
            <a:endParaRPr lang="en-US" sz="1428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302384" y="3408279"/>
            <a:ext cx="15007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70232" y="5443067"/>
            <a:ext cx="150074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75702" y="2909173"/>
            <a:ext cx="1250580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i="1">
                <a:solidFill>
                  <a:srgbClr val="353535">
                    <a:lumMod val="40000"/>
                    <a:lumOff val="60000"/>
                  </a:srgbClr>
                </a:solidFill>
                <a:latin typeface="Segoe UI Semilight"/>
              </a:rPr>
              <a:t>to backend</a:t>
            </a:r>
            <a:endParaRPr lang="en-US" sz="1428" i="1" dirty="0">
              <a:solidFill>
                <a:srgbClr val="353535">
                  <a:lumMod val="40000"/>
                  <a:lumOff val="60000"/>
                </a:srgbClr>
              </a:solidFill>
              <a:latin typeface="Segoe UI Semi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02384" y="4997556"/>
            <a:ext cx="145101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i="1" dirty="0">
                <a:solidFill>
                  <a:srgbClr val="353535">
                    <a:lumMod val="40000"/>
                    <a:lumOff val="60000"/>
                  </a:srgbClr>
                </a:solidFill>
                <a:latin typeface="Segoe UI Semilight"/>
              </a:rPr>
              <a:t>from backend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87430" y="3264133"/>
            <a:ext cx="15007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7478" y="5456425"/>
            <a:ext cx="150074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0749" y="2765026"/>
            <a:ext cx="1202643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i="1" dirty="0">
                <a:solidFill>
                  <a:srgbClr val="353535">
                    <a:lumMod val="40000"/>
                    <a:lumOff val="60000"/>
                  </a:srgbClr>
                </a:solidFill>
                <a:latin typeface="Segoe UI Semilight"/>
              </a:rPr>
              <a:t>from caller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0796" y="4957317"/>
            <a:ext cx="991412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i="1" dirty="0">
                <a:solidFill>
                  <a:srgbClr val="353535">
                    <a:lumMod val="40000"/>
                    <a:lumOff val="60000"/>
                  </a:srgbClr>
                </a:solidFill>
                <a:latin typeface="Segoe UI Semilight"/>
              </a:rPr>
              <a:t>to caller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8803" y="1808199"/>
            <a:ext cx="2365400" cy="134350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353535"/>
                </a:solidFill>
                <a:latin typeface="Segoe UI Light"/>
                <a:ea typeface="Microsoft Sans Serif" charset="0"/>
                <a:cs typeface="Microsoft Sans Serif" charset="0"/>
              </a:rPr>
              <a:t>GET /foo/bar HTTP/1.1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353535"/>
                </a:solidFill>
                <a:latin typeface="Segoe UI Light"/>
                <a:ea typeface="Microsoft Sans Serif" charset="0"/>
                <a:cs typeface="Microsoft Sans Serif" charset="0"/>
              </a:rPr>
              <a:t>Host: </a:t>
            </a:r>
            <a:r>
              <a:rPr lang="en-US" sz="1428" dirty="0" err="1">
                <a:solidFill>
                  <a:srgbClr val="353535"/>
                </a:solidFill>
                <a:latin typeface="Segoe UI Light"/>
                <a:ea typeface="Microsoft Sans Serif" charset="0"/>
                <a:cs typeface="Microsoft Sans Serif" charset="0"/>
              </a:rPr>
              <a:t>api.constoso.com</a:t>
            </a:r>
            <a:endParaRPr lang="en-US" sz="1428" dirty="0">
              <a:solidFill>
                <a:srgbClr val="353535"/>
              </a:solidFill>
              <a:latin typeface="Segoe UI Light"/>
              <a:ea typeface="Microsoft Sans Serif" charset="0"/>
              <a:cs typeface="Microsoft Sans Serif" charset="0"/>
            </a:endParaRPr>
          </a:p>
          <a:p>
            <a:pPr defTabSz="932597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solidFill>
                  <a:srgbClr val="353535"/>
                </a:solidFill>
                <a:latin typeface="Segoe UI Light"/>
                <a:ea typeface="Microsoft Sans Serif" charset="0"/>
                <a:cs typeface="Microsoft Sans Serif" charset="0"/>
              </a:rPr>
              <a:t>Key: 0123456789</a:t>
            </a:r>
          </a:p>
          <a:p>
            <a:pPr defTabSz="932597">
              <a:lnSpc>
                <a:spcPct val="90000"/>
              </a:lnSpc>
              <a:spcAft>
                <a:spcPts val="612"/>
              </a:spcAft>
            </a:pPr>
            <a:endParaRPr lang="en-US" sz="1428" dirty="0">
              <a:solidFill>
                <a:srgbClr val="353535"/>
              </a:solidFill>
              <a:latin typeface="Segoe UI Light"/>
              <a:ea typeface="Microsoft Sans Serif" charset="0"/>
              <a:cs typeface="Microsoft Sans Serif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63296" y="2552360"/>
            <a:ext cx="1136280" cy="28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597"/>
            <a:r>
              <a:rPr lang="en-US" sz="1224" b="1" dirty="0">
                <a:solidFill>
                  <a:srgbClr val="353535"/>
                </a:solidFill>
                <a:latin typeface="Segoe UI Semilight"/>
                <a:ea typeface="Microsoft Sans Serif" charset="0"/>
                <a:cs typeface="Microsoft Sans Serif" charset="0"/>
              </a:rPr>
              <a:t>0123456789</a:t>
            </a:r>
            <a:endParaRPr lang="en-US" sz="1224" b="1" dirty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54863" y="3298139"/>
            <a:ext cx="1136280" cy="28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597"/>
            <a:r>
              <a:rPr lang="en-US" sz="1224" b="1" dirty="0">
                <a:solidFill>
                  <a:srgbClr val="353535"/>
                </a:solidFill>
                <a:latin typeface="Segoe UI Semilight"/>
                <a:ea typeface="Microsoft Sans Serif" charset="0"/>
                <a:cs typeface="Microsoft Sans Serif" charset="0"/>
              </a:rPr>
              <a:t>/foo</a:t>
            </a:r>
            <a:endParaRPr lang="en-US" sz="1224" b="1" dirty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71240" y="3977731"/>
            <a:ext cx="1136280" cy="28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597"/>
            <a:r>
              <a:rPr lang="en-US" sz="1224" b="1" dirty="0">
                <a:solidFill>
                  <a:srgbClr val="353535"/>
                </a:solidFill>
                <a:latin typeface="Segoe UI Semilight"/>
                <a:ea typeface="Microsoft Sans Serif" charset="0"/>
                <a:cs typeface="Microsoft Sans Serif" charset="0"/>
              </a:rPr>
              <a:t>/bar</a:t>
            </a:r>
            <a:endParaRPr lang="en-US" sz="1224" b="1" dirty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91143" y="1948145"/>
            <a:ext cx="866389" cy="470856"/>
            <a:chOff x="5273495" y="1910055"/>
            <a:chExt cx="849478" cy="461665"/>
          </a:xfrm>
        </p:grpSpPr>
        <p:sp>
          <p:nvSpPr>
            <p:cNvPr id="43" name="Rectangle 42"/>
            <p:cNvSpPr/>
            <p:nvPr/>
          </p:nvSpPr>
          <p:spPr bwMode="auto">
            <a:xfrm>
              <a:off x="5340400" y="2005654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73495" y="1910055"/>
              <a:ext cx="849478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CORS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505058" y="1944426"/>
            <a:ext cx="729915" cy="470856"/>
            <a:chOff x="8429377" y="351873"/>
            <a:chExt cx="715668" cy="461665"/>
          </a:xfrm>
        </p:grpSpPr>
        <p:sp>
          <p:nvSpPr>
            <p:cNvPr id="56" name="TextBox 55"/>
            <p:cNvSpPr txBox="1"/>
            <p:nvPr/>
          </p:nvSpPr>
          <p:spPr>
            <a:xfrm>
              <a:off x="8451539" y="351873"/>
              <a:ext cx="693506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LOG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8429377" y="451165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00800" y="2672125"/>
            <a:ext cx="866389" cy="470856"/>
            <a:chOff x="5273495" y="1910055"/>
            <a:chExt cx="849478" cy="4616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5340400" y="2005654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73495" y="1910055"/>
              <a:ext cx="849478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RATE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363762" y="2668405"/>
            <a:ext cx="1083470" cy="470856"/>
            <a:chOff x="8281369" y="351873"/>
            <a:chExt cx="1062322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281369" y="351873"/>
              <a:ext cx="1062322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QUOTA</a:t>
              </a:r>
              <a:endParaRPr lang="en-US" sz="1224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429377" y="451165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061678" y="3388393"/>
            <a:ext cx="866389" cy="470856"/>
            <a:chOff x="5273495" y="1910055"/>
            <a:chExt cx="849478" cy="461665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340400" y="2005654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73495" y="1910055"/>
              <a:ext cx="849478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JWT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226113" y="4224640"/>
            <a:ext cx="866389" cy="470856"/>
            <a:chOff x="5273495" y="1910055"/>
            <a:chExt cx="849478" cy="461665"/>
          </a:xfrm>
        </p:grpSpPr>
        <p:sp>
          <p:nvSpPr>
            <p:cNvPr id="84" name="Rectangle 83"/>
            <p:cNvSpPr/>
            <p:nvPr/>
          </p:nvSpPr>
          <p:spPr bwMode="auto">
            <a:xfrm>
              <a:off x="5340400" y="2005654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73495" y="1910055"/>
              <a:ext cx="849478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CACHE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40029" y="4220920"/>
            <a:ext cx="729915" cy="470856"/>
            <a:chOff x="8429377" y="351873"/>
            <a:chExt cx="71566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8451539" y="351873"/>
              <a:ext cx="693506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URL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8429377" y="451165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52333" y="4206412"/>
            <a:ext cx="822365" cy="470856"/>
            <a:chOff x="8402200" y="351873"/>
            <a:chExt cx="806313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8402200" y="351873"/>
              <a:ext cx="806313" cy="4616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</a:pPr>
              <a:r>
                <a:rPr lang="en-US" sz="1224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BODY</a:t>
              </a:r>
              <a:endParaRPr lang="en-US" sz="1224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8429377" y="451165"/>
              <a:ext cx="715668" cy="231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790511" y="4805561"/>
            <a:ext cx="7371306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2967866"/>
            <a:ext cx="12434711" cy="4102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2" y="1105658"/>
            <a:ext cx="11887100" cy="2224791"/>
          </a:xfrm>
        </p:spPr>
        <p:txBody>
          <a:bodyPr/>
          <a:lstStyle/>
          <a:p>
            <a:r>
              <a:rPr lang="en-US" sz="2448" dirty="0"/>
              <a:t>C# “snippets” embedded in policy documents</a:t>
            </a:r>
          </a:p>
          <a:p>
            <a:r>
              <a:rPr lang="en-US" sz="2448" dirty="0"/>
              <a:t>Have read-only access to the request context</a:t>
            </a:r>
          </a:p>
          <a:p>
            <a:r>
              <a:rPr lang="en-US" sz="2448" dirty="0"/>
              <a:t>Can only use whitelisted .NET types</a:t>
            </a:r>
          </a:p>
          <a:p>
            <a:r>
              <a:rPr lang="en-US" sz="2448" dirty="0"/>
              <a:t>Dynamically configure and conditionally execute policies</a:t>
            </a:r>
          </a:p>
          <a:p>
            <a:endParaRPr lang="en-US" sz="2448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33731" y="3589259"/>
            <a:ext cx="514539" cy="49428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387" y="4051117"/>
            <a:ext cx="514539" cy="49428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1072316" y="4736504"/>
            <a:ext cx="514539" cy="49428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095923" y="4983646"/>
            <a:ext cx="514539" cy="49428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>
            <a:off x="5040198" y="5449790"/>
            <a:ext cx="514539" cy="49428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a14="http://schemas.microsoft.com/office/drawing/2010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250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dirty="0"/>
              <a:t>APIM policies – return response policy</a:t>
            </a:r>
          </a:p>
        </p:txBody>
      </p:sp>
    </p:spTree>
    <p:extLst>
      <p:ext uri="{BB962C8B-B14F-4D97-AF65-F5344CB8AC3E}">
        <p14:creationId xmlns:p14="http://schemas.microsoft.com/office/powerpoint/2010/main" val="39007201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Content base routing using API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CC755-A35B-4D8F-8C71-FAE9B42A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9" y="1958974"/>
            <a:ext cx="75342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08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250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dirty="0"/>
              <a:t>Content based routing</a:t>
            </a:r>
          </a:p>
        </p:txBody>
      </p:sp>
    </p:spTree>
    <p:extLst>
      <p:ext uri="{BB962C8B-B14F-4D97-AF65-F5344CB8AC3E}">
        <p14:creationId xmlns:p14="http://schemas.microsoft.com/office/powerpoint/2010/main" val="33979526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296988"/>
          </a:xfrm>
        </p:spPr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Handling large message in hybrid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2895C-B15E-431B-AF85-F9AC5D4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2665597"/>
            <a:ext cx="1089834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4550E-96D3-4401-9EB7-F206D31E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37" y="1575359"/>
            <a:ext cx="925549" cy="79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2E8ED-426B-4EBA-82F6-26F8C70F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027" y="3559125"/>
            <a:ext cx="873331" cy="8147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AC4FE1-4256-42F1-96A9-D2E1A32958BB}"/>
              </a:ext>
            </a:extLst>
          </p:cNvPr>
          <p:cNvCxnSpPr/>
          <p:nvPr/>
        </p:nvCxnSpPr>
        <p:spPr>
          <a:xfrm>
            <a:off x="3574271" y="3344862"/>
            <a:ext cx="1119966" cy="533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FAA8B-6953-4B16-B7A5-89E2C2D08303}"/>
              </a:ext>
            </a:extLst>
          </p:cNvPr>
          <p:cNvSpPr txBox="1"/>
          <p:nvPr/>
        </p:nvSpPr>
        <p:spPr>
          <a:xfrm>
            <a:off x="3029354" y="3559125"/>
            <a:ext cx="16002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&lt;256kb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0A400-4F7E-4DC4-8414-0DEA56B193A5}"/>
              </a:ext>
            </a:extLst>
          </p:cNvPr>
          <p:cNvCxnSpPr>
            <a:endCxn id="8" idx="1"/>
          </p:cNvCxnSpPr>
          <p:nvPr/>
        </p:nvCxnSpPr>
        <p:spPr>
          <a:xfrm flipV="1">
            <a:off x="3465481" y="1972034"/>
            <a:ext cx="1304956" cy="9156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A5AEF-489B-485F-8A7F-C6B2CBCF264C}"/>
              </a:ext>
            </a:extLst>
          </p:cNvPr>
          <p:cNvSpPr txBox="1"/>
          <p:nvPr/>
        </p:nvSpPr>
        <p:spPr>
          <a:xfrm>
            <a:off x="2953154" y="1847847"/>
            <a:ext cx="1676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&gt;256KB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AC3909-DCD3-49D0-AE37-9E6EB0374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637" y="1475979"/>
            <a:ext cx="685800" cy="6858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62FC7-E30C-476D-93AD-8FA45DBD4A16}"/>
              </a:ext>
            </a:extLst>
          </p:cNvPr>
          <p:cNvCxnSpPr/>
          <p:nvPr/>
        </p:nvCxnSpPr>
        <p:spPr>
          <a:xfrm>
            <a:off x="5610598" y="1786029"/>
            <a:ext cx="6088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FA4FF96-A592-4049-90BE-76999510FEC6}"/>
              </a:ext>
            </a:extLst>
          </p:cNvPr>
          <p:cNvSpPr/>
          <p:nvPr/>
        </p:nvSpPr>
        <p:spPr bwMode="auto">
          <a:xfrm>
            <a:off x="5695986" y="1475979"/>
            <a:ext cx="293651" cy="310050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2F010B-5621-45E0-AAF8-A9AEBC00D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474" y="2435357"/>
            <a:ext cx="948547" cy="4962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1E3E32-0D9E-4732-B408-2FDA57CB9D11}"/>
              </a:ext>
            </a:extLst>
          </p:cNvPr>
          <p:cNvCxnSpPr/>
          <p:nvPr/>
        </p:nvCxnSpPr>
        <p:spPr>
          <a:xfrm>
            <a:off x="5532437" y="2161779"/>
            <a:ext cx="686984" cy="5038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FDA8236-009D-421F-A786-FEFC5CDF509B}"/>
              </a:ext>
            </a:extLst>
          </p:cNvPr>
          <p:cNvSpPr/>
          <p:nvPr/>
        </p:nvSpPr>
        <p:spPr bwMode="auto">
          <a:xfrm>
            <a:off x="5627277" y="2420259"/>
            <a:ext cx="293651" cy="310050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56D11A-9D88-4A33-A68C-606D6CD29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649" y="2665597"/>
            <a:ext cx="782156" cy="764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DC386C-1598-4893-A9A9-A541360E8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474" y="3559125"/>
            <a:ext cx="948547" cy="49628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184A28-133B-4FF7-8241-33FB642B58BA}"/>
              </a:ext>
            </a:extLst>
          </p:cNvPr>
          <p:cNvCxnSpPr>
            <a:stCxn id="9" idx="3"/>
          </p:cNvCxnSpPr>
          <p:nvPr/>
        </p:nvCxnSpPr>
        <p:spPr>
          <a:xfrm flipV="1">
            <a:off x="5676358" y="3873057"/>
            <a:ext cx="694279" cy="93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E4430-B8A6-4536-89D6-2EFA65BCC2CB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7289021" y="2683500"/>
            <a:ext cx="1812628" cy="3641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F4314F-F83D-4977-9BBE-9AD65800816D}"/>
              </a:ext>
            </a:extLst>
          </p:cNvPr>
          <p:cNvCxnSpPr>
            <a:stCxn id="27" idx="3"/>
          </p:cNvCxnSpPr>
          <p:nvPr/>
        </p:nvCxnSpPr>
        <p:spPr>
          <a:xfrm flipV="1">
            <a:off x="7289021" y="3122797"/>
            <a:ext cx="1748616" cy="6844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175C39-5914-407A-9E32-B4E84B458005}"/>
              </a:ext>
            </a:extLst>
          </p:cNvPr>
          <p:cNvSpPr txBox="1"/>
          <p:nvPr/>
        </p:nvSpPr>
        <p:spPr>
          <a:xfrm>
            <a:off x="1265237" y="4945062"/>
            <a:ext cx="647700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Bus Message size restriction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Standard : 256 KB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Premium: 1 MB</a:t>
            </a:r>
          </a:p>
        </p:txBody>
      </p:sp>
    </p:spTree>
    <p:extLst>
      <p:ext uri="{BB962C8B-B14F-4D97-AF65-F5344CB8AC3E}">
        <p14:creationId xmlns:p14="http://schemas.microsoft.com/office/powerpoint/2010/main" val="38280777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" y="1668462"/>
            <a:ext cx="12434711" cy="41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a14="http://schemas.microsoft.com/office/drawing/2010/main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296988"/>
          </a:xfrm>
        </p:spPr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Logic Apps as reusable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3D0EE7-8A65-4790-8C99-EBC15CB5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37" y="1820862"/>
            <a:ext cx="108983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7906365-135E-4837-AB14-C3F28C11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7" y="3421062"/>
            <a:ext cx="925549" cy="793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8BBBC8-CBE0-43A9-AE54-12FE8374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37" y="3440018"/>
            <a:ext cx="925549" cy="7933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196EDB-F135-44D7-A957-1E5CA66A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7" y="3344862"/>
            <a:ext cx="925549" cy="793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B4D587-05C9-4AD3-98A9-F7C38CCB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37" y="3392765"/>
            <a:ext cx="925549" cy="793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C3FBE8-6E05-441E-A35B-B7D2D210FBA7}"/>
              </a:ext>
            </a:extLst>
          </p:cNvPr>
          <p:cNvSpPr txBox="1"/>
          <p:nvPr/>
        </p:nvSpPr>
        <p:spPr>
          <a:xfrm>
            <a:off x="2332037" y="4103380"/>
            <a:ext cx="21336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AS2 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50B25-300D-4B99-B592-018738A07B46}"/>
              </a:ext>
            </a:extLst>
          </p:cNvPr>
          <p:cNvSpPr txBox="1"/>
          <p:nvPr/>
        </p:nvSpPr>
        <p:spPr>
          <a:xfrm>
            <a:off x="4237037" y="4095415"/>
            <a:ext cx="21336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X12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9F3EDA-7211-4B1E-BD69-CCB8B9623A41}"/>
              </a:ext>
            </a:extLst>
          </p:cNvPr>
          <p:cNvSpPr txBox="1"/>
          <p:nvPr/>
        </p:nvSpPr>
        <p:spPr>
          <a:xfrm>
            <a:off x="6238564" y="4095415"/>
            <a:ext cx="21336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EDIFACT 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5A73-56F6-4CEE-BB25-F36281595FCA}"/>
              </a:ext>
            </a:extLst>
          </p:cNvPr>
          <p:cNvSpPr txBox="1"/>
          <p:nvPr/>
        </p:nvSpPr>
        <p:spPr>
          <a:xfrm>
            <a:off x="8600764" y="4069548"/>
            <a:ext cx="263201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Transformation 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C01E4A-DEC0-4FBD-9B58-A76174DA9DED}"/>
              </a:ext>
            </a:extLst>
          </p:cNvPr>
          <p:cNvCxnSpPr/>
          <p:nvPr/>
        </p:nvCxnSpPr>
        <p:spPr>
          <a:xfrm flipV="1">
            <a:off x="3475037" y="2506662"/>
            <a:ext cx="1453374" cy="6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B70E3-871E-4656-B1CF-72815E3A768D}"/>
              </a:ext>
            </a:extLst>
          </p:cNvPr>
          <p:cNvCxnSpPr/>
          <p:nvPr/>
        </p:nvCxnSpPr>
        <p:spPr>
          <a:xfrm flipV="1">
            <a:off x="5303837" y="2807520"/>
            <a:ext cx="87349" cy="5373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73BD61-C854-4E21-B014-F1B5CF32C120}"/>
              </a:ext>
            </a:extLst>
          </p:cNvPr>
          <p:cNvCxnSpPr/>
          <p:nvPr/>
        </p:nvCxnSpPr>
        <p:spPr>
          <a:xfrm flipH="1" flipV="1">
            <a:off x="6219421" y="2681771"/>
            <a:ext cx="842590" cy="4648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7B4398-AB14-4638-80AB-1EFA92292F64}"/>
              </a:ext>
            </a:extLst>
          </p:cNvPr>
          <p:cNvCxnSpPr>
            <a:cxnSpLocks/>
          </p:cNvCxnSpPr>
          <p:nvPr/>
        </p:nvCxnSpPr>
        <p:spPr>
          <a:xfrm flipH="1" flipV="1">
            <a:off x="6523037" y="2278063"/>
            <a:ext cx="2438400" cy="10187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6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296988"/>
          </a:xfrm>
        </p:spPr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Publish BizTalk SOAP endpoints in API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11887199" cy="849463"/>
          </a:xfrm>
        </p:spPr>
        <p:txBody>
          <a:bodyPr/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You can expose a WCF-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BasicHTTP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receive location as an endpoint within Azure API Management using BizTalk Administration.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60679-F6A1-4ADC-B611-21192058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7" y="2670325"/>
            <a:ext cx="9020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86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8A283-725E-4560-A3AD-A9A9CF23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67" y="3534977"/>
            <a:ext cx="2801873" cy="3459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2E590A-9411-404C-B756-A27702BD9DB3}"/>
              </a:ext>
            </a:extLst>
          </p:cNvPr>
          <p:cNvSpPr/>
          <p:nvPr/>
        </p:nvSpPr>
        <p:spPr>
          <a:xfrm>
            <a:off x="655637" y="1820862"/>
            <a:ext cx="11506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consultant(Developer/technical Lead/Architect) with  more than 13 years experience in implementing integration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From past 2 years I am working at BizTalk360 as a technical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Living in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Reach me :</a:t>
            </a:r>
          </a:p>
          <a:p>
            <a:r>
              <a:rPr lang="en-GB" sz="2800" dirty="0"/>
              <a:t>    email     : </a:t>
            </a:r>
            <a:r>
              <a:rPr lang="en-GB" sz="2000" dirty="0">
                <a:hlinkClick r:id="rId3"/>
              </a:rPr>
              <a:t>srinivasa.mahendrakar@Hotmail.com</a:t>
            </a:r>
            <a:endParaRPr lang="en-GB" sz="2000" dirty="0"/>
          </a:p>
          <a:p>
            <a:r>
              <a:rPr lang="en-GB" sz="2800" dirty="0"/>
              <a:t>    </a:t>
            </a:r>
            <a:r>
              <a:rPr lang="en-GB" sz="2800" dirty="0" err="1"/>
              <a:t>linkedin</a:t>
            </a:r>
            <a:r>
              <a:rPr lang="en-GB" sz="2800" dirty="0"/>
              <a:t> : </a:t>
            </a:r>
            <a:r>
              <a:rPr lang="en-GB" sz="2000" dirty="0"/>
              <a:t>linkedin.com/in/srinivasa-mahendrakar-bb558721</a:t>
            </a:r>
            <a:r>
              <a:rPr lang="en-GB" sz="2800" dirty="0"/>
              <a:t> </a:t>
            </a:r>
          </a:p>
          <a:p>
            <a:r>
              <a:rPr lang="en-GB" sz="2800" dirty="0"/>
              <a:t>    twitter   : </a:t>
            </a:r>
            <a:r>
              <a:rPr lang="en-GB" sz="2000" dirty="0"/>
              <a:t>@</a:t>
            </a:r>
            <a:r>
              <a:rPr lang="en-GB" sz="2000" dirty="0" err="1">
                <a:hlinkClick r:id="rId4"/>
              </a:rPr>
              <a:t>mahendrakarsri</a:t>
            </a:r>
            <a:endParaRPr lang="en-GB" sz="2000" b="1" dirty="0"/>
          </a:p>
          <a:p>
            <a:pPr marL="285750" marR="0" lvl="0" indent="-28575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Segoe UI Light"/>
              <a:ea typeface="+mn-ea"/>
              <a:cs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AA41B-D03F-43DE-AA87-ED877D1142AF}"/>
              </a:ext>
            </a:extLst>
          </p:cNvPr>
          <p:cNvSpPr/>
          <p:nvPr/>
        </p:nvSpPr>
        <p:spPr>
          <a:xfrm>
            <a:off x="808037" y="830262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Srinivasa Mahendrakar</a:t>
            </a:r>
          </a:p>
        </p:txBody>
      </p:sp>
    </p:spTree>
    <p:extLst>
      <p:ext uri="{BB962C8B-B14F-4D97-AF65-F5344CB8AC3E}">
        <p14:creationId xmlns:p14="http://schemas.microsoft.com/office/powerpoint/2010/main" val="30589735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2205194"/>
            <a:ext cx="3886198" cy="912424"/>
          </a:xfrm>
        </p:spPr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SOAP to 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0837" y="1289206"/>
            <a:ext cx="11887199" cy="461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Publish your existing SOAP Service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BC85B-9C55-44F6-A934-87216768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37" y="525462"/>
            <a:ext cx="4644118" cy="61193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CEDC7-667F-4456-B796-483DCBB8CA1F}"/>
              </a:ext>
            </a:extLst>
          </p:cNvPr>
          <p:cNvSpPr/>
          <p:nvPr/>
        </p:nvSpPr>
        <p:spPr bwMode="auto">
          <a:xfrm>
            <a:off x="8809037" y="3954462"/>
            <a:ext cx="1066800" cy="25365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4F1D8-290F-4CE3-84CA-5EF4CF9C492F}"/>
              </a:ext>
            </a:extLst>
          </p:cNvPr>
          <p:cNvSpPr/>
          <p:nvPr/>
        </p:nvSpPr>
        <p:spPr bwMode="auto">
          <a:xfrm>
            <a:off x="10513663" y="3954462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BD1F7C-14EB-4046-9443-22F2AFBE3AE5}"/>
              </a:ext>
            </a:extLst>
          </p:cNvPr>
          <p:cNvSpPr txBox="1">
            <a:spLocks/>
          </p:cNvSpPr>
          <p:nvPr/>
        </p:nvSpPr>
        <p:spPr>
          <a:xfrm>
            <a:off x="503237" y="4183062"/>
            <a:ext cx="5791199" cy="9461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Prerequisites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EDE8AC3-408B-4457-B01D-A2A0E9E40FB6}"/>
              </a:ext>
            </a:extLst>
          </p:cNvPr>
          <p:cNvSpPr txBox="1">
            <a:spLocks/>
          </p:cNvSpPr>
          <p:nvPr/>
        </p:nvSpPr>
        <p:spPr>
          <a:xfrm>
            <a:off x="450741" y="4868862"/>
            <a:ext cx="6302569" cy="188974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Install </a:t>
            </a:r>
            <a:r>
              <a:rPr lang="en-US" sz="20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Feature Pack 2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on the BizTalk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Connection BizTalk computer and the API Management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VPN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Via your existing 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Hosted in Azure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4E4FCA-CED8-45C9-9C50-3865B03FA059}"/>
              </a:ext>
            </a:extLst>
          </p:cNvPr>
          <p:cNvSpPr txBox="1">
            <a:spLocks/>
          </p:cNvSpPr>
          <p:nvPr/>
        </p:nvSpPr>
        <p:spPr>
          <a:xfrm>
            <a:off x="601468" y="525618"/>
            <a:ext cx="5791198" cy="91598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SOAP pass-through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8419AD2-6E78-4522-BC7F-9F595B7F800D}"/>
              </a:ext>
            </a:extLst>
          </p:cNvPr>
          <p:cNvSpPr txBox="1">
            <a:spLocks/>
          </p:cNvSpPr>
          <p:nvPr/>
        </p:nvSpPr>
        <p:spPr>
          <a:xfrm>
            <a:off x="410967" y="2888050"/>
            <a:ext cx="6302569" cy="11387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Publish your existing SOAP Service as REST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Full control of exposed REST schema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Full control of translation between REST and SOAP  </a:t>
            </a:r>
          </a:p>
        </p:txBody>
      </p:sp>
    </p:spTree>
    <p:extLst>
      <p:ext uri="{BB962C8B-B14F-4D97-AF65-F5344CB8AC3E}">
        <p14:creationId xmlns:p14="http://schemas.microsoft.com/office/powerpoint/2010/main" val="20069549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Takeways</a:t>
            </a:r>
            <a:endParaRPr lang="en-US" sz="4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49901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APIs are the building blocks of modern apps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They need to be managed, protected and measured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Power of APIs is harnessed by developers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API management is a necessity</a:t>
            </a:r>
          </a:p>
        </p:txBody>
      </p:sp>
    </p:spTree>
    <p:extLst>
      <p:ext uri="{BB962C8B-B14F-4D97-AF65-F5344CB8AC3E}">
        <p14:creationId xmlns:p14="http://schemas.microsoft.com/office/powerpoint/2010/main" val="63087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76D93F-F827-406F-A4AB-61E935E8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7" y="982662"/>
            <a:ext cx="2743200" cy="1887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B84E5-3DD7-41D5-B9B0-23BD19E5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37" y="859518"/>
            <a:ext cx="2819400" cy="2102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1E2506-3270-4A5F-ADF3-EB078EC5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258" y="859519"/>
            <a:ext cx="2468314" cy="2256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7903D-66D5-42CD-846E-8823447F0410}"/>
              </a:ext>
            </a:extLst>
          </p:cNvPr>
          <p:cNvSpPr txBox="1"/>
          <p:nvPr/>
        </p:nvSpPr>
        <p:spPr>
          <a:xfrm>
            <a:off x="1036637" y="3344862"/>
            <a:ext cx="9601200" cy="11818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per Harvard Business Review ,  These companies generating more than </a:t>
            </a:r>
            <a:r>
              <a:rPr lang="en-GB" sz="4000" dirty="0">
                <a:solidFill>
                  <a:schemeClr val="accent2"/>
                </a:solidFill>
              </a:rPr>
              <a:t>50% </a:t>
            </a: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 their revenues through APIs.</a:t>
            </a:r>
          </a:p>
        </p:txBody>
      </p:sp>
    </p:spTree>
    <p:extLst>
      <p:ext uri="{BB962C8B-B14F-4D97-AF65-F5344CB8AC3E}">
        <p14:creationId xmlns:p14="http://schemas.microsoft.com/office/powerpoint/2010/main" val="23868862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B5DBA-BB39-41F4-80D8-A6E8BAF9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296862"/>
            <a:ext cx="10820400" cy="60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53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D7F136-AFD9-4F54-9B7E-EBE773BE3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247863"/>
              </p:ext>
            </p:extLst>
          </p:nvPr>
        </p:nvGraphicFramePr>
        <p:xfrm>
          <a:off x="274638" y="1212850"/>
          <a:ext cx="11887200" cy="457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744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92C9FDD-A54A-4068-9115-E892B880D261}"/>
              </a:ext>
            </a:extLst>
          </p:cNvPr>
          <p:cNvSpPr txBox="1">
            <a:spLocks/>
          </p:cNvSpPr>
          <p:nvPr/>
        </p:nvSpPr>
        <p:spPr>
          <a:xfrm>
            <a:off x="427037" y="3307524"/>
            <a:ext cx="9525000" cy="18280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Publish, manage, secure, and analyze your APIs in minutes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563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Why Azure API Management?</a:t>
            </a:r>
            <a:endParaRPr lang="en-US" sz="4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31763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Package and publish APIs to developers and partners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On-board developers via a self-service portal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Ramp-up developers with docs, samples, and API console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Build an API façade for existing backend services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Reliably protect published APIs from misuse and abuse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Gain insights into API usages and health from analytics reports</a:t>
            </a:r>
          </a:p>
        </p:txBody>
      </p:sp>
    </p:spTree>
    <p:extLst>
      <p:ext uri="{BB962C8B-B14F-4D97-AF65-F5344CB8AC3E}">
        <p14:creationId xmlns:p14="http://schemas.microsoft.com/office/powerpoint/2010/main" val="2450741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What is Azure API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F5438-F588-4364-A2C6-2D7FFB0A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212849"/>
            <a:ext cx="8599798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52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068259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dirty="0"/>
              <a:t>A tour of Azure API Management </a:t>
            </a:r>
            <a:br>
              <a:rPr lang="en-US" sz="3200" dirty="0"/>
            </a:br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408942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3D8EA723-330F-4CE4-9E9B-7A3528C3E25F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081323c002422d1716b4e31f49bfe85f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8085a4daa76e992a919177a12cf7615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Kevin Lam, Jon Fancey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2016-09-29T04:00:00+00:00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BRK3342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2016</TermName>
          <TermId xmlns="http://schemas.microsoft.com/office/infopath/2007/PartnerControls">18f2cfef-147f-4980-92a7-a1997619bab5</TermId>
        </TermInfo>
      </Terms>
    </TaxKeywordTaxHTField>
    <TaxCatchAll xmlns="230e9df3-be65-4c73-a93b-d1236ebd677e">
      <Value>174</Value>
      <Value>273</Value>
      <Value>177</Value>
      <Value>176</Value>
      <Value>175</Value>
    </TaxCatchAll>
    <NumberofDownloads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8DCFC5-74C0-4776-9920-8877B6EE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sharepoint/v3"/>
    <ds:schemaRef ds:uri="http://purl.org/dc/dcmitype/"/>
    <ds:schemaRef ds:uri="230e9df3-be65-4c73-a93b-d1236ebd677e"/>
    <ds:schemaRef ds:uri="http://purl.org/dc/elements/1.1/"/>
    <ds:schemaRef ds:uri="8ff673fc-3231-4e3a-893b-6d7f7cd3276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1c77077-aee4-4b5f-bd4e-9cd40a6fff2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6565</TotalTime>
  <Words>505</Words>
  <Application>Microsoft Office PowerPoint</Application>
  <PresentationFormat>Custom</PresentationFormat>
  <Paragraphs>125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Consolas</vt:lpstr>
      <vt:lpstr>Microsoft Sans Serif</vt:lpstr>
      <vt:lpstr>Segoe UI</vt:lpstr>
      <vt:lpstr>Segoe UI Light</vt:lpstr>
      <vt:lpstr>Segoe UI Semilight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API Management centric integration</vt:lpstr>
      <vt:lpstr>PowerPoint Presentation</vt:lpstr>
      <vt:lpstr>PowerPoint Presentation</vt:lpstr>
      <vt:lpstr>PowerPoint Presentation</vt:lpstr>
      <vt:lpstr>Agenda</vt:lpstr>
      <vt:lpstr>Azure API Management</vt:lpstr>
      <vt:lpstr>Why Azure API Management?</vt:lpstr>
      <vt:lpstr>What is Azure API Management</vt:lpstr>
      <vt:lpstr>Demo A tour of Azure API Management      </vt:lpstr>
      <vt:lpstr>API Management - a hub for enterprise APIs</vt:lpstr>
      <vt:lpstr>Policy scopes</vt:lpstr>
      <vt:lpstr>Policy expressions</vt:lpstr>
      <vt:lpstr>Demo APIM policies – return response policy</vt:lpstr>
      <vt:lpstr>Content base routing using API Management</vt:lpstr>
      <vt:lpstr>Demo Content based routing</vt:lpstr>
      <vt:lpstr>Handling large message in hybrid integration</vt:lpstr>
      <vt:lpstr>PowerPoint Presentation</vt:lpstr>
      <vt:lpstr>Logic Apps as reusable services</vt:lpstr>
      <vt:lpstr>Publish BizTalk SOAP endpoints in API Management</vt:lpstr>
      <vt:lpstr>SOAP to REST</vt:lpstr>
      <vt:lpstr>Takeways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cloud-first Enterprise integration solutions with Logic Apps</dc:title>
  <dc:subject>&lt;Speech title here&gt;</dc:subject>
  <dc:creator>MS Events 0083</dc:creator>
  <cp:keywords>Microsoft 2016</cp:keywords>
  <dc:description>Template: Mitchell Derrey, Silverfox Productions_x000d_
Formatting: _x000d_
Audience Type:</dc:description>
  <cp:lastModifiedBy>Srinivasa Mahendrakar</cp:lastModifiedBy>
  <cp:revision>171</cp:revision>
  <dcterms:created xsi:type="dcterms:W3CDTF">2016-09-28T21:35:40Z</dcterms:created>
  <dcterms:modified xsi:type="dcterms:W3CDTF">2018-03-26T06:57:06Z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273;#Microsoft 2016|18f2cfef-147f-4980-92a7-a1997619bab5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