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71" r:id="rId3"/>
    <p:sldId id="257" r:id="rId4"/>
    <p:sldId id="272" r:id="rId5"/>
    <p:sldId id="273" r:id="rId6"/>
    <p:sldId id="289" r:id="rId7"/>
    <p:sldId id="275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85" r:id="rId20"/>
    <p:sldId id="286" r:id="rId21"/>
    <p:sldId id="264" r:id="rId22"/>
    <p:sldId id="293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706" autoAdjust="0"/>
  </p:normalViewPr>
  <p:slideViewPr>
    <p:cSldViewPr snapToGrid="0">
      <p:cViewPr varScale="1">
        <p:scale>
          <a:sx n="123" d="100"/>
          <a:sy n="123" d="100"/>
        </p:scale>
        <p:origin x="1830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Usage (in MB)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Idle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44</c:v>
                </c:pt>
                <c:pt idx="2">
                  <c:v>283</c:v>
                </c:pt>
                <c:pt idx="3">
                  <c:v>46</c:v>
                </c:pt>
                <c:pt idx="4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9-4A1E-B5D5-23E0EA571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C++</c:v>
                </c:pt>
                <c:pt idx="1">
                  <c:v>Python</c:v>
                </c:pt>
                <c:pt idx="2">
                  <c:v>Java</c:v>
                </c:pt>
                <c:pt idx="3">
                  <c:v>Javascript</c:v>
                </c:pt>
                <c:pt idx="4">
                  <c:v>Spring</c:v>
                </c:pt>
              </c:strCache>
            </c:strRef>
          </c:cat>
          <c:val>
            <c:numRef>
              <c:f>Sheet1!$C$2:$C$6</c:f>
              <c:numCache>
                <c:formatCode>0</c:formatCode>
                <c:ptCount val="5"/>
                <c:pt idx="0">
                  <c:v>9</c:v>
                </c:pt>
                <c:pt idx="1">
                  <c:v>44.666666666666664</c:v>
                </c:pt>
                <c:pt idx="2">
                  <c:v>282.33333333333331</c:v>
                </c:pt>
                <c:pt idx="3">
                  <c:v>43</c:v>
                </c:pt>
                <c:pt idx="4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E9-4A1E-B5D5-23E0EA571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3218872"/>
        <c:axId val="753219856"/>
      </c:barChart>
      <c:catAx>
        <c:axId val="7532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9856"/>
        <c:crosses val="autoZero"/>
        <c:auto val="1"/>
        <c:lblAlgn val="ctr"/>
        <c:lblOffset val="100"/>
        <c:noMultiLvlLbl val="0"/>
      </c:catAx>
      <c:valAx>
        <c:axId val="75321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Build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/>
            <a:t>docker build –t lex13/&lt;service&gt;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/>
            <a:t>docker push lex13/&lt;service&gt;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Update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err="1"/>
            <a:t>kubectl</a:t>
          </a:r>
          <a:r>
            <a:rPr lang="en-US" dirty="0"/>
            <a:t> set image deployment/&lt;service&gt; container=lex13/&lt;service&gt;:latest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Push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docker build –t lex13/&lt;service&gt;</a:t>
          </a:r>
          <a:endParaRPr lang="en-US" sz="6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 Build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docker push lex13/&lt;service&gt;</a:t>
          </a:r>
          <a:endParaRPr lang="en-US" sz="600" kern="120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Push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762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kubectl</a:t>
          </a:r>
          <a:r>
            <a:rPr lang="en-US" sz="600" kern="1200" dirty="0"/>
            <a:t> set image deployment/&lt;service&gt; container=lex13/&lt;service&gt;:latest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Update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2018-04-12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2018-04-12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2018-04-12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2018-04-12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2018-04-12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2018-04-12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2018-04-12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2018-04-12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Honours</a:t>
            </a:r>
            <a:r>
              <a:rPr lang="en-US" sz="2400" dirty="0"/>
              <a:t> Thesis</a:t>
            </a:r>
            <a:br>
              <a:rPr lang="en-US" sz="2400" dirty="0"/>
            </a:br>
            <a:r>
              <a:rPr lang="en-US" dirty="0"/>
              <a:t>Skydot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Alexandra Brown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F2-F6D3-41AD-9246-17AF5D8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8D5B-CDD7-42D4-BB6B-B518AD740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Application Layer</a:t>
            </a:r>
          </a:p>
          <a:p>
            <a:r>
              <a:rPr lang="en-US" dirty="0"/>
              <a:t>Handles session authentication</a:t>
            </a:r>
          </a:p>
          <a:p>
            <a:r>
              <a:rPr lang="en-US" dirty="0"/>
              <a:t>Each Micro-App services a specific type of client</a:t>
            </a:r>
          </a:p>
          <a:p>
            <a:r>
              <a:rPr lang="en-US" dirty="0"/>
              <a:t>Don’t do business logic other than basic validation</a:t>
            </a:r>
          </a:p>
          <a:p>
            <a:r>
              <a:rPr lang="en-US" dirty="0"/>
              <a:t>Transform data to fit clients needs (formatting, localization, etc.)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B530E-CA26-4EA3-8264-36635DC40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285797"/>
            <a:ext cx="4572000" cy="320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E36-1978-41DD-B635-409B6FA3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01D2-2FEE-477A-87E4-5FCA95084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Business Layer</a:t>
            </a:r>
          </a:p>
          <a:p>
            <a:r>
              <a:rPr lang="en-US" dirty="0"/>
              <a:t>Communicates within a private network</a:t>
            </a:r>
          </a:p>
          <a:p>
            <a:r>
              <a:rPr lang="en-US" dirty="0"/>
              <a:t>Don’t trim data to suit clients</a:t>
            </a:r>
          </a:p>
          <a:p>
            <a:r>
              <a:rPr lang="en-US" dirty="0"/>
              <a:t>Preforms business logic but no formatting or localization</a:t>
            </a:r>
          </a:p>
          <a:p>
            <a:r>
              <a:rPr lang="en-US" dirty="0"/>
              <a:t>Utilized service discovery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863A9-74C6-48FD-90D2-2C3C0AFDD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20665"/>
            <a:ext cx="4572000" cy="373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435-FD3A-4DCB-B2D3-C4CFD71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0B0F-C8CF-4671-8413-A0329FBD6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CA" dirty="0"/>
              <a:t>Data Layer</a:t>
            </a:r>
          </a:p>
          <a:p>
            <a:r>
              <a:rPr lang="en-CA" dirty="0"/>
              <a:t>Fronts backend legacy services and databases</a:t>
            </a:r>
          </a:p>
          <a:p>
            <a:r>
              <a:rPr lang="en-CA" dirty="0"/>
              <a:t>Common data access point for micro-services</a:t>
            </a:r>
          </a:p>
          <a:p>
            <a:r>
              <a:rPr lang="en-CA" dirty="0"/>
              <a:t>Payee SOAP service represents legacy systems</a:t>
            </a:r>
          </a:p>
          <a:p>
            <a:r>
              <a:rPr lang="en-CA" dirty="0"/>
              <a:t>Bank </a:t>
            </a:r>
            <a:r>
              <a:rPr lang="en-CA" dirty="0" err="1"/>
              <a:t>SQLServer</a:t>
            </a:r>
            <a:r>
              <a:rPr lang="en-CA" dirty="0"/>
              <a:t> represents newer technologies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9CBC6-98EE-41E2-A94C-33F3844C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177789"/>
            <a:ext cx="4572000" cy="34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6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DA40-36FC-4580-BDE2-D6DC575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C90B8-0CB5-4E91-A9EF-A29FDC34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9144"/>
            <a:ext cx="9601200" cy="2354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4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E30-B411-4025-8980-C056CAAF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Summary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A342B-3F7F-4F17-BABD-46CC4430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28" y="1981200"/>
            <a:ext cx="924954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5237-4776-4C54-A1E6-2FA7D8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7E440A-3F53-4E12-A29D-6D7A25EDD0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1332855" y="1395161"/>
            <a:ext cx="4338855" cy="4067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CC0-D148-43E6-8FC8-10161715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84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F77-E44F-45DA-99D5-C974EF6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0EA1-D7E5-4FA7-8970-15A9D4146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Initial research lead to believe that Java and JavaScript perform poorly</a:t>
            </a:r>
          </a:p>
          <a:p>
            <a:r>
              <a:rPr lang="en-US" dirty="0"/>
              <a:t>On computer vs </a:t>
            </a:r>
            <a:r>
              <a:rPr lang="en-US" dirty="0" err="1"/>
              <a:t>Dockerized</a:t>
            </a:r>
            <a:r>
              <a:rPr lang="en-US" dirty="0"/>
              <a:t> image</a:t>
            </a:r>
          </a:p>
          <a:p>
            <a:r>
              <a:rPr lang="en-US" dirty="0"/>
              <a:t>Base Java vs Java with an additional framework</a:t>
            </a:r>
          </a:p>
          <a:p>
            <a:r>
              <a:rPr lang="en-US" dirty="0"/>
              <a:t>This lead to include metrics on Spring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E7E20-DB30-441A-B072-97E61D43A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870" t="52915" r="13588"/>
          <a:stretch/>
        </p:blipFill>
        <p:spPr>
          <a:xfrm>
            <a:off x="6096000" y="2573619"/>
            <a:ext cx="5443778" cy="2362592"/>
          </a:xfrm>
        </p:spPr>
      </p:pic>
    </p:spTree>
    <p:extLst>
      <p:ext uri="{BB962C8B-B14F-4D97-AF65-F5344CB8AC3E}">
        <p14:creationId xmlns:p14="http://schemas.microsoft.com/office/powerpoint/2010/main" val="31335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313E-CFAF-4EED-93A1-B5302D3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3CDC80-DD6F-4474-8C44-1C87144B43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1792890"/>
              </p:ext>
            </p:extLst>
          </p:nvPr>
        </p:nvGraphicFramePr>
        <p:xfrm>
          <a:off x="1295400" y="1981200"/>
          <a:ext cx="457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E28F-2623-4B4C-88E1-DCD9BB324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47E3-44BC-413B-AFC8-9C08C42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2F32-6768-4EFF-A290-F5EEA44B3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FFC8-2F10-458D-BB6D-A4596C5DA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1CCC-21FD-44C9-9B9C-607BE28A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1A68-9CEE-4F3B-8BA1-021E84737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ED6F-0E59-4232-BADC-9CFDA66FA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75F-6769-4772-8124-158E5A0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Skydot?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0CF3-85AA-480A-A3BF-346A5536A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Skydot is a cloud-based architecture that allows companies to minimize the cost of cloud and on-premise services and provides an environment where developers can utilize any language that best suits their needs and/or skills.</a:t>
            </a:r>
          </a:p>
        </p:txBody>
      </p:sp>
    </p:spTree>
    <p:extLst>
      <p:ext uri="{BB962C8B-B14F-4D97-AF65-F5344CB8AC3E}">
        <p14:creationId xmlns:p14="http://schemas.microsoft.com/office/powerpoint/2010/main" val="34644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6824-E290-415E-875F-2A8AF57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1B46-F046-4B17-8208-F9C206C84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D17E-8BE8-4A73-9A61-0CAA64E5C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34978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67D-B7AF-4A20-939E-605DF0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128-0246-4E12-A9E2-3D1ACA754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comments, concerns?</a:t>
            </a:r>
          </a:p>
        </p:txBody>
      </p:sp>
    </p:spTree>
    <p:extLst>
      <p:ext uri="{BB962C8B-B14F-4D97-AF65-F5344CB8AC3E}">
        <p14:creationId xmlns:p14="http://schemas.microsoft.com/office/powerpoint/2010/main" val="13829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CA" dirty="0"/>
              <a:t> in Todays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dirty="0"/>
              <a:t>On-premise technology costs are very high</a:t>
            </a:r>
            <a:endParaRPr lang="en-US" dirty="0"/>
          </a:p>
          <a:p>
            <a:pPr lvl="0"/>
            <a:r>
              <a:rPr lang="en-CA" b="1" dirty="0"/>
              <a:t>Maintenance costs increase </a:t>
            </a:r>
            <a:r>
              <a:rPr lang="en-CA" dirty="0"/>
              <a:t>as hardware gets older and therefore must be replaced</a:t>
            </a:r>
            <a:endParaRPr lang="en-US" dirty="0"/>
          </a:p>
          <a:p>
            <a:pPr lvl="0"/>
            <a:r>
              <a:rPr lang="en-CA" dirty="0"/>
              <a:t>Many people are needed to </a:t>
            </a:r>
            <a:r>
              <a:rPr lang="en-CA" b="1" dirty="0"/>
              <a:t>manage the infrastructure </a:t>
            </a:r>
            <a:r>
              <a:rPr lang="en-CA" dirty="0"/>
              <a:t>of on-premise technologies</a:t>
            </a:r>
            <a:endParaRPr lang="en-US" dirty="0"/>
          </a:p>
          <a:p>
            <a:pPr lvl="0"/>
            <a:r>
              <a:rPr lang="en-CA" dirty="0"/>
              <a:t>Disaster recovery sites are needed to reduce risk and are costly to maintain</a:t>
            </a:r>
            <a:endParaRPr lang="en-US" dirty="0"/>
          </a:p>
          <a:p>
            <a:pPr lvl="0"/>
            <a:r>
              <a:rPr lang="en-CA" dirty="0"/>
              <a:t>Cloud resources can be </a:t>
            </a:r>
            <a:r>
              <a:rPr lang="en-CA" b="1" dirty="0"/>
              <a:t>expensive if not handled efficiently</a:t>
            </a:r>
            <a:endParaRPr lang="en-US" b="1" dirty="0"/>
          </a:p>
          <a:p>
            <a:pPr lvl="0"/>
            <a:r>
              <a:rPr lang="en-CA" dirty="0"/>
              <a:t>Incorporating new technologies while maintaining old software frameworks can become unmanageable and can cause licensing and compatible issues</a:t>
            </a:r>
            <a:endParaRPr lang="en-US" dirty="0"/>
          </a:p>
          <a:p>
            <a:pPr lvl="0"/>
            <a:r>
              <a:rPr lang="en-CA" b="1" dirty="0"/>
              <a:t>Lack of collaboration </a:t>
            </a:r>
            <a:r>
              <a:rPr lang="en-CA" dirty="0"/>
              <a:t>between teams causes duplication of code and effort, and risks reduction of data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A612-1762-4AEF-BFF8-FAAF438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EF99-FFDD-482F-BCA9-08C39A3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CA" b="1" dirty="0"/>
              <a:t>Decrease the number of people </a:t>
            </a:r>
            <a:r>
              <a:rPr lang="en-CA" dirty="0"/>
              <a:t>needed to maintain software and the </a:t>
            </a:r>
            <a:r>
              <a:rPr lang="en-CA" b="1" dirty="0"/>
              <a:t>cost of maintaining </a:t>
            </a:r>
            <a:r>
              <a:rPr lang="en-CA" dirty="0"/>
              <a:t>that software</a:t>
            </a:r>
            <a:endParaRPr lang="en-US" dirty="0"/>
          </a:p>
          <a:p>
            <a:pPr lvl="0"/>
            <a:r>
              <a:rPr lang="en-CA" dirty="0"/>
              <a:t>Increase code integrity and decrease code </a:t>
            </a:r>
            <a:r>
              <a:rPr lang="en-US" dirty="0"/>
              <a:t>development and integration time </a:t>
            </a:r>
            <a:r>
              <a:rPr lang="en-CA" dirty="0"/>
              <a:t>between teams</a:t>
            </a:r>
            <a:endParaRPr lang="en-US" dirty="0"/>
          </a:p>
          <a:p>
            <a:pPr lvl="0"/>
            <a:r>
              <a:rPr lang="en-CA" dirty="0"/>
              <a:t>Counter long, multi-step manual deployment with </a:t>
            </a:r>
            <a:r>
              <a:rPr lang="en-CA" b="1" dirty="0"/>
              <a:t>simple, quick, autonomous cloud deployment</a:t>
            </a:r>
            <a:endParaRPr lang="en-US" b="1" dirty="0"/>
          </a:p>
          <a:p>
            <a:pPr lvl="0"/>
            <a:r>
              <a:rPr lang="en-CA" dirty="0"/>
              <a:t>Handle cloud resources as </a:t>
            </a:r>
            <a:r>
              <a:rPr lang="en-CA" b="1" dirty="0"/>
              <a:t>efficiently as possible</a:t>
            </a:r>
            <a:endParaRPr lang="en-US" b="1" dirty="0"/>
          </a:p>
          <a:p>
            <a:pPr lvl="0"/>
            <a:r>
              <a:rPr lang="en-CA" dirty="0"/>
              <a:t>Provide a common point of access for client applications</a:t>
            </a:r>
            <a:endParaRPr lang="en-US" dirty="0"/>
          </a:p>
          <a:p>
            <a:pPr lvl="0"/>
            <a:r>
              <a:rPr lang="en-CA" dirty="0"/>
              <a:t>Create a </a:t>
            </a:r>
            <a:r>
              <a:rPr lang="en-CA" b="1" dirty="0"/>
              <a:t>layered, microservice framework </a:t>
            </a:r>
            <a:r>
              <a:rPr lang="en-CA" dirty="0"/>
              <a:t>that separates client applications from common services</a:t>
            </a:r>
            <a:endParaRPr lang="en-US" dirty="0"/>
          </a:p>
          <a:p>
            <a:pPr lvl="0"/>
            <a:r>
              <a:rPr lang="en-CA" dirty="0"/>
              <a:t>Provide a common point of access to host services and data</a:t>
            </a:r>
            <a:endParaRPr lang="en-US" dirty="0"/>
          </a:p>
          <a:p>
            <a:pPr lvl="0"/>
            <a:r>
              <a:rPr lang="en-CA" dirty="0"/>
              <a:t>Utilize Skydot as the server side of a mobile banking application to present the capabilities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AD1A-3362-4B23-83FB-43A0D35B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247533-2FC9-4E29-AFF1-A826CCB42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03" r="8303"/>
          <a:stretch>
            <a:fillRect/>
          </a:stretch>
        </p:blipFill>
        <p:spPr>
          <a:xfrm>
            <a:off x="1093936" y="836550"/>
            <a:ext cx="1753779" cy="1644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D5CE-1BD2-44B6-8E76-7B7A0FD1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57680-9615-4EEE-8503-5C98F55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70" y="2243508"/>
            <a:ext cx="2922966" cy="1511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83DF3-90B3-4428-B0FB-844FC9A6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36" y="4297215"/>
            <a:ext cx="2192224" cy="1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145-61DD-4E9E-BB40-5A293DF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vs. Monolithic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01423-E04D-40DC-8B99-10F63642FE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6539C-DCC3-4AE0-984B-4ED3E81CD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130232"/>
            <a:ext cx="4572000" cy="351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F3D-A85B-4F24-A595-24556AF7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A163-D0DE-4F75-8353-22D80F8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python:alpine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. /code</a:t>
            </a:r>
          </a:p>
          <a:p>
            <a:pPr marL="0" indent="0">
              <a:buNone/>
            </a:pPr>
            <a:r>
              <a:rPr lang="en-US" dirty="0"/>
              <a:t>WORKDIR /code</a:t>
            </a:r>
          </a:p>
          <a:p>
            <a:pPr marL="0" indent="0">
              <a:buNone/>
            </a:pPr>
            <a:r>
              <a:rPr lang="en-US" dirty="0"/>
              <a:t>RUN pip install -r requirements.txt</a:t>
            </a:r>
          </a:p>
          <a:p>
            <a:pPr marL="0" indent="0">
              <a:buNone/>
            </a:pPr>
            <a:r>
              <a:rPr lang="en-US" dirty="0"/>
              <a:t>CMD ["python", "app.py"]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75D34-2B7D-4A20-84CF-F198455ED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040" t="12638" r="2401" b="11509"/>
          <a:stretch/>
        </p:blipFill>
        <p:spPr>
          <a:xfrm>
            <a:off x="6509288" y="2603715"/>
            <a:ext cx="4277532" cy="2603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3512-D232-4E07-9317-1A48965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(Azure 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BDAE-047F-4C11-8F16-181F923BE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Made by Google</a:t>
            </a:r>
          </a:p>
          <a:p>
            <a:r>
              <a:rPr lang="en-CA" dirty="0"/>
              <a:t>Handles automatic deployment, scaling, and management of containerized applications</a:t>
            </a:r>
          </a:p>
          <a:p>
            <a:r>
              <a:rPr lang="en-CA" dirty="0"/>
              <a:t>Running in Azure AKS (Azure Container Service)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5E00-32F3-490B-AFCD-681037A4D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A05-7928-4860-B2B8-8B72C90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2DB54-7CC8-44F6-82C1-59DFBCCC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Gateway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8E6ADD-A24C-43BB-B51A-E5B8C5793D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70358-5A3F-4568-8583-8B5023FD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884"/>
            <a:ext cx="7306504" cy="25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179</TotalTime>
  <Words>540</Words>
  <Application>Microsoft Office PowerPoint</Application>
  <PresentationFormat>Widescreen</PresentationFormat>
  <Paragraphs>104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Diamond Grid 16x9</vt:lpstr>
      <vt:lpstr>Honours Thesis Skydot</vt:lpstr>
      <vt:lpstr>What is Skydot?</vt:lpstr>
      <vt:lpstr>Problems in Todays Industry</vt:lpstr>
      <vt:lpstr>Project Goals</vt:lpstr>
      <vt:lpstr>Background</vt:lpstr>
      <vt:lpstr>Microservice vs. Monolithic</vt:lpstr>
      <vt:lpstr>Docker</vt:lpstr>
      <vt:lpstr>Kubernetes (Azure AKS)</vt:lpstr>
      <vt:lpstr>Solution</vt:lpstr>
      <vt:lpstr>Micro-Apps</vt:lpstr>
      <vt:lpstr>Micro-Services</vt:lpstr>
      <vt:lpstr>Host Gateway</vt:lpstr>
      <vt:lpstr>Login Flow</vt:lpstr>
      <vt:lpstr>Account Summary Flow</vt:lpstr>
      <vt:lpstr>Results</vt:lpstr>
      <vt:lpstr>Research</vt:lpstr>
      <vt:lpstr>Memory</vt:lpstr>
      <vt:lpstr>Cost</vt:lpstr>
      <vt:lpstr>Individual Development</vt:lpstr>
      <vt:lpstr>Team Development</vt:lpstr>
      <vt:lpstr>Production Environment</vt:lpstr>
      <vt:lpstr>In Conclusion</vt:lpstr>
      <vt:lpstr>Two content layout with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Thesis Skydot</dc:title>
  <dc:creator>Lexi Brown</dc:creator>
  <cp:lastModifiedBy>Lexi Brown</cp:lastModifiedBy>
  <cp:revision>36</cp:revision>
  <dcterms:created xsi:type="dcterms:W3CDTF">2018-04-12T06:14:09Z</dcterms:created>
  <dcterms:modified xsi:type="dcterms:W3CDTF">2018-04-12T09:16:35Z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