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71" r:id="rId3"/>
    <p:sldId id="257" r:id="rId4"/>
    <p:sldId id="272" r:id="rId5"/>
    <p:sldId id="273" r:id="rId6"/>
    <p:sldId id="289" r:id="rId7"/>
    <p:sldId id="275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81" r:id="rId16"/>
    <p:sldId id="282" r:id="rId17"/>
    <p:sldId id="283" r:id="rId18"/>
    <p:sldId id="284" r:id="rId19"/>
    <p:sldId id="294" r:id="rId20"/>
    <p:sldId id="26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706" autoAdjust="0"/>
  </p:normalViewPr>
  <p:slideViewPr>
    <p:cSldViewPr snapToGrid="0">
      <p:cViewPr varScale="1">
        <p:scale>
          <a:sx n="142" d="100"/>
          <a:sy n="142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Memory Usage (in MB) for Transfer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44</c:v>
                </c:pt>
                <c:pt idx="2">
                  <c:v>283</c:v>
                </c:pt>
                <c:pt idx="3">
                  <c:v>46</c:v>
                </c:pt>
                <c:pt idx="4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9-4A1E-B5D5-23E0EA5710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9</c:v>
                </c:pt>
                <c:pt idx="1">
                  <c:v>44.666666666666664</c:v>
                </c:pt>
                <c:pt idx="2">
                  <c:v>282.33333333333331</c:v>
                </c:pt>
                <c:pt idx="3">
                  <c:v>43</c:v>
                </c:pt>
                <c:pt idx="4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E9-4A1E-B5D5-23E0EA571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218872"/>
        <c:axId val="753219856"/>
      </c:barChart>
      <c:catAx>
        <c:axId val="75321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9856"/>
        <c:crosses val="autoZero"/>
        <c:auto val="1"/>
        <c:lblAlgn val="ctr"/>
        <c:lblOffset val="100"/>
        <c:noMultiLvlLbl val="0"/>
      </c:catAx>
      <c:valAx>
        <c:axId val="75321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Latency (in milliseconds) for Transfer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(in milliseconds)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288.53333333333336</c:v>
                </c:pt>
                <c:pt idx="1">
                  <c:v>448.16666666666669</c:v>
                </c:pt>
                <c:pt idx="2">
                  <c:v>248.51666666666668</c:v>
                </c:pt>
                <c:pt idx="3">
                  <c:v>271.64999999999998</c:v>
                </c:pt>
                <c:pt idx="4">
                  <c:v>2084.0500000000002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CF-4533-9BB6-E83AFF154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5275888"/>
        <c:axId val="675278184"/>
      </c:barChart>
      <c:catAx>
        <c:axId val="67527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278184"/>
        <c:crosses val="autoZero"/>
        <c:auto val="1"/>
        <c:lblAlgn val="ctr"/>
        <c:lblOffset val="100"/>
        <c:noMultiLvlLbl val="0"/>
      </c:catAx>
      <c:valAx>
        <c:axId val="67527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27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Build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en-US" sz="1100" dirty="0"/>
            <a:t>docker build –t lex13/&lt;app&gt;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en-US" sz="1100" dirty="0"/>
            <a:t>docker</a:t>
          </a:r>
          <a:r>
            <a:rPr lang="en-US" sz="1200" dirty="0"/>
            <a:t> push lex13/&lt;app&gt;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Update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en-US" sz="1100" dirty="0" err="1"/>
            <a:t>kubectl</a:t>
          </a:r>
          <a:r>
            <a:rPr lang="en-US" sz="1100" dirty="0"/>
            <a:t> set image deployment/&lt;app&gt; container=lex13/&lt;app&gt;:latest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Push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ScaleX="91642" custLinFactNeighborX="-2339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ScaleX="96949" custLinFactNeighborX="-6130" custLinFactNeighborY="-698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 custLinFactNeighborX="-14416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ScaleX="135082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 custLinFactNeighborX="-20439" custLinFactNeighborY="-1277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03305" y="289297"/>
          <a:ext cx="2400357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build –t lex13/&lt;app&gt;</a:t>
          </a:r>
        </a:p>
      </dsp:txBody>
      <dsp:txXfrm>
        <a:off x="1303395" y="632734"/>
        <a:ext cx="1170174" cy="1602703"/>
      </dsp:txXfrm>
    </dsp:sp>
    <dsp:sp modelId="{47DA5750-48DC-4E4F-815D-0B05DBC30DAB}">
      <dsp:nvSpPr>
        <dsp:cNvPr id="0" name=""/>
        <dsp:cNvSpPr/>
      </dsp:nvSpPr>
      <dsp:spPr>
        <a:xfrm>
          <a:off x="291" y="779266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1 Build</a:t>
          </a:r>
        </a:p>
      </dsp:txBody>
      <dsp:txXfrm>
        <a:off x="192083" y="971058"/>
        <a:ext cx="926054" cy="926054"/>
      </dsp:txXfrm>
    </dsp:sp>
    <dsp:sp modelId="{00D2DC2C-7CA2-4A4B-B66D-3DDCAB7DC8E9}">
      <dsp:nvSpPr>
        <dsp:cNvPr id="0" name=""/>
        <dsp:cNvSpPr/>
      </dsp:nvSpPr>
      <dsp:spPr>
        <a:xfrm>
          <a:off x="3972307" y="273315"/>
          <a:ext cx="2539362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</a:t>
          </a:r>
          <a:r>
            <a:rPr lang="en-US" sz="1200" kern="1200" dirty="0"/>
            <a:t> push lex13/&lt;app&gt;</a:t>
          </a:r>
        </a:p>
      </dsp:txBody>
      <dsp:txXfrm>
        <a:off x="4607148" y="616752"/>
        <a:ext cx="1237939" cy="1602703"/>
      </dsp:txXfrm>
    </dsp:sp>
    <dsp:sp modelId="{EE8733A1-7662-4D0A-B39E-2218596CC81C}">
      <dsp:nvSpPr>
        <dsp:cNvPr id="0" name=""/>
        <dsp:cNvSpPr/>
      </dsp:nvSpPr>
      <dsp:spPr>
        <a:xfrm>
          <a:off x="3249295" y="779266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Push</a:t>
          </a:r>
        </a:p>
      </dsp:txBody>
      <dsp:txXfrm>
        <a:off x="3441087" y="971058"/>
        <a:ext cx="926054" cy="926054"/>
      </dsp:txXfrm>
    </dsp:sp>
    <dsp:sp modelId="{4BF699B1-BE15-42D1-9784-AA33CF29870E}">
      <dsp:nvSpPr>
        <dsp:cNvPr id="0" name=""/>
        <dsp:cNvSpPr/>
      </dsp:nvSpPr>
      <dsp:spPr>
        <a:xfrm>
          <a:off x="7071265" y="289297"/>
          <a:ext cx="3538171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kubectl</a:t>
          </a:r>
          <a:r>
            <a:rPr lang="en-US" sz="1100" kern="1200" dirty="0"/>
            <a:t> set image deployment/&lt;app&gt; container=lex13/&lt;app&gt;:latest</a:t>
          </a:r>
        </a:p>
      </dsp:txBody>
      <dsp:txXfrm>
        <a:off x="7955808" y="632734"/>
        <a:ext cx="1852276" cy="1602703"/>
      </dsp:txXfrm>
    </dsp:sp>
    <dsp:sp modelId="{78E9A4E4-18A9-4B73-8007-A63A71C71937}">
      <dsp:nvSpPr>
        <dsp:cNvPr id="0" name=""/>
        <dsp:cNvSpPr/>
      </dsp:nvSpPr>
      <dsp:spPr>
        <a:xfrm>
          <a:off x="6608216" y="762542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Update</a:t>
          </a:r>
        </a:p>
      </dsp:txBody>
      <dsp:txXfrm>
        <a:off x="6800008" y="954334"/>
        <a:ext cx="926054" cy="926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2018-04-12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2018-04-12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2018-04-12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2018-04-12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2018-04-12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2018-04-12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Honours</a:t>
            </a:r>
            <a:r>
              <a:rPr lang="en-US" sz="2400" dirty="0"/>
              <a:t> Thesis</a:t>
            </a:r>
            <a:br>
              <a:rPr lang="en-US" sz="2400" dirty="0"/>
            </a:br>
            <a:r>
              <a:rPr lang="en-US" dirty="0"/>
              <a:t>Skydot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Alexandra Brown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0F2-F6D3-41AD-9246-17AF5D8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8D5B-CDD7-42D4-BB6B-B518AD740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Application Layer</a:t>
            </a:r>
          </a:p>
          <a:p>
            <a:r>
              <a:rPr lang="en-US" dirty="0"/>
              <a:t>Auth Micro-App handles session authentication</a:t>
            </a:r>
          </a:p>
          <a:p>
            <a:r>
              <a:rPr lang="en-US" dirty="0"/>
              <a:t>Each Micro-App services a specific type of client</a:t>
            </a:r>
          </a:p>
          <a:p>
            <a:r>
              <a:rPr lang="en-US" dirty="0"/>
              <a:t>Doesn’t do business logic other than basic validation</a:t>
            </a:r>
          </a:p>
          <a:p>
            <a:r>
              <a:rPr lang="en-US" dirty="0"/>
              <a:t>Transform data to fit clients needs (formatting, localization, etc.)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B530E-CA26-4EA3-8264-36635DC40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285797"/>
            <a:ext cx="4572000" cy="320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E36-1978-41DD-B635-409B6FA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01D2-2FEE-477A-87E4-5FCA95084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Business Layer</a:t>
            </a:r>
          </a:p>
          <a:p>
            <a:r>
              <a:rPr lang="en-US" dirty="0"/>
              <a:t>Communicates within a private network</a:t>
            </a:r>
          </a:p>
          <a:p>
            <a:r>
              <a:rPr lang="en-US" dirty="0"/>
              <a:t>Doesn’t trim data to suit clients</a:t>
            </a:r>
          </a:p>
          <a:p>
            <a:r>
              <a:rPr lang="en-US" dirty="0"/>
              <a:t>Preforms business logic but doesn’t format or localize</a:t>
            </a:r>
          </a:p>
          <a:p>
            <a:r>
              <a:rPr lang="en-US" dirty="0"/>
              <a:t>Utilizes service discovery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863A9-74C6-48FD-90D2-2C3C0AFDD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20665"/>
            <a:ext cx="4572000" cy="373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435-FD3A-4DCB-B2D3-C4CFD71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0B0F-C8CF-4671-8413-A0329FBD6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A" dirty="0"/>
              <a:t>Data Layer</a:t>
            </a:r>
          </a:p>
          <a:p>
            <a:r>
              <a:rPr lang="en-CA" dirty="0"/>
              <a:t>Fronts backend legacy services and databases</a:t>
            </a:r>
          </a:p>
          <a:p>
            <a:r>
              <a:rPr lang="en-CA" dirty="0"/>
              <a:t>Common data access point for micro-services</a:t>
            </a:r>
          </a:p>
          <a:p>
            <a:r>
              <a:rPr lang="en-CA" dirty="0"/>
              <a:t>Payee SOAP service represents legacy systems</a:t>
            </a:r>
          </a:p>
          <a:p>
            <a:r>
              <a:rPr lang="en-CA" dirty="0"/>
              <a:t>Bank </a:t>
            </a:r>
            <a:r>
              <a:rPr lang="en-CA" dirty="0" err="1"/>
              <a:t>SQLServer</a:t>
            </a:r>
            <a:r>
              <a:rPr lang="en-CA" dirty="0"/>
              <a:t> represents newer technologies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9CBC6-98EE-41E2-A94C-33F3844CB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7789"/>
            <a:ext cx="4572000" cy="341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40-36FC-4580-BDE2-D6DC575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C90B8-0CB5-4E91-A9EF-A29FDC34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09144"/>
            <a:ext cx="9601200" cy="2354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4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7E30-B411-4025-8980-C056CAA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Summary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A342B-3F7F-4F17-BABD-46CC4430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28" y="1981200"/>
            <a:ext cx="924954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3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237-4776-4C54-A1E6-2FA7D83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7E440A-3F53-4E12-A29D-6D7A25EDD0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1332855" y="1395161"/>
            <a:ext cx="4338855" cy="40676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2CC0-D148-43E6-8FC8-10161715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And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1984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DF77-E44F-45DA-99D5-C974EF6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Research: Analyzing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0EA1-D7E5-4FA7-8970-15A9D4146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Initial research led to believe that Java, and JavaScript, would always perform poorly in comparison to other languages</a:t>
            </a:r>
          </a:p>
          <a:p>
            <a:r>
              <a:rPr lang="en-US" dirty="0"/>
              <a:t>Had to consider full JVM environment vs </a:t>
            </a:r>
            <a:r>
              <a:rPr lang="en-US" dirty="0" err="1"/>
              <a:t>Dockerized</a:t>
            </a:r>
            <a:r>
              <a:rPr lang="en-US" dirty="0"/>
              <a:t> image environment</a:t>
            </a:r>
          </a:p>
          <a:p>
            <a:r>
              <a:rPr lang="en-US" dirty="0"/>
              <a:t>Had to consider bare-bones Java vs Java with an additional framework</a:t>
            </a:r>
          </a:p>
          <a:p>
            <a:r>
              <a:rPr lang="en-US" dirty="0"/>
              <a:t>This lead to include metrics on Spring 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E7E20-DB30-441A-B072-97E61D43A0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70" t="55916" r="13588"/>
          <a:stretch/>
        </p:blipFill>
        <p:spPr>
          <a:xfrm>
            <a:off x="6096000" y="2374710"/>
            <a:ext cx="5568221" cy="2262589"/>
          </a:xfrm>
        </p:spPr>
      </p:pic>
    </p:spTree>
    <p:extLst>
      <p:ext uri="{BB962C8B-B14F-4D97-AF65-F5344CB8AC3E}">
        <p14:creationId xmlns:p14="http://schemas.microsoft.com/office/powerpoint/2010/main" val="31335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313E-CFAF-4EED-93A1-B5302D3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Latency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3CDC80-DD6F-4474-8C44-1C87144B43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8469870"/>
              </p:ext>
            </p:extLst>
          </p:nvPr>
        </p:nvGraphicFramePr>
        <p:xfrm>
          <a:off x="1712260" y="1720197"/>
          <a:ext cx="4278406" cy="294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07222C7-B381-4A39-BA78-45E14BD9B7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54365"/>
              </p:ext>
            </p:extLst>
          </p:nvPr>
        </p:nvGraphicFramePr>
        <p:xfrm>
          <a:off x="5990666" y="1729978"/>
          <a:ext cx="4491316" cy="300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838DC3-14A5-4658-BFEA-B4349FF2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18192"/>
              </p:ext>
            </p:extLst>
          </p:nvPr>
        </p:nvGraphicFramePr>
        <p:xfrm>
          <a:off x="2606487" y="4734579"/>
          <a:ext cx="6979025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5805">
                  <a:extLst>
                    <a:ext uri="{9D8B030D-6E8A-4147-A177-3AD203B41FA5}">
                      <a16:colId xmlns:a16="http://schemas.microsoft.com/office/drawing/2014/main" val="210983497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3825726241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2292784902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1970105360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588332978"/>
                    </a:ext>
                  </a:extLst>
                </a:gridCol>
              </a:tblGrid>
              <a:tr h="253291">
                <a:tc>
                  <a:txBody>
                    <a:bodyPr/>
                    <a:lstStyle/>
                    <a:p>
                      <a:r>
                        <a:rPr lang="en-US" sz="1200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Runtime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Language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Runtime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9199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Java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6880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95106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34338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JavaScript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891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BB13D3-7230-4B37-BEA9-A077D4252625}"/>
              </a:ext>
            </a:extLst>
          </p:cNvPr>
          <p:cNvSpPr txBox="1"/>
          <p:nvPr/>
        </p:nvSpPr>
        <p:spPr>
          <a:xfrm>
            <a:off x="1535360" y="5274913"/>
            <a:ext cx="107112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Research </a:t>
            </a:r>
          </a:p>
          <a:p>
            <a:r>
              <a:rPr lang="en-US" sz="1400" dirty="0"/>
              <a:t>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23B4C-A0B2-41CD-89EB-CF5664AC5A32}"/>
              </a:ext>
            </a:extLst>
          </p:cNvPr>
          <p:cNvSpPr txBox="1"/>
          <p:nvPr/>
        </p:nvSpPr>
        <p:spPr>
          <a:xfrm>
            <a:off x="9585512" y="5274913"/>
            <a:ext cx="95474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Actual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4049F-0CB5-44B5-9119-A89D9417B7AC}"/>
              </a:ext>
            </a:extLst>
          </p:cNvPr>
          <p:cNvSpPr txBox="1"/>
          <p:nvPr/>
        </p:nvSpPr>
        <p:spPr>
          <a:xfrm>
            <a:off x="202208" y="3611658"/>
            <a:ext cx="138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*Now imagine scaling C++ and Spring 100 times</a:t>
            </a:r>
          </a:p>
        </p:txBody>
      </p:sp>
    </p:spTree>
    <p:extLst>
      <p:ext uri="{BB962C8B-B14F-4D97-AF65-F5344CB8AC3E}">
        <p14:creationId xmlns:p14="http://schemas.microsoft.com/office/powerpoint/2010/main" val="19448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47E3-44BC-413B-AFC8-9C08C42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2F32-6768-4EFF-A290-F5EEA44B3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024" y="1981200"/>
            <a:ext cx="8334935" cy="1985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languages that allow less memory consumption opens up more virtual machine options</a:t>
            </a:r>
          </a:p>
          <a:p>
            <a:r>
              <a:rPr lang="en-US" dirty="0"/>
              <a:t>The more resources an application uses in an cloud environment, the more costly running it becomes</a:t>
            </a:r>
          </a:p>
          <a:p>
            <a:r>
              <a:rPr lang="en-US" dirty="0"/>
              <a:t>Azure provides virtual machine instances that vary in cost depending on how many resources are allocated to that virtual machine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155D0D-96C8-4ADD-86F0-405A377A3F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0544266"/>
              </p:ext>
            </p:extLst>
          </p:nvPr>
        </p:nvGraphicFramePr>
        <p:xfrm>
          <a:off x="739589" y="4203387"/>
          <a:ext cx="10717305" cy="1738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9552">
                  <a:extLst>
                    <a:ext uri="{9D8B030D-6E8A-4147-A177-3AD203B41FA5}">
                      <a16:colId xmlns:a16="http://schemas.microsoft.com/office/drawing/2014/main" val="1581317139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1748214834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88000962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661953756"/>
                    </a:ext>
                  </a:extLst>
                </a:gridCol>
                <a:gridCol w="1304364">
                  <a:extLst>
                    <a:ext uri="{9D8B030D-6E8A-4147-A177-3AD203B41FA5}">
                      <a16:colId xmlns:a16="http://schemas.microsoft.com/office/drawing/2014/main" val="3990061861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3903607252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983142748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49752849"/>
                    </a:ext>
                  </a:extLst>
                </a:gridCol>
              </a:tblGrid>
              <a:tr h="62476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(GB)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Temporary Storage (GB)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40667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r>
                        <a:rPr lang="en-US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$112,566.00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$1,350,792.00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35604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r>
                        <a:rPr lang="en-US" dirty="0"/>
                        <a:t>D5 v2</a:t>
                      </a: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$85,410.00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$1,024,920.00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62186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$325,872.00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7BD622-EF0D-40C1-9359-DB4F285CDFD0}"/>
              </a:ext>
            </a:extLst>
          </p:cNvPr>
          <p:cNvSpPr txBox="1"/>
          <p:nvPr/>
        </p:nvSpPr>
        <p:spPr>
          <a:xfrm>
            <a:off x="1444893" y="5619999"/>
            <a:ext cx="453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*All numbers are taken from Microsoft Azure’s Pricing Calculator</a:t>
            </a:r>
          </a:p>
          <a:p>
            <a:r>
              <a:rPr lang="en-US" sz="1200" dirty="0">
                <a:hlinkClick r:id="rId2"/>
              </a:rPr>
              <a:t>https://azure.microsoft.com/en-us/pricing/calculator/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1B6592-B1B6-4B81-AFF5-D2816027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39" y="1994444"/>
            <a:ext cx="1860737" cy="18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CBF5-46AA-46E9-A2C2-0E9B8C0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2B445-337E-402F-AC8A-57A8199A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467678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68A52-91C5-4EA6-BC76-66B8E5E2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654" y="2415016"/>
            <a:ext cx="7342094" cy="1430844"/>
          </a:xfrm>
        </p:spPr>
        <p:txBody>
          <a:bodyPr/>
          <a:lstStyle/>
          <a:p>
            <a:r>
              <a:rPr lang="en-US" dirty="0"/>
              <a:t>Each ‘bit sized’ microservices can be a user story or a task</a:t>
            </a:r>
          </a:p>
          <a:p>
            <a:r>
              <a:rPr lang="en-US" dirty="0"/>
              <a:t>Microservices and Agile are both building block mentalities</a:t>
            </a:r>
          </a:p>
          <a:p>
            <a:r>
              <a:rPr lang="en-US" dirty="0"/>
              <a:t>Each microservice can be independently unit tested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C3FF-CD4E-487B-932D-915F0F125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5400" y="3845860"/>
            <a:ext cx="4572000" cy="554514"/>
          </a:xfrm>
        </p:spPr>
        <p:txBody>
          <a:bodyPr/>
          <a:lstStyle/>
          <a:p>
            <a:r>
              <a:rPr lang="en-US" dirty="0"/>
              <a:t>Collaboration/Code Integrity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667ED8-5165-4A4C-9263-9EB7CD7086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28748" y="2167607"/>
            <a:ext cx="3049279" cy="2522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30FE5D-919A-4812-8FD9-66C810DE1FDE}"/>
              </a:ext>
            </a:extLst>
          </p:cNvPr>
          <p:cNvSpPr txBox="1">
            <a:spLocks/>
          </p:cNvSpPr>
          <p:nvPr/>
        </p:nvSpPr>
        <p:spPr>
          <a:xfrm>
            <a:off x="786653" y="4400374"/>
            <a:ext cx="10260105" cy="179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Micro-App use the same common Micro-Services</a:t>
            </a:r>
          </a:p>
          <a:p>
            <a:r>
              <a:rPr lang="en-US" dirty="0"/>
              <a:t>No need to work duplicate services for each application</a:t>
            </a:r>
          </a:p>
          <a:p>
            <a:r>
              <a:rPr lang="en-US" dirty="0"/>
              <a:t>Any developer can build a Micro-Service and they can utilize languages they are most familiar with</a:t>
            </a:r>
          </a:p>
        </p:txBody>
      </p:sp>
    </p:spTree>
    <p:extLst>
      <p:ext uri="{BB962C8B-B14F-4D97-AF65-F5344CB8AC3E}">
        <p14:creationId xmlns:p14="http://schemas.microsoft.com/office/powerpoint/2010/main" val="5035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B75F-6769-4772-8124-158E5A04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Skydot?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0CF3-85AA-480A-A3BF-346A5536A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Skydot is a cloud-based architecture that allows companies to minimize the cost of cloud and on-premise services and provides an environment where developers can utilize any language that best suits their needs and/or skills.</a:t>
            </a:r>
          </a:p>
        </p:txBody>
      </p:sp>
    </p:spTree>
    <p:extLst>
      <p:ext uri="{BB962C8B-B14F-4D97-AF65-F5344CB8AC3E}">
        <p14:creationId xmlns:p14="http://schemas.microsoft.com/office/powerpoint/2010/main" val="34644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Environment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86281"/>
              </p:ext>
            </p:extLst>
          </p:nvPr>
        </p:nvGraphicFramePr>
        <p:xfrm>
          <a:off x="759759" y="2923027"/>
          <a:ext cx="10609729" cy="286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318D5-DE42-46F2-B71E-EE7AD10A113F}"/>
              </a:ext>
            </a:extLst>
          </p:cNvPr>
          <p:cNvSpPr txBox="1">
            <a:spLocks/>
          </p:cNvSpPr>
          <p:nvPr/>
        </p:nvSpPr>
        <p:spPr>
          <a:xfrm>
            <a:off x="1295400" y="1960537"/>
            <a:ext cx="9601200" cy="103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longer a need for circuit breaking when one server is being updated</a:t>
            </a:r>
          </a:p>
          <a:p>
            <a:r>
              <a:rPr lang="en-US" dirty="0"/>
              <a:t>Kubernetes provides rolling updates to deployments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867D-B7AF-4A20-939E-605DF000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128-0246-4E12-A9E2-3D1ACA754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Skydot is not just to use a “Micro Architecture” within the cloud. It’s a culture and an end-to-end process. All the designs chosen for Skydot help met the project goals while allowing Skydot to be decoupled enough that integrating a new technology or shifting to a different technology would be trivial.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en-CA" dirty="0"/>
              <a:t> in Todays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dirty="0"/>
              <a:t>On-premise technology costs are very high</a:t>
            </a:r>
            <a:endParaRPr lang="en-US" dirty="0"/>
          </a:p>
          <a:p>
            <a:pPr lvl="0"/>
            <a:r>
              <a:rPr lang="en-CA" b="1" dirty="0"/>
              <a:t>Maintenance costs increase </a:t>
            </a:r>
            <a:r>
              <a:rPr lang="en-CA" dirty="0"/>
              <a:t>as hardware gets older and therefore must be replaced</a:t>
            </a:r>
            <a:endParaRPr lang="en-US" dirty="0"/>
          </a:p>
          <a:p>
            <a:pPr lvl="0"/>
            <a:r>
              <a:rPr lang="en-CA" dirty="0"/>
              <a:t>Many people are needed to </a:t>
            </a:r>
            <a:r>
              <a:rPr lang="en-CA" b="1" dirty="0"/>
              <a:t>manage the infrastructure </a:t>
            </a:r>
            <a:r>
              <a:rPr lang="en-CA" dirty="0"/>
              <a:t>of on-premise technologies</a:t>
            </a:r>
            <a:endParaRPr lang="en-US" dirty="0"/>
          </a:p>
          <a:p>
            <a:pPr lvl="0"/>
            <a:r>
              <a:rPr lang="en-CA" dirty="0"/>
              <a:t>Disaster recovery sites are needed to reduce risk and are costly to maintain</a:t>
            </a:r>
            <a:endParaRPr lang="en-US" dirty="0"/>
          </a:p>
          <a:p>
            <a:pPr lvl="0"/>
            <a:r>
              <a:rPr lang="en-CA" dirty="0"/>
              <a:t>Cloud resources can be </a:t>
            </a:r>
            <a:r>
              <a:rPr lang="en-CA" b="1" dirty="0"/>
              <a:t>expensive if not handled efficiently</a:t>
            </a:r>
            <a:endParaRPr lang="en-US" b="1" dirty="0"/>
          </a:p>
          <a:p>
            <a:pPr lvl="0"/>
            <a:r>
              <a:rPr lang="en-CA" dirty="0"/>
              <a:t>Incorporating new technologies while maintaining old software frameworks can become unmanageable and can cause licensing and compatible issues</a:t>
            </a:r>
            <a:endParaRPr lang="en-US" dirty="0"/>
          </a:p>
          <a:p>
            <a:pPr lvl="0"/>
            <a:r>
              <a:rPr lang="en-CA" b="1" dirty="0"/>
              <a:t>Lack of collaboration </a:t>
            </a:r>
            <a:r>
              <a:rPr lang="en-CA" dirty="0"/>
              <a:t>between teams causes duplication of code and effort, and risks reduction of data integrity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612-1762-4AEF-BFF8-FAAF4388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EF99-FFDD-482F-BCA9-08C39A38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CA" b="1" dirty="0"/>
              <a:t>Decrease the number of people </a:t>
            </a:r>
            <a:r>
              <a:rPr lang="en-CA" dirty="0"/>
              <a:t>needed to maintain software and the </a:t>
            </a:r>
            <a:r>
              <a:rPr lang="en-CA" b="1" dirty="0"/>
              <a:t>cost of maintaining </a:t>
            </a:r>
            <a:r>
              <a:rPr lang="en-CA" dirty="0"/>
              <a:t>that software</a:t>
            </a:r>
            <a:endParaRPr lang="en-US" dirty="0"/>
          </a:p>
          <a:p>
            <a:pPr lvl="0"/>
            <a:r>
              <a:rPr lang="en-CA" dirty="0"/>
              <a:t>Increase code integrity and decrease code </a:t>
            </a:r>
            <a:r>
              <a:rPr lang="en-US" dirty="0"/>
              <a:t>development and integration time </a:t>
            </a:r>
            <a:r>
              <a:rPr lang="en-CA" dirty="0"/>
              <a:t>between teams</a:t>
            </a:r>
            <a:endParaRPr lang="en-US" dirty="0"/>
          </a:p>
          <a:p>
            <a:pPr lvl="0"/>
            <a:r>
              <a:rPr lang="en-CA" dirty="0"/>
              <a:t>Counter long, multi-step manual deployment with </a:t>
            </a:r>
            <a:r>
              <a:rPr lang="en-CA" b="1" dirty="0"/>
              <a:t>simple, quick, autonomous cloud deployment</a:t>
            </a:r>
            <a:endParaRPr lang="en-US" b="1" dirty="0"/>
          </a:p>
          <a:p>
            <a:pPr lvl="0"/>
            <a:r>
              <a:rPr lang="en-CA" dirty="0"/>
              <a:t>Handle cloud resources as </a:t>
            </a:r>
            <a:r>
              <a:rPr lang="en-CA" b="1" dirty="0"/>
              <a:t>efficiently as possible</a:t>
            </a:r>
            <a:endParaRPr lang="en-US" b="1" dirty="0"/>
          </a:p>
          <a:p>
            <a:pPr lvl="0"/>
            <a:r>
              <a:rPr lang="en-CA" dirty="0"/>
              <a:t>Provide a common point of access for client applications</a:t>
            </a:r>
            <a:endParaRPr lang="en-US" dirty="0"/>
          </a:p>
          <a:p>
            <a:pPr lvl="0"/>
            <a:r>
              <a:rPr lang="en-CA" dirty="0"/>
              <a:t>Create a </a:t>
            </a:r>
            <a:r>
              <a:rPr lang="en-CA" b="1" dirty="0"/>
              <a:t>layered, microservice framework </a:t>
            </a:r>
            <a:r>
              <a:rPr lang="en-CA" dirty="0"/>
              <a:t>that separates client applications from common services</a:t>
            </a:r>
            <a:endParaRPr lang="en-US" dirty="0"/>
          </a:p>
          <a:p>
            <a:pPr lvl="0"/>
            <a:r>
              <a:rPr lang="en-CA" dirty="0"/>
              <a:t>Provide a common point of access to host services and data</a:t>
            </a:r>
            <a:endParaRPr lang="en-US" dirty="0"/>
          </a:p>
          <a:p>
            <a:pPr lvl="0"/>
            <a:r>
              <a:rPr lang="en-CA" dirty="0"/>
              <a:t>Utilize Skydot as the server side of a mobile banking application to present the capabilities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D1A-3362-4B23-83FB-43A0D35B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247533-2FC9-4E29-AFF1-A826CCB42B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03" r="8303"/>
          <a:stretch>
            <a:fillRect/>
          </a:stretch>
        </p:blipFill>
        <p:spPr>
          <a:xfrm>
            <a:off x="1093936" y="836550"/>
            <a:ext cx="1753779" cy="1644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D5CE-1BD2-44B6-8E76-7B7A0FD1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57680-9615-4EEE-8503-5C98F55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70" y="2243508"/>
            <a:ext cx="2922966" cy="1511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83DF3-90B3-4428-B0FB-844FC9A6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36" y="4297215"/>
            <a:ext cx="2192224" cy="1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C145-61DD-4E9E-BB40-5A293DF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vs. Monolithic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01423-E04D-40DC-8B99-10F63642FE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D6539C-DCC3-4AE0-984B-4ED3E81CD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130232"/>
            <a:ext cx="4572000" cy="351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F3D-A85B-4F24-A595-24556AF7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163-D0DE-4F75-8353-22D80F8C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python:alpine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. /code</a:t>
            </a:r>
          </a:p>
          <a:p>
            <a:pPr marL="0" indent="0">
              <a:buNone/>
            </a:pPr>
            <a:r>
              <a:rPr lang="en-US" dirty="0"/>
              <a:t>WORKDIR /code</a:t>
            </a:r>
          </a:p>
          <a:p>
            <a:pPr marL="0" indent="0">
              <a:buNone/>
            </a:pPr>
            <a:r>
              <a:rPr lang="en-US" dirty="0"/>
              <a:t>RUN pip install -r requirements.txt</a:t>
            </a:r>
          </a:p>
          <a:p>
            <a:pPr marL="0" indent="0">
              <a:buNone/>
            </a:pPr>
            <a:r>
              <a:rPr lang="en-US" dirty="0"/>
              <a:t>CMD ["python", "app.py"]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75D34-2B7D-4A20-84CF-F198455ED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040" t="12638" r="2401" b="11509"/>
          <a:stretch/>
        </p:blipFill>
        <p:spPr>
          <a:xfrm>
            <a:off x="6509288" y="2603715"/>
            <a:ext cx="4277532" cy="2603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7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3512-D232-4E07-9317-1A48965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(Azure 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BDAE-047F-4C11-8F16-181F923BE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Made by Google</a:t>
            </a:r>
          </a:p>
          <a:p>
            <a:r>
              <a:rPr lang="en-CA" dirty="0"/>
              <a:t>Handles automatic deployment, scaling, and management of containerized applications</a:t>
            </a:r>
          </a:p>
          <a:p>
            <a:r>
              <a:rPr lang="en-CA" dirty="0"/>
              <a:t>Running in Azure AKS (Azure Container Service)</a:t>
            </a:r>
          </a:p>
          <a:p>
            <a:r>
              <a:rPr lang="en-CA" dirty="0"/>
              <a:t>Each node is a VM within Azure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88E5B-F15A-4782-B318-D27A219B38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50961"/>
            <a:ext cx="4572000" cy="3670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90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0A05-7928-4860-B2B8-8B72C90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DB54-7CC8-44F6-82C1-59DFBCCC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Gateway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8E6ADD-A24C-43BB-B51A-E5B8C579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270358-5A3F-4568-8583-8B5023FD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884"/>
            <a:ext cx="7306504" cy="25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386</TotalTime>
  <Words>848</Words>
  <Application>Microsoft Office PowerPoint</Application>
  <PresentationFormat>Widescreen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Diamond Grid 16x9</vt:lpstr>
      <vt:lpstr>Honours Thesis Skydot</vt:lpstr>
      <vt:lpstr>What is Skydot?</vt:lpstr>
      <vt:lpstr>Problems in Todays Industry</vt:lpstr>
      <vt:lpstr>Project Goals</vt:lpstr>
      <vt:lpstr>Background</vt:lpstr>
      <vt:lpstr>Microservice vs. Monolithic</vt:lpstr>
      <vt:lpstr>Docker</vt:lpstr>
      <vt:lpstr>Kubernetes (Azure AKS)</vt:lpstr>
      <vt:lpstr>Solution</vt:lpstr>
      <vt:lpstr>Micro-Apps</vt:lpstr>
      <vt:lpstr>Micro-Services</vt:lpstr>
      <vt:lpstr>Host Gateway</vt:lpstr>
      <vt:lpstr>Login Flow</vt:lpstr>
      <vt:lpstr>Account Summary Flow</vt:lpstr>
      <vt:lpstr>Results</vt:lpstr>
      <vt:lpstr>Research: Analyzing Languages</vt:lpstr>
      <vt:lpstr>Memory And Latency</vt:lpstr>
      <vt:lpstr>Cost</vt:lpstr>
      <vt:lpstr>Team Development</vt:lpstr>
      <vt:lpstr>Production Environment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Thesis Skydot</dc:title>
  <dc:creator>Lexi Brown</dc:creator>
  <cp:lastModifiedBy>Lexi Brown</cp:lastModifiedBy>
  <cp:revision>82</cp:revision>
  <dcterms:created xsi:type="dcterms:W3CDTF">2018-04-12T06:14:09Z</dcterms:created>
  <dcterms:modified xsi:type="dcterms:W3CDTF">2018-04-12T12:46:20Z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