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61" r:id="rId2"/>
    <p:sldId id="271" r:id="rId3"/>
    <p:sldId id="257" r:id="rId4"/>
    <p:sldId id="272" r:id="rId5"/>
    <p:sldId id="273" r:id="rId6"/>
    <p:sldId id="289" r:id="rId7"/>
    <p:sldId id="275" r:id="rId8"/>
    <p:sldId id="276" r:id="rId9"/>
    <p:sldId id="277" r:id="rId10"/>
    <p:sldId id="278" r:id="rId11"/>
    <p:sldId id="279" r:id="rId12"/>
    <p:sldId id="280" r:id="rId13"/>
    <p:sldId id="287" r:id="rId14"/>
    <p:sldId id="288" r:id="rId15"/>
    <p:sldId id="281" r:id="rId16"/>
    <p:sldId id="282" r:id="rId17"/>
    <p:sldId id="283" r:id="rId18"/>
    <p:sldId id="284" r:id="rId19"/>
    <p:sldId id="294" r:id="rId20"/>
    <p:sldId id="264" r:id="rId21"/>
    <p:sldId id="293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7" autoAdjust="0"/>
    <p:restoredTop sz="94706" autoAdjust="0"/>
  </p:normalViewPr>
  <p:slideViewPr>
    <p:cSldViewPr snapToGrid="0">
      <p:cViewPr varScale="1">
        <p:scale>
          <a:sx n="179" d="100"/>
          <a:sy n="179" d="100"/>
        </p:scale>
        <p:origin x="2190" y="180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 sz="1200" dirty="0"/>
              <a:t>Memory Usage (in MB) for Transfer Service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Idle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C++</c:v>
                </c:pt>
                <c:pt idx="1">
                  <c:v>Python</c:v>
                </c:pt>
                <c:pt idx="2">
                  <c:v>Java</c:v>
                </c:pt>
                <c:pt idx="3">
                  <c:v>Javascript</c:v>
                </c:pt>
                <c:pt idx="4">
                  <c:v>Spring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7</c:v>
                </c:pt>
                <c:pt idx="1">
                  <c:v>44</c:v>
                </c:pt>
                <c:pt idx="2">
                  <c:v>283</c:v>
                </c:pt>
                <c:pt idx="3">
                  <c:v>46</c:v>
                </c:pt>
                <c:pt idx="4">
                  <c:v>436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5E9-4A1E-B5D5-23E0EA5710E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Active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C++</c:v>
                </c:pt>
                <c:pt idx="1">
                  <c:v>Python</c:v>
                </c:pt>
                <c:pt idx="2">
                  <c:v>Java</c:v>
                </c:pt>
                <c:pt idx="3">
                  <c:v>Javascript</c:v>
                </c:pt>
                <c:pt idx="4">
                  <c:v>Spring</c:v>
                </c:pt>
              </c:strCache>
            </c:strRef>
          </c:cat>
          <c:val>
            <c:numRef>
              <c:f>Sheet1!$C$2:$C$6</c:f>
              <c:numCache>
                <c:formatCode>0</c:formatCode>
                <c:ptCount val="5"/>
                <c:pt idx="0">
                  <c:v>9</c:v>
                </c:pt>
                <c:pt idx="1">
                  <c:v>44.666666666666664</c:v>
                </c:pt>
                <c:pt idx="2">
                  <c:v>282.33333333333331</c:v>
                </c:pt>
                <c:pt idx="3">
                  <c:v>43</c:v>
                </c:pt>
                <c:pt idx="4">
                  <c:v>441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5E9-4A1E-B5D5-23E0EA5710E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753218872"/>
        <c:axId val="753219856"/>
      </c:barChart>
      <c:catAx>
        <c:axId val="7532188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53219856"/>
        <c:crosses val="autoZero"/>
        <c:auto val="1"/>
        <c:lblAlgn val="ctr"/>
        <c:lblOffset val="100"/>
        <c:noMultiLvlLbl val="0"/>
      </c:catAx>
      <c:valAx>
        <c:axId val="7532198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532188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 sz="1200" dirty="0"/>
              <a:t>Latency (in milliseconds) for Transfer Service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Latency (in milliseconds)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C++</c:v>
                </c:pt>
                <c:pt idx="1">
                  <c:v>Python</c:v>
                </c:pt>
                <c:pt idx="2">
                  <c:v>Java</c:v>
                </c:pt>
                <c:pt idx="3">
                  <c:v>Javascript</c:v>
                </c:pt>
                <c:pt idx="4">
                  <c:v>Spring</c:v>
                </c:pt>
              </c:strCache>
            </c:strRef>
          </c:cat>
          <c:val>
            <c:numRef>
              <c:f>Sheet1!$B$2:$B$6</c:f>
              <c:numCache>
                <c:formatCode>0.0</c:formatCode>
                <c:ptCount val="5"/>
                <c:pt idx="0">
                  <c:v>288.53333333333336</c:v>
                </c:pt>
                <c:pt idx="1">
                  <c:v>448.16666666666669</c:v>
                </c:pt>
                <c:pt idx="2">
                  <c:v>248.51666666666668</c:v>
                </c:pt>
                <c:pt idx="3">
                  <c:v>271.64999999999998</c:v>
                </c:pt>
                <c:pt idx="4">
                  <c:v>2084.0500000000002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ACF-4533-9BB6-E83AFF154F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675275888"/>
        <c:axId val="675278184"/>
      </c:barChart>
      <c:catAx>
        <c:axId val="6752758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5278184"/>
        <c:crosses val="autoZero"/>
        <c:auto val="1"/>
        <c:lblAlgn val="ctr"/>
        <c:lblOffset val="100"/>
        <c:noMultiLvlLbl val="0"/>
      </c:catAx>
      <c:valAx>
        <c:axId val="6752781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52758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BA29113-7A70-4E0E-B036-871C49B835F1}" type="doc">
      <dgm:prSet loTypeId="urn:microsoft.com/office/officeart/2005/8/layout/hProcess6" loCatId="process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A6406C01-7E83-4650-8EF5-394419DCB348}">
      <dgm:prSet phldrT="[Text]"/>
      <dgm:spPr/>
      <dgm:t>
        <a:bodyPr/>
        <a:lstStyle/>
        <a:p>
          <a:r>
            <a:rPr lang="en-US" dirty="0"/>
            <a:t>Step 1 Build</a:t>
          </a:r>
        </a:p>
      </dgm:t>
      <dgm:extLst>
        <a:ext uri="{E40237B7-FDA0-4F09-8148-C483321AD2D9}">
          <dgm14:cNvPr xmlns:dgm14="http://schemas.microsoft.com/office/drawing/2010/diagram" id="0" name="" title="Step 1 title"/>
        </a:ext>
      </dgm:extLst>
    </dgm:pt>
    <dgm:pt modelId="{2586B3BB-DA8B-42DF-AC9A-77CE21607FD0}" type="parTrans" cxnId="{4D956F8D-5727-488A-93AF-F33602655A44}">
      <dgm:prSet/>
      <dgm:spPr/>
      <dgm:t>
        <a:bodyPr/>
        <a:lstStyle/>
        <a:p>
          <a:endParaRPr lang="en-US"/>
        </a:p>
      </dgm:t>
    </dgm:pt>
    <dgm:pt modelId="{7C5B61F0-A4F6-4FCA-B552-36151F31051E}" type="sibTrans" cxnId="{4D956F8D-5727-488A-93AF-F33602655A44}">
      <dgm:prSet/>
      <dgm:spPr/>
      <dgm:t>
        <a:bodyPr/>
        <a:lstStyle/>
        <a:p>
          <a:endParaRPr lang="en-US"/>
        </a:p>
      </dgm:t>
    </dgm:pt>
    <dgm:pt modelId="{E4E9F0D0-FF23-4B59-9B97-973BCBE5DC65}">
      <dgm:prSet phldrT="[Text]" custT="1"/>
      <dgm:spPr/>
      <dgm:t>
        <a:bodyPr/>
        <a:lstStyle/>
        <a:p>
          <a:r>
            <a:rPr lang="en-US" sz="1100" dirty="0"/>
            <a:t>docker build –t lex13/&lt;app&gt;</a:t>
          </a:r>
        </a:p>
      </dgm:t>
      <dgm:extLst>
        <a:ext uri="{E40237B7-FDA0-4F09-8148-C483321AD2D9}">
          <dgm14:cNvPr xmlns:dgm14="http://schemas.microsoft.com/office/drawing/2010/diagram" id="0" name="" title="Step 1 - task description"/>
        </a:ext>
      </dgm:extLst>
    </dgm:pt>
    <dgm:pt modelId="{E9237435-F938-45D4-8BF4-6D5D4DFF850F}" type="parTrans" cxnId="{37A3A996-9723-4BDB-8959-9D9B7799BD9A}">
      <dgm:prSet/>
      <dgm:spPr/>
      <dgm:t>
        <a:bodyPr/>
        <a:lstStyle/>
        <a:p>
          <a:endParaRPr lang="en-US"/>
        </a:p>
      </dgm:t>
    </dgm:pt>
    <dgm:pt modelId="{D32B195A-7CAD-474B-B79C-BE4BB171E742}" type="sibTrans" cxnId="{37A3A996-9723-4BDB-8959-9D9B7799BD9A}">
      <dgm:prSet/>
      <dgm:spPr/>
      <dgm:t>
        <a:bodyPr/>
        <a:lstStyle/>
        <a:p>
          <a:endParaRPr lang="en-US"/>
        </a:p>
      </dgm:t>
    </dgm:pt>
    <dgm:pt modelId="{5248D9DA-6444-46F6-8D28-C8BB2253AAD1}">
      <dgm:prSet phldrT="[Text]" custT="1"/>
      <dgm:spPr/>
      <dgm:t>
        <a:bodyPr/>
        <a:lstStyle/>
        <a:p>
          <a:r>
            <a:rPr lang="en-US" sz="1100" dirty="0"/>
            <a:t>docker</a:t>
          </a:r>
          <a:r>
            <a:rPr lang="en-US" sz="1200" dirty="0"/>
            <a:t> push lex13/&lt;app&gt;</a:t>
          </a:r>
        </a:p>
      </dgm:t>
      <dgm:extLst>
        <a:ext uri="{E40237B7-FDA0-4F09-8148-C483321AD2D9}">
          <dgm14:cNvPr xmlns:dgm14="http://schemas.microsoft.com/office/drawing/2010/diagram" id="0" name="" title="Step 2 - task description"/>
        </a:ext>
      </dgm:extLst>
    </dgm:pt>
    <dgm:pt modelId="{A8533F77-F094-4EDB-BCC7-35E0D6A46B71}" type="parTrans" cxnId="{35AF286C-A401-4C08-B8A3-F38B03322BD8}">
      <dgm:prSet/>
      <dgm:spPr/>
      <dgm:t>
        <a:bodyPr/>
        <a:lstStyle/>
        <a:p>
          <a:endParaRPr lang="en-US"/>
        </a:p>
      </dgm:t>
    </dgm:pt>
    <dgm:pt modelId="{011B552E-515A-4C41-B810-0D2552861422}" type="sibTrans" cxnId="{35AF286C-A401-4C08-B8A3-F38B03322BD8}">
      <dgm:prSet/>
      <dgm:spPr/>
      <dgm:t>
        <a:bodyPr/>
        <a:lstStyle/>
        <a:p>
          <a:endParaRPr lang="en-US"/>
        </a:p>
      </dgm:t>
    </dgm:pt>
    <dgm:pt modelId="{50706FFE-8A00-485D-9FF7-8D310692C602}">
      <dgm:prSet phldrT="[Text]"/>
      <dgm:spPr/>
      <dgm:t>
        <a:bodyPr/>
        <a:lstStyle/>
        <a:p>
          <a:r>
            <a:rPr lang="en-US" dirty="0"/>
            <a:t>Step 3 Update</a:t>
          </a:r>
        </a:p>
      </dgm:t>
      <dgm:extLst>
        <a:ext uri="{E40237B7-FDA0-4F09-8148-C483321AD2D9}">
          <dgm14:cNvPr xmlns:dgm14="http://schemas.microsoft.com/office/drawing/2010/diagram" id="0" name="" title="Step 3 title"/>
        </a:ext>
      </dgm:extLst>
    </dgm:pt>
    <dgm:pt modelId="{EF44BD91-19A4-424B-BA32-4A5492B6E40B}" type="parTrans" cxnId="{7599CECE-5293-4C57-A979-D096C99254C7}">
      <dgm:prSet/>
      <dgm:spPr/>
      <dgm:t>
        <a:bodyPr/>
        <a:lstStyle/>
        <a:p>
          <a:endParaRPr lang="en-US"/>
        </a:p>
      </dgm:t>
    </dgm:pt>
    <dgm:pt modelId="{CD03DFF4-D962-46D6-AFFA-2A87FD08403E}" type="sibTrans" cxnId="{7599CECE-5293-4C57-A979-D096C99254C7}">
      <dgm:prSet/>
      <dgm:spPr/>
      <dgm:t>
        <a:bodyPr/>
        <a:lstStyle/>
        <a:p>
          <a:endParaRPr lang="en-US"/>
        </a:p>
      </dgm:t>
    </dgm:pt>
    <dgm:pt modelId="{3A9B5D84-CB00-4BC9-ADB2-5CF832F36763}">
      <dgm:prSet phldrT="[Text]" custT="1"/>
      <dgm:spPr/>
      <dgm:t>
        <a:bodyPr/>
        <a:lstStyle/>
        <a:p>
          <a:r>
            <a:rPr lang="en-US" sz="1100" dirty="0" err="1"/>
            <a:t>kubectl</a:t>
          </a:r>
          <a:r>
            <a:rPr lang="en-US" sz="1100" dirty="0"/>
            <a:t> set image deployment/&lt;app&gt; container=lex13/&lt;app&gt;:latest</a:t>
          </a:r>
        </a:p>
      </dgm:t>
      <dgm:extLst>
        <a:ext uri="{E40237B7-FDA0-4F09-8148-C483321AD2D9}">
          <dgm14:cNvPr xmlns:dgm14="http://schemas.microsoft.com/office/drawing/2010/diagram" id="0" name="" title="Step 3 - task description"/>
        </a:ext>
      </dgm:extLst>
    </dgm:pt>
    <dgm:pt modelId="{BD57EC4A-052D-4824-8820-064BAC997A9B}" type="parTrans" cxnId="{11A0AF47-4BCA-470E-92BF-7B388FFB0DE8}">
      <dgm:prSet/>
      <dgm:spPr/>
      <dgm:t>
        <a:bodyPr/>
        <a:lstStyle/>
        <a:p>
          <a:endParaRPr lang="en-US"/>
        </a:p>
      </dgm:t>
    </dgm:pt>
    <dgm:pt modelId="{98E878CF-4A49-4E76-BD23-AE7C5290BAFD}" type="sibTrans" cxnId="{11A0AF47-4BCA-470E-92BF-7B388FFB0DE8}">
      <dgm:prSet/>
      <dgm:spPr/>
      <dgm:t>
        <a:bodyPr/>
        <a:lstStyle/>
        <a:p>
          <a:endParaRPr lang="en-US"/>
        </a:p>
      </dgm:t>
    </dgm:pt>
    <dgm:pt modelId="{5D952622-A79E-41E4-BBC2-6212DEFFA91C}">
      <dgm:prSet phldrT="[Text]"/>
      <dgm:spPr/>
      <dgm:t>
        <a:bodyPr/>
        <a:lstStyle/>
        <a:p>
          <a:r>
            <a:rPr lang="en-US" dirty="0"/>
            <a:t>Step 2 Push</a:t>
          </a:r>
        </a:p>
      </dgm:t>
      <dgm:extLst>
        <a:ext uri="{E40237B7-FDA0-4F09-8148-C483321AD2D9}">
          <dgm14:cNvPr xmlns:dgm14="http://schemas.microsoft.com/office/drawing/2010/diagram" id="0" name="" title="Step 2 title"/>
        </a:ext>
      </dgm:extLst>
    </dgm:pt>
    <dgm:pt modelId="{092BAEF3-D9F2-476B-9A0B-6F14CC814529}" type="sibTrans" cxnId="{A22BDB9A-90BB-4DA2-8850-00D4F1D3B898}">
      <dgm:prSet/>
      <dgm:spPr/>
      <dgm:t>
        <a:bodyPr/>
        <a:lstStyle/>
        <a:p>
          <a:endParaRPr lang="en-US"/>
        </a:p>
      </dgm:t>
    </dgm:pt>
    <dgm:pt modelId="{10627A68-BE4B-4A4A-9EC9-4CFEF1E4DF39}" type="parTrans" cxnId="{A22BDB9A-90BB-4DA2-8850-00D4F1D3B898}">
      <dgm:prSet/>
      <dgm:spPr/>
      <dgm:t>
        <a:bodyPr/>
        <a:lstStyle/>
        <a:p>
          <a:endParaRPr lang="en-US"/>
        </a:p>
      </dgm:t>
    </dgm:pt>
    <dgm:pt modelId="{8734DFB3-ADD8-4FD2-87D8-1981AA0ADD0B}" type="pres">
      <dgm:prSet presAssocID="{FBA29113-7A70-4E0E-B036-871C49B835F1}" presName="theList" presStyleCnt="0">
        <dgm:presLayoutVars>
          <dgm:dir/>
          <dgm:animLvl val="lvl"/>
          <dgm:resizeHandles val="exact"/>
        </dgm:presLayoutVars>
      </dgm:prSet>
      <dgm:spPr/>
    </dgm:pt>
    <dgm:pt modelId="{5C04AEFB-7132-4B28-A7D3-862245070A8D}" type="pres">
      <dgm:prSet presAssocID="{A6406C01-7E83-4650-8EF5-394419DCB348}" presName="compNode" presStyleCnt="0"/>
      <dgm:spPr/>
    </dgm:pt>
    <dgm:pt modelId="{358F74AC-FC7D-465B-BD12-B6CCC00F3D29}" type="pres">
      <dgm:prSet presAssocID="{A6406C01-7E83-4650-8EF5-394419DCB348}" presName="noGeometry" presStyleCnt="0"/>
      <dgm:spPr/>
    </dgm:pt>
    <dgm:pt modelId="{610B5FFC-C0C9-444C-9F7A-14D1B54F604D}" type="pres">
      <dgm:prSet presAssocID="{A6406C01-7E83-4650-8EF5-394419DCB348}" presName="childTextVisible" presStyleLbl="bgAccFollowNode1" presStyleIdx="0" presStyleCnt="3" custScaleX="91642" custLinFactNeighborX="-2339">
        <dgm:presLayoutVars>
          <dgm:bulletEnabled val="1"/>
        </dgm:presLayoutVars>
      </dgm:prSet>
      <dgm:spPr/>
    </dgm:pt>
    <dgm:pt modelId="{FB705FC1-639E-4064-8E9A-A79870DE5273}" type="pres">
      <dgm:prSet presAssocID="{A6406C01-7E83-4650-8EF5-394419DCB348}" presName="childTextHidden" presStyleLbl="bgAccFollowNode1" presStyleIdx="0" presStyleCnt="3"/>
      <dgm:spPr/>
    </dgm:pt>
    <dgm:pt modelId="{47DA5750-48DC-4E4F-815D-0B05DBC30DAB}" type="pres">
      <dgm:prSet presAssocID="{A6406C01-7E83-4650-8EF5-394419DCB348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6319C676-A7DE-4777-9BB4-3B6D30ED3F5C}" type="pres">
      <dgm:prSet presAssocID="{A6406C01-7E83-4650-8EF5-394419DCB348}" presName="aSpace" presStyleCnt="0"/>
      <dgm:spPr/>
    </dgm:pt>
    <dgm:pt modelId="{CA708D38-D093-4C16-A955-CF2CAC7F0A99}" type="pres">
      <dgm:prSet presAssocID="{5D952622-A79E-41E4-BBC2-6212DEFFA91C}" presName="compNode" presStyleCnt="0"/>
      <dgm:spPr/>
    </dgm:pt>
    <dgm:pt modelId="{6F3066E9-E96F-489D-8A4B-6D55FBE389F2}" type="pres">
      <dgm:prSet presAssocID="{5D952622-A79E-41E4-BBC2-6212DEFFA91C}" presName="noGeometry" presStyleCnt="0"/>
      <dgm:spPr/>
    </dgm:pt>
    <dgm:pt modelId="{00D2DC2C-7CA2-4A4B-B66D-3DDCAB7DC8E9}" type="pres">
      <dgm:prSet presAssocID="{5D952622-A79E-41E4-BBC2-6212DEFFA91C}" presName="childTextVisible" presStyleLbl="bgAccFollowNode1" presStyleIdx="1" presStyleCnt="3" custScaleX="96949" custLinFactNeighborX="-6130" custLinFactNeighborY="-698">
        <dgm:presLayoutVars>
          <dgm:bulletEnabled val="1"/>
        </dgm:presLayoutVars>
      </dgm:prSet>
      <dgm:spPr/>
    </dgm:pt>
    <dgm:pt modelId="{072FB640-0A28-40E8-9C0C-86BAF45C6EF0}" type="pres">
      <dgm:prSet presAssocID="{5D952622-A79E-41E4-BBC2-6212DEFFA91C}" presName="childTextHidden" presStyleLbl="bgAccFollowNode1" presStyleIdx="1" presStyleCnt="3"/>
      <dgm:spPr/>
    </dgm:pt>
    <dgm:pt modelId="{EE8733A1-7662-4D0A-B39E-2218596CC81C}" type="pres">
      <dgm:prSet presAssocID="{5D952622-A79E-41E4-BBC2-6212DEFFA91C}" presName="parentText" presStyleLbl="node1" presStyleIdx="1" presStyleCnt="3" custLinFactNeighborX="-14416">
        <dgm:presLayoutVars>
          <dgm:chMax val="1"/>
          <dgm:bulletEnabled val="1"/>
        </dgm:presLayoutVars>
      </dgm:prSet>
      <dgm:spPr/>
    </dgm:pt>
    <dgm:pt modelId="{E0D7C734-E391-436F-996C-E60442F50A17}" type="pres">
      <dgm:prSet presAssocID="{5D952622-A79E-41E4-BBC2-6212DEFFA91C}" presName="aSpace" presStyleCnt="0"/>
      <dgm:spPr/>
    </dgm:pt>
    <dgm:pt modelId="{E8F3A685-8F9F-4BAC-8C8B-A1DE5AA41F3A}" type="pres">
      <dgm:prSet presAssocID="{50706FFE-8A00-485D-9FF7-8D310692C602}" presName="compNode" presStyleCnt="0"/>
      <dgm:spPr/>
    </dgm:pt>
    <dgm:pt modelId="{84BFA617-6CAF-4DA9-A086-82BCA61093BE}" type="pres">
      <dgm:prSet presAssocID="{50706FFE-8A00-485D-9FF7-8D310692C602}" presName="noGeometry" presStyleCnt="0"/>
      <dgm:spPr/>
    </dgm:pt>
    <dgm:pt modelId="{4BF699B1-BE15-42D1-9784-AA33CF29870E}" type="pres">
      <dgm:prSet presAssocID="{50706FFE-8A00-485D-9FF7-8D310692C602}" presName="childTextVisible" presStyleLbl="bgAccFollowNode1" presStyleIdx="2" presStyleCnt="3" custScaleX="135082">
        <dgm:presLayoutVars>
          <dgm:bulletEnabled val="1"/>
        </dgm:presLayoutVars>
      </dgm:prSet>
      <dgm:spPr/>
    </dgm:pt>
    <dgm:pt modelId="{F0925EF4-86E2-4748-BA70-94AAF55AB064}" type="pres">
      <dgm:prSet presAssocID="{50706FFE-8A00-485D-9FF7-8D310692C602}" presName="childTextHidden" presStyleLbl="bgAccFollowNode1" presStyleIdx="2" presStyleCnt="3"/>
      <dgm:spPr/>
    </dgm:pt>
    <dgm:pt modelId="{78E9A4E4-18A9-4B73-8007-A63A71C71937}" type="pres">
      <dgm:prSet presAssocID="{50706FFE-8A00-485D-9FF7-8D310692C602}" presName="parentText" presStyleLbl="node1" presStyleIdx="2" presStyleCnt="3" custLinFactNeighborX="-20439" custLinFactNeighborY="-1277">
        <dgm:presLayoutVars>
          <dgm:chMax val="1"/>
          <dgm:bulletEnabled val="1"/>
        </dgm:presLayoutVars>
      </dgm:prSet>
      <dgm:spPr/>
    </dgm:pt>
  </dgm:ptLst>
  <dgm:cxnLst>
    <dgm:cxn modelId="{99E34304-5770-4691-A3EE-6A7C8B9ACD53}" type="presOf" srcId="{E4E9F0D0-FF23-4B59-9B97-973BCBE5DC65}" destId="{610B5FFC-C0C9-444C-9F7A-14D1B54F604D}" srcOrd="0" destOrd="0" presId="urn:microsoft.com/office/officeart/2005/8/layout/hProcess6"/>
    <dgm:cxn modelId="{81ACEA16-295B-4802-A889-1DC375F525AB}" type="presOf" srcId="{A6406C01-7E83-4650-8EF5-394419DCB348}" destId="{47DA5750-48DC-4E4F-815D-0B05DBC30DAB}" srcOrd="0" destOrd="0" presId="urn:microsoft.com/office/officeart/2005/8/layout/hProcess6"/>
    <dgm:cxn modelId="{130B0544-2388-4104-A721-8D29E7C77420}" type="presOf" srcId="{5D952622-A79E-41E4-BBC2-6212DEFFA91C}" destId="{EE8733A1-7662-4D0A-B39E-2218596CC81C}" srcOrd="0" destOrd="0" presId="urn:microsoft.com/office/officeart/2005/8/layout/hProcess6"/>
    <dgm:cxn modelId="{31498E67-CEA0-4571-B7AB-26A2113144F6}" type="presOf" srcId="{FBA29113-7A70-4E0E-B036-871C49B835F1}" destId="{8734DFB3-ADD8-4FD2-87D8-1981AA0ADD0B}" srcOrd="0" destOrd="0" presId="urn:microsoft.com/office/officeart/2005/8/layout/hProcess6"/>
    <dgm:cxn modelId="{11A0AF47-4BCA-470E-92BF-7B388FFB0DE8}" srcId="{50706FFE-8A00-485D-9FF7-8D310692C602}" destId="{3A9B5D84-CB00-4BC9-ADB2-5CF832F36763}" srcOrd="0" destOrd="0" parTransId="{BD57EC4A-052D-4824-8820-064BAC997A9B}" sibTransId="{98E878CF-4A49-4E76-BD23-AE7C5290BAFD}"/>
    <dgm:cxn modelId="{019AA969-1A2B-48C0-B7C9-005E817BC2CB}" type="presOf" srcId="{E4E9F0D0-FF23-4B59-9B97-973BCBE5DC65}" destId="{FB705FC1-639E-4064-8E9A-A79870DE5273}" srcOrd="1" destOrd="0" presId="urn:microsoft.com/office/officeart/2005/8/layout/hProcess6"/>
    <dgm:cxn modelId="{35AF286C-A401-4C08-B8A3-F38B03322BD8}" srcId="{5D952622-A79E-41E4-BBC2-6212DEFFA91C}" destId="{5248D9DA-6444-46F6-8D28-C8BB2253AAD1}" srcOrd="0" destOrd="0" parTransId="{A8533F77-F094-4EDB-BCC7-35E0D6A46B71}" sibTransId="{011B552E-515A-4C41-B810-0D2552861422}"/>
    <dgm:cxn modelId="{F36BB86E-E9BB-4DBF-9DFE-F8050046ED1F}" type="presOf" srcId="{3A9B5D84-CB00-4BC9-ADB2-5CF832F36763}" destId="{4BF699B1-BE15-42D1-9784-AA33CF29870E}" srcOrd="0" destOrd="0" presId="urn:microsoft.com/office/officeart/2005/8/layout/hProcess6"/>
    <dgm:cxn modelId="{BA539253-48E3-447C-8770-C31D10399C4A}" type="presOf" srcId="{50706FFE-8A00-485D-9FF7-8D310692C602}" destId="{78E9A4E4-18A9-4B73-8007-A63A71C71937}" srcOrd="0" destOrd="0" presId="urn:microsoft.com/office/officeart/2005/8/layout/hProcess6"/>
    <dgm:cxn modelId="{D2E26D7D-A939-4166-987B-3E9E5A080266}" type="presOf" srcId="{3A9B5D84-CB00-4BC9-ADB2-5CF832F36763}" destId="{F0925EF4-86E2-4748-BA70-94AAF55AB064}" srcOrd="1" destOrd="0" presId="urn:microsoft.com/office/officeart/2005/8/layout/hProcess6"/>
    <dgm:cxn modelId="{4D956F8D-5727-488A-93AF-F33602655A44}" srcId="{FBA29113-7A70-4E0E-B036-871C49B835F1}" destId="{A6406C01-7E83-4650-8EF5-394419DCB348}" srcOrd="0" destOrd="0" parTransId="{2586B3BB-DA8B-42DF-AC9A-77CE21607FD0}" sibTransId="{7C5B61F0-A4F6-4FCA-B552-36151F31051E}"/>
    <dgm:cxn modelId="{37A3A996-9723-4BDB-8959-9D9B7799BD9A}" srcId="{A6406C01-7E83-4650-8EF5-394419DCB348}" destId="{E4E9F0D0-FF23-4B59-9B97-973BCBE5DC65}" srcOrd="0" destOrd="0" parTransId="{E9237435-F938-45D4-8BF4-6D5D4DFF850F}" sibTransId="{D32B195A-7CAD-474B-B79C-BE4BB171E742}"/>
    <dgm:cxn modelId="{E23D729A-C2FC-40CD-8A08-F5EBB66CF80B}" type="presOf" srcId="{5248D9DA-6444-46F6-8D28-C8BB2253AAD1}" destId="{072FB640-0A28-40E8-9C0C-86BAF45C6EF0}" srcOrd="1" destOrd="0" presId="urn:microsoft.com/office/officeart/2005/8/layout/hProcess6"/>
    <dgm:cxn modelId="{A22BDB9A-90BB-4DA2-8850-00D4F1D3B898}" srcId="{FBA29113-7A70-4E0E-B036-871C49B835F1}" destId="{5D952622-A79E-41E4-BBC2-6212DEFFA91C}" srcOrd="1" destOrd="0" parTransId="{10627A68-BE4B-4A4A-9EC9-4CFEF1E4DF39}" sibTransId="{092BAEF3-D9F2-476B-9A0B-6F14CC814529}"/>
    <dgm:cxn modelId="{AE4FA1B2-1FFD-4999-BFB4-0E2A9E4BEBBB}" type="presOf" srcId="{5248D9DA-6444-46F6-8D28-C8BB2253AAD1}" destId="{00D2DC2C-7CA2-4A4B-B66D-3DDCAB7DC8E9}" srcOrd="0" destOrd="0" presId="urn:microsoft.com/office/officeart/2005/8/layout/hProcess6"/>
    <dgm:cxn modelId="{7599CECE-5293-4C57-A979-D096C99254C7}" srcId="{FBA29113-7A70-4E0E-B036-871C49B835F1}" destId="{50706FFE-8A00-485D-9FF7-8D310692C602}" srcOrd="2" destOrd="0" parTransId="{EF44BD91-19A4-424B-BA32-4A5492B6E40B}" sibTransId="{CD03DFF4-D962-46D6-AFFA-2A87FD08403E}"/>
    <dgm:cxn modelId="{FF0D50D3-9477-4407-8F44-B60B9728DED7}" type="presParOf" srcId="{8734DFB3-ADD8-4FD2-87D8-1981AA0ADD0B}" destId="{5C04AEFB-7132-4B28-A7D3-862245070A8D}" srcOrd="0" destOrd="0" presId="urn:microsoft.com/office/officeart/2005/8/layout/hProcess6"/>
    <dgm:cxn modelId="{126CE751-65CF-4E60-902C-2D0B01478834}" type="presParOf" srcId="{5C04AEFB-7132-4B28-A7D3-862245070A8D}" destId="{358F74AC-FC7D-465B-BD12-B6CCC00F3D29}" srcOrd="0" destOrd="0" presId="urn:microsoft.com/office/officeart/2005/8/layout/hProcess6"/>
    <dgm:cxn modelId="{C6915109-771C-43AE-A4C7-A411D8E5978F}" type="presParOf" srcId="{5C04AEFB-7132-4B28-A7D3-862245070A8D}" destId="{610B5FFC-C0C9-444C-9F7A-14D1B54F604D}" srcOrd="1" destOrd="0" presId="urn:microsoft.com/office/officeart/2005/8/layout/hProcess6"/>
    <dgm:cxn modelId="{954FE73F-9595-47D0-9AB9-6EB7EDC39F8E}" type="presParOf" srcId="{5C04AEFB-7132-4B28-A7D3-862245070A8D}" destId="{FB705FC1-639E-4064-8E9A-A79870DE5273}" srcOrd="2" destOrd="0" presId="urn:microsoft.com/office/officeart/2005/8/layout/hProcess6"/>
    <dgm:cxn modelId="{362B7B1C-776A-481A-B10E-B2136C044DB5}" type="presParOf" srcId="{5C04AEFB-7132-4B28-A7D3-862245070A8D}" destId="{47DA5750-48DC-4E4F-815D-0B05DBC30DAB}" srcOrd="3" destOrd="0" presId="urn:microsoft.com/office/officeart/2005/8/layout/hProcess6"/>
    <dgm:cxn modelId="{AB361918-49A4-4458-A6B4-A38162139DB4}" type="presParOf" srcId="{8734DFB3-ADD8-4FD2-87D8-1981AA0ADD0B}" destId="{6319C676-A7DE-4777-9BB4-3B6D30ED3F5C}" srcOrd="1" destOrd="0" presId="urn:microsoft.com/office/officeart/2005/8/layout/hProcess6"/>
    <dgm:cxn modelId="{3E32ED31-FAFA-41FB-A502-0C9269827B55}" type="presParOf" srcId="{8734DFB3-ADD8-4FD2-87D8-1981AA0ADD0B}" destId="{CA708D38-D093-4C16-A955-CF2CAC7F0A99}" srcOrd="2" destOrd="0" presId="urn:microsoft.com/office/officeart/2005/8/layout/hProcess6"/>
    <dgm:cxn modelId="{38B5F8BF-C6A8-4D51-8681-B847070CD1C0}" type="presParOf" srcId="{CA708D38-D093-4C16-A955-CF2CAC7F0A99}" destId="{6F3066E9-E96F-489D-8A4B-6D55FBE389F2}" srcOrd="0" destOrd="0" presId="urn:microsoft.com/office/officeart/2005/8/layout/hProcess6"/>
    <dgm:cxn modelId="{B873A9F4-217E-473A-8D65-14527890AC34}" type="presParOf" srcId="{CA708D38-D093-4C16-A955-CF2CAC7F0A99}" destId="{00D2DC2C-7CA2-4A4B-B66D-3DDCAB7DC8E9}" srcOrd="1" destOrd="0" presId="urn:microsoft.com/office/officeart/2005/8/layout/hProcess6"/>
    <dgm:cxn modelId="{F573A08D-1388-4362-9D10-155655876363}" type="presParOf" srcId="{CA708D38-D093-4C16-A955-CF2CAC7F0A99}" destId="{072FB640-0A28-40E8-9C0C-86BAF45C6EF0}" srcOrd="2" destOrd="0" presId="urn:microsoft.com/office/officeart/2005/8/layout/hProcess6"/>
    <dgm:cxn modelId="{7ADF5CCF-F26A-45B5-9692-98B07AFD46A1}" type="presParOf" srcId="{CA708D38-D093-4C16-A955-CF2CAC7F0A99}" destId="{EE8733A1-7662-4D0A-B39E-2218596CC81C}" srcOrd="3" destOrd="0" presId="urn:microsoft.com/office/officeart/2005/8/layout/hProcess6"/>
    <dgm:cxn modelId="{985C18C8-95A3-4479-821C-610A2BAFFFF3}" type="presParOf" srcId="{8734DFB3-ADD8-4FD2-87D8-1981AA0ADD0B}" destId="{E0D7C734-E391-436F-996C-E60442F50A17}" srcOrd="3" destOrd="0" presId="urn:microsoft.com/office/officeart/2005/8/layout/hProcess6"/>
    <dgm:cxn modelId="{951CD7FA-A9B4-463F-BD0D-452C521FF523}" type="presParOf" srcId="{8734DFB3-ADD8-4FD2-87D8-1981AA0ADD0B}" destId="{E8F3A685-8F9F-4BAC-8C8B-A1DE5AA41F3A}" srcOrd="4" destOrd="0" presId="urn:microsoft.com/office/officeart/2005/8/layout/hProcess6"/>
    <dgm:cxn modelId="{E08D8862-B273-4AA6-9A90-754366CE4945}" type="presParOf" srcId="{E8F3A685-8F9F-4BAC-8C8B-A1DE5AA41F3A}" destId="{84BFA617-6CAF-4DA9-A086-82BCA61093BE}" srcOrd="0" destOrd="0" presId="urn:microsoft.com/office/officeart/2005/8/layout/hProcess6"/>
    <dgm:cxn modelId="{69392B4C-2A7B-41A4-A48C-35E312A6434A}" type="presParOf" srcId="{E8F3A685-8F9F-4BAC-8C8B-A1DE5AA41F3A}" destId="{4BF699B1-BE15-42D1-9784-AA33CF29870E}" srcOrd="1" destOrd="0" presId="urn:microsoft.com/office/officeart/2005/8/layout/hProcess6"/>
    <dgm:cxn modelId="{29F5DEAB-A9C8-47F8-A089-1585C323795A}" type="presParOf" srcId="{E8F3A685-8F9F-4BAC-8C8B-A1DE5AA41F3A}" destId="{F0925EF4-86E2-4748-BA70-94AAF55AB064}" srcOrd="2" destOrd="0" presId="urn:microsoft.com/office/officeart/2005/8/layout/hProcess6"/>
    <dgm:cxn modelId="{E9A57A1B-DDAF-4905-B46C-246DB5E9FB2A}" type="presParOf" srcId="{E8F3A685-8F9F-4BAC-8C8B-A1DE5AA41F3A}" destId="{78E9A4E4-18A9-4B73-8007-A63A71C71937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0B5FFC-C0C9-444C-9F7A-14D1B54F604D}">
      <dsp:nvSpPr>
        <dsp:cNvPr id="0" name=""/>
        <dsp:cNvSpPr/>
      </dsp:nvSpPr>
      <dsp:spPr>
        <a:xfrm>
          <a:off x="703305" y="289297"/>
          <a:ext cx="2400357" cy="2289577"/>
        </a:xfrm>
        <a:prstGeom prst="rightArrow">
          <a:avLst>
            <a:gd name="adj1" fmla="val 70000"/>
            <a:gd name="adj2" fmla="val 5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6985" rIns="13970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docker build –t lex13/&lt;app&gt;</a:t>
          </a:r>
        </a:p>
      </dsp:txBody>
      <dsp:txXfrm>
        <a:off x="1303395" y="632734"/>
        <a:ext cx="1170174" cy="1602703"/>
      </dsp:txXfrm>
    </dsp:sp>
    <dsp:sp modelId="{47DA5750-48DC-4E4F-815D-0B05DBC30DAB}">
      <dsp:nvSpPr>
        <dsp:cNvPr id="0" name=""/>
        <dsp:cNvSpPr/>
      </dsp:nvSpPr>
      <dsp:spPr>
        <a:xfrm>
          <a:off x="291" y="779266"/>
          <a:ext cx="1309638" cy="130963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Step 1 Build</a:t>
          </a:r>
        </a:p>
      </dsp:txBody>
      <dsp:txXfrm>
        <a:off x="192083" y="971058"/>
        <a:ext cx="926054" cy="926054"/>
      </dsp:txXfrm>
    </dsp:sp>
    <dsp:sp modelId="{00D2DC2C-7CA2-4A4B-B66D-3DDCAB7DC8E9}">
      <dsp:nvSpPr>
        <dsp:cNvPr id="0" name=""/>
        <dsp:cNvSpPr/>
      </dsp:nvSpPr>
      <dsp:spPr>
        <a:xfrm>
          <a:off x="3972307" y="273315"/>
          <a:ext cx="2539362" cy="2289577"/>
        </a:xfrm>
        <a:prstGeom prst="rightArrow">
          <a:avLst>
            <a:gd name="adj1" fmla="val 70000"/>
            <a:gd name="adj2" fmla="val 5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6985" rIns="13970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docker</a:t>
          </a:r>
          <a:r>
            <a:rPr lang="en-US" sz="1200" kern="1200" dirty="0"/>
            <a:t> push lex13/&lt;app&gt;</a:t>
          </a:r>
        </a:p>
      </dsp:txBody>
      <dsp:txXfrm>
        <a:off x="4607148" y="616752"/>
        <a:ext cx="1237939" cy="1602703"/>
      </dsp:txXfrm>
    </dsp:sp>
    <dsp:sp modelId="{EE8733A1-7662-4D0A-B39E-2218596CC81C}">
      <dsp:nvSpPr>
        <dsp:cNvPr id="0" name=""/>
        <dsp:cNvSpPr/>
      </dsp:nvSpPr>
      <dsp:spPr>
        <a:xfrm>
          <a:off x="3249295" y="779266"/>
          <a:ext cx="1309638" cy="130963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Step 2 Push</a:t>
          </a:r>
        </a:p>
      </dsp:txBody>
      <dsp:txXfrm>
        <a:off x="3441087" y="971058"/>
        <a:ext cx="926054" cy="926054"/>
      </dsp:txXfrm>
    </dsp:sp>
    <dsp:sp modelId="{4BF699B1-BE15-42D1-9784-AA33CF29870E}">
      <dsp:nvSpPr>
        <dsp:cNvPr id="0" name=""/>
        <dsp:cNvSpPr/>
      </dsp:nvSpPr>
      <dsp:spPr>
        <a:xfrm>
          <a:off x="7071265" y="289297"/>
          <a:ext cx="3538171" cy="2289577"/>
        </a:xfrm>
        <a:prstGeom prst="rightArrow">
          <a:avLst>
            <a:gd name="adj1" fmla="val 70000"/>
            <a:gd name="adj2" fmla="val 5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6985" rIns="13970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 err="1"/>
            <a:t>kubectl</a:t>
          </a:r>
          <a:r>
            <a:rPr lang="en-US" sz="1100" kern="1200" dirty="0"/>
            <a:t> set image deployment/&lt;app&gt; container=lex13/&lt;app&gt;:latest</a:t>
          </a:r>
        </a:p>
      </dsp:txBody>
      <dsp:txXfrm>
        <a:off x="7955808" y="632734"/>
        <a:ext cx="1852276" cy="1602703"/>
      </dsp:txXfrm>
    </dsp:sp>
    <dsp:sp modelId="{78E9A4E4-18A9-4B73-8007-A63A71C71937}">
      <dsp:nvSpPr>
        <dsp:cNvPr id="0" name=""/>
        <dsp:cNvSpPr/>
      </dsp:nvSpPr>
      <dsp:spPr>
        <a:xfrm>
          <a:off x="6608216" y="762542"/>
          <a:ext cx="1309638" cy="130963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Step 3 Update</a:t>
          </a:r>
        </a:p>
      </dsp:txBody>
      <dsp:txXfrm>
        <a:off x="6800008" y="954334"/>
        <a:ext cx="926054" cy="9260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2018-04-12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2018-04-12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2018-04-12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2018-04-12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2018-04-12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2018-04-12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2018-04-12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2018-04-12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2018-04-12</a:t>
            </a:fld>
            <a:endParaRPr lang="en-US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BAF629-ECA2-4CF3-B790-9D9BDED98269}" type="datetime1">
              <a:rPr lang="en-US" smtClean="0"/>
              <a:pPr/>
              <a:t>2018-04-12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pPr/>
              <a:t>2018-04-12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azure.microsoft.com/en-us/pricing/calculator/" TargetMode="Externa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2400" dirty="0" err="1"/>
              <a:t>Honours</a:t>
            </a:r>
            <a:r>
              <a:rPr lang="en-US" sz="2400" dirty="0"/>
              <a:t> Thesis</a:t>
            </a:r>
            <a:br>
              <a:rPr lang="en-US" sz="2400" dirty="0"/>
            </a:br>
            <a:r>
              <a:rPr lang="en-US" dirty="0"/>
              <a:t>Skydot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Alexandra Brown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030F2-F6D3-41AD-9246-17AF5D8C2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Micro-Apps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98D5B-CDD7-42D4-BB6B-B518AD740FB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Application Layer</a:t>
            </a:r>
          </a:p>
          <a:p>
            <a:r>
              <a:rPr lang="en-US" dirty="0"/>
              <a:t>Auth Micro-App handles session authentication</a:t>
            </a:r>
          </a:p>
          <a:p>
            <a:r>
              <a:rPr lang="en-US" dirty="0"/>
              <a:t>Each Micro-App services a specific type of client</a:t>
            </a:r>
          </a:p>
          <a:p>
            <a:r>
              <a:rPr lang="en-US" dirty="0"/>
              <a:t>Doesn’t do business logic other than basic validation</a:t>
            </a:r>
          </a:p>
          <a:p>
            <a:r>
              <a:rPr lang="en-US" dirty="0"/>
              <a:t>Transform data to fit clients needs (formatting, localization, etc.)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22B530E-CA26-4EA3-8264-36635DC40F2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24600" y="2285797"/>
            <a:ext cx="4572000" cy="32008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30360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B6E36-1978-41DD-B635-409B6FA3C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Micro-Services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7A01D2-2FEE-477A-87E4-5FCA9508429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r>
              <a:rPr lang="en-US" dirty="0"/>
              <a:t>Business Layer</a:t>
            </a:r>
          </a:p>
          <a:p>
            <a:r>
              <a:rPr lang="en-US" dirty="0"/>
              <a:t>Communicates within a private network</a:t>
            </a:r>
          </a:p>
          <a:p>
            <a:r>
              <a:rPr lang="en-US" dirty="0"/>
              <a:t>Doesn’t trim data to suit clients</a:t>
            </a:r>
          </a:p>
          <a:p>
            <a:r>
              <a:rPr lang="en-US" dirty="0"/>
              <a:t>Preforms business logic but doesn’t format or localize</a:t>
            </a:r>
          </a:p>
          <a:p>
            <a:r>
              <a:rPr lang="en-US" dirty="0"/>
              <a:t>Utilizes service discovery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05863A9-74C6-48FD-90D2-2C3C0AFDDD5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24600" y="2020665"/>
            <a:ext cx="4572000" cy="37310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07896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4C435-FD3A-4DCB-B2D3-C4CFD7124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Host Gateway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570B0F-C8CF-4671-8413-A0329FBD60A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r>
              <a:rPr lang="en-CA" dirty="0"/>
              <a:t>Data Layer</a:t>
            </a:r>
          </a:p>
          <a:p>
            <a:r>
              <a:rPr lang="en-CA" dirty="0"/>
              <a:t>Fronts backend legacy services and databases</a:t>
            </a:r>
          </a:p>
          <a:p>
            <a:r>
              <a:rPr lang="en-CA" dirty="0"/>
              <a:t>Common data access point for micro-services</a:t>
            </a:r>
          </a:p>
          <a:p>
            <a:r>
              <a:rPr lang="en-CA" dirty="0"/>
              <a:t>Payee SOAP service represents legacy systems</a:t>
            </a:r>
          </a:p>
          <a:p>
            <a:r>
              <a:rPr lang="en-CA" dirty="0"/>
              <a:t>Bank </a:t>
            </a:r>
            <a:r>
              <a:rPr lang="en-CA" dirty="0" err="1"/>
              <a:t>SQLServer</a:t>
            </a:r>
            <a:r>
              <a:rPr lang="en-CA" dirty="0"/>
              <a:t> represents newer technologies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1E9CBC6-98EE-41E2-A94C-33F3844CB0F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24600" y="2177789"/>
            <a:ext cx="4572000" cy="34168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56690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EDA40-36FC-4580-BDE2-D6DC5755A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 Flow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4DC90B8-0CB5-4E91-A9EF-A29FDC3432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0" y="2709144"/>
            <a:ext cx="9601200" cy="23541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38408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17E30-B411-4025-8980-C056CAAFF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Account Summary Flow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CCA342B-3F7F-4F17-BABD-46CC443064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1228" y="1981200"/>
            <a:ext cx="9249543" cy="381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22356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25237-4776-4C54-A1E6-2FA7D831E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DE7E440A-3F53-4E12-A29D-6D7A25EDD0F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0000" r="10000"/>
          <a:stretch>
            <a:fillRect/>
          </a:stretch>
        </p:blipFill>
        <p:spPr>
          <a:xfrm>
            <a:off x="1332855" y="1395161"/>
            <a:ext cx="4338855" cy="4067677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422CC0-D148-43E6-8FC8-10161715400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Research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Memory And Latency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Team Development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Production Environment</a:t>
            </a:r>
          </a:p>
        </p:txBody>
      </p:sp>
    </p:spTree>
    <p:extLst>
      <p:ext uri="{BB962C8B-B14F-4D97-AF65-F5344CB8AC3E}">
        <p14:creationId xmlns:p14="http://schemas.microsoft.com/office/powerpoint/2010/main" val="2198433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8DF77-E44F-45DA-99D5-C974EF66F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Research: Analyzing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180EA1-D7E5-4FA7-8970-15A9D414661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r>
              <a:rPr lang="en-US" dirty="0"/>
              <a:t>Initial research led to believe that Java, and JavaScript, would always perform poorly in comparison to other languages</a:t>
            </a:r>
          </a:p>
          <a:p>
            <a:r>
              <a:rPr lang="en-US" dirty="0"/>
              <a:t>Had to consider full JVM environment vs </a:t>
            </a:r>
            <a:r>
              <a:rPr lang="en-US" dirty="0" err="1"/>
              <a:t>Dockerized</a:t>
            </a:r>
            <a:r>
              <a:rPr lang="en-US" dirty="0"/>
              <a:t> image environment</a:t>
            </a:r>
          </a:p>
          <a:p>
            <a:r>
              <a:rPr lang="en-US" dirty="0"/>
              <a:t>Had to consider bare-bones Java vs Java with an additional framework</a:t>
            </a:r>
          </a:p>
          <a:p>
            <a:r>
              <a:rPr lang="en-US" dirty="0"/>
              <a:t>This lead to include metrics on Spring applications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36E7E20-DB30-441A-B072-97E61D43A0B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13870" t="55916" r="13588"/>
          <a:stretch/>
        </p:blipFill>
        <p:spPr>
          <a:xfrm>
            <a:off x="6096000" y="2374710"/>
            <a:ext cx="5568221" cy="2262589"/>
          </a:xfrm>
        </p:spPr>
      </p:pic>
    </p:spTree>
    <p:extLst>
      <p:ext uri="{BB962C8B-B14F-4D97-AF65-F5344CB8AC3E}">
        <p14:creationId xmlns:p14="http://schemas.microsoft.com/office/powerpoint/2010/main" val="3133500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8313E-CFAF-4EED-93A1-B5302D376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And Latency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563CDC80-DD6F-4474-8C44-1C87144B4373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668469870"/>
              </p:ext>
            </p:extLst>
          </p:nvPr>
        </p:nvGraphicFramePr>
        <p:xfrm>
          <a:off x="1712260" y="1720197"/>
          <a:ext cx="4278406" cy="29404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307222C7-B381-4A39-BA78-45E14BD9B7F5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67254365"/>
              </p:ext>
            </p:extLst>
          </p:nvPr>
        </p:nvGraphicFramePr>
        <p:xfrm>
          <a:off x="5990666" y="1729978"/>
          <a:ext cx="4491316" cy="30046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E838DC3-14A5-4658-BFEA-B4349FF207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2318192"/>
              </p:ext>
            </p:extLst>
          </p:nvPr>
        </p:nvGraphicFramePr>
        <p:xfrm>
          <a:off x="2606487" y="4734579"/>
          <a:ext cx="6979025" cy="13716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395805">
                  <a:extLst>
                    <a:ext uri="{9D8B030D-6E8A-4147-A177-3AD203B41FA5}">
                      <a16:colId xmlns:a16="http://schemas.microsoft.com/office/drawing/2014/main" val="210983497"/>
                    </a:ext>
                  </a:extLst>
                </a:gridCol>
                <a:gridCol w="1395805">
                  <a:extLst>
                    <a:ext uri="{9D8B030D-6E8A-4147-A177-3AD203B41FA5}">
                      <a16:colId xmlns:a16="http://schemas.microsoft.com/office/drawing/2014/main" val="3825726241"/>
                    </a:ext>
                  </a:extLst>
                </a:gridCol>
                <a:gridCol w="1395805">
                  <a:extLst>
                    <a:ext uri="{9D8B030D-6E8A-4147-A177-3AD203B41FA5}">
                      <a16:colId xmlns:a16="http://schemas.microsoft.com/office/drawing/2014/main" val="2292784902"/>
                    </a:ext>
                  </a:extLst>
                </a:gridCol>
                <a:gridCol w="1395805">
                  <a:extLst>
                    <a:ext uri="{9D8B030D-6E8A-4147-A177-3AD203B41FA5}">
                      <a16:colId xmlns:a16="http://schemas.microsoft.com/office/drawing/2014/main" val="1970105360"/>
                    </a:ext>
                  </a:extLst>
                </a:gridCol>
                <a:gridCol w="1395805">
                  <a:extLst>
                    <a:ext uri="{9D8B030D-6E8A-4147-A177-3AD203B41FA5}">
                      <a16:colId xmlns:a16="http://schemas.microsoft.com/office/drawing/2014/main" val="588332978"/>
                    </a:ext>
                  </a:extLst>
                </a:gridCol>
              </a:tblGrid>
              <a:tr h="253291">
                <a:tc>
                  <a:txBody>
                    <a:bodyPr/>
                    <a:lstStyle/>
                    <a:p>
                      <a:r>
                        <a:rPr lang="en-US" sz="1200" dirty="0"/>
                        <a:t>Memory Usage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Runtime Speed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Language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Memory Usage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Runtime Speed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479199"/>
                  </a:ext>
                </a:extLst>
              </a:tr>
              <a:tr h="259407">
                <a:tc>
                  <a:txBody>
                    <a:bodyPr/>
                    <a:lstStyle/>
                    <a:p>
                      <a:r>
                        <a:rPr lang="en-US" sz="1200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Slow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Java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Fast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6916880"/>
                  </a:ext>
                </a:extLst>
              </a:tr>
              <a:tr h="259407">
                <a:tc>
                  <a:txBody>
                    <a:bodyPr/>
                    <a:lstStyle/>
                    <a:p>
                      <a:r>
                        <a:rPr lang="en-US" sz="1200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C++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Fast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1495106"/>
                  </a:ext>
                </a:extLst>
              </a:tr>
              <a:tr h="259407">
                <a:tc>
                  <a:txBody>
                    <a:bodyPr/>
                    <a:lstStyle/>
                    <a:p>
                      <a:r>
                        <a:rPr lang="en-US" sz="1200" dirty="0"/>
                        <a:t>Low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Python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Medium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Medium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2034338"/>
                  </a:ext>
                </a:extLst>
              </a:tr>
              <a:tr h="259407">
                <a:tc>
                  <a:txBody>
                    <a:bodyPr/>
                    <a:lstStyle/>
                    <a:p>
                      <a:r>
                        <a:rPr lang="en-US" sz="1200" dirty="0"/>
                        <a:t>Medium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Slow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JavaScript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Low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Fast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3789139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3FBB13D3-7230-4B37-BEA9-A077D4252625}"/>
              </a:ext>
            </a:extLst>
          </p:cNvPr>
          <p:cNvSpPr txBox="1"/>
          <p:nvPr/>
        </p:nvSpPr>
        <p:spPr>
          <a:xfrm>
            <a:off x="1535360" y="5274913"/>
            <a:ext cx="1071127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/>
              <a:t>Research </a:t>
            </a:r>
          </a:p>
          <a:p>
            <a:r>
              <a:rPr lang="en-US" sz="1400" dirty="0"/>
              <a:t>Predictions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223B4C-A0B2-41CD-89EB-CF5664AC5A32}"/>
              </a:ext>
            </a:extLst>
          </p:cNvPr>
          <p:cNvSpPr txBox="1"/>
          <p:nvPr/>
        </p:nvSpPr>
        <p:spPr>
          <a:xfrm>
            <a:off x="9585512" y="5274913"/>
            <a:ext cx="954740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Actual</a:t>
            </a:r>
          </a:p>
          <a:p>
            <a:r>
              <a:rPr lang="en-US" sz="1400" dirty="0"/>
              <a:t>Results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34049F-0CB5-44B5-9119-A89D9417B7AC}"/>
              </a:ext>
            </a:extLst>
          </p:cNvPr>
          <p:cNvSpPr txBox="1"/>
          <p:nvPr/>
        </p:nvSpPr>
        <p:spPr>
          <a:xfrm>
            <a:off x="202208" y="3611658"/>
            <a:ext cx="13877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*Now imagine scaling C++ and Spring 100 times</a:t>
            </a:r>
          </a:p>
        </p:txBody>
      </p:sp>
    </p:spTree>
    <p:extLst>
      <p:ext uri="{BB962C8B-B14F-4D97-AF65-F5344CB8AC3E}">
        <p14:creationId xmlns:p14="http://schemas.microsoft.com/office/powerpoint/2010/main" val="1944810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347E3-44BC-413B-AFC8-9C08C42AE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E2F32-6768-4EFF-A290-F5EEA44B37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83024" y="1981200"/>
            <a:ext cx="8334935" cy="198568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Using languages that allow less memory consumption opens up more virtual machine options</a:t>
            </a:r>
          </a:p>
          <a:p>
            <a:r>
              <a:rPr lang="en-US" dirty="0"/>
              <a:t>The more resources an application uses in an cloud environment, the more costly running it becomes</a:t>
            </a:r>
          </a:p>
          <a:p>
            <a:r>
              <a:rPr lang="en-US" dirty="0"/>
              <a:t>Azure provides virtual machine instances that vary in cost depending on how many resources are allocated to that virtual machine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E9155D0D-96C8-4ADD-86F0-405A377A3F8D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960544266"/>
              </p:ext>
            </p:extLst>
          </p:nvPr>
        </p:nvGraphicFramePr>
        <p:xfrm>
          <a:off x="739589" y="4203387"/>
          <a:ext cx="10717305" cy="173895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129552">
                  <a:extLst>
                    <a:ext uri="{9D8B030D-6E8A-4147-A177-3AD203B41FA5}">
                      <a16:colId xmlns:a16="http://schemas.microsoft.com/office/drawing/2014/main" val="1581317139"/>
                    </a:ext>
                  </a:extLst>
                </a:gridCol>
                <a:gridCol w="874059">
                  <a:extLst>
                    <a:ext uri="{9D8B030D-6E8A-4147-A177-3AD203B41FA5}">
                      <a16:colId xmlns:a16="http://schemas.microsoft.com/office/drawing/2014/main" val="1748214834"/>
                    </a:ext>
                  </a:extLst>
                </a:gridCol>
                <a:gridCol w="1277471">
                  <a:extLst>
                    <a:ext uri="{9D8B030D-6E8A-4147-A177-3AD203B41FA5}">
                      <a16:colId xmlns:a16="http://schemas.microsoft.com/office/drawing/2014/main" val="1880009622"/>
                    </a:ext>
                  </a:extLst>
                </a:gridCol>
                <a:gridCol w="1613647">
                  <a:extLst>
                    <a:ext uri="{9D8B030D-6E8A-4147-A177-3AD203B41FA5}">
                      <a16:colId xmlns:a16="http://schemas.microsoft.com/office/drawing/2014/main" val="1661953756"/>
                    </a:ext>
                  </a:extLst>
                </a:gridCol>
                <a:gridCol w="1304364">
                  <a:extLst>
                    <a:ext uri="{9D8B030D-6E8A-4147-A177-3AD203B41FA5}">
                      <a16:colId xmlns:a16="http://schemas.microsoft.com/office/drawing/2014/main" val="3990061861"/>
                    </a:ext>
                  </a:extLst>
                </a:gridCol>
                <a:gridCol w="1264024">
                  <a:extLst>
                    <a:ext uri="{9D8B030D-6E8A-4147-A177-3AD203B41FA5}">
                      <a16:colId xmlns:a16="http://schemas.microsoft.com/office/drawing/2014/main" val="3903607252"/>
                    </a:ext>
                  </a:extLst>
                </a:gridCol>
                <a:gridCol w="1559859">
                  <a:extLst>
                    <a:ext uri="{9D8B030D-6E8A-4147-A177-3AD203B41FA5}">
                      <a16:colId xmlns:a16="http://schemas.microsoft.com/office/drawing/2014/main" val="983142748"/>
                    </a:ext>
                  </a:extLst>
                </a:gridCol>
                <a:gridCol w="1694329">
                  <a:extLst>
                    <a:ext uri="{9D8B030D-6E8A-4147-A177-3AD203B41FA5}">
                      <a16:colId xmlns:a16="http://schemas.microsoft.com/office/drawing/2014/main" val="49752849"/>
                    </a:ext>
                  </a:extLst>
                </a:gridCol>
              </a:tblGrid>
              <a:tr h="624762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Nodes Instance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RAM (GB)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Temporary Storage (GB)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Virtual Machines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Cost/hour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Cost/Month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Cost/Year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7340667"/>
                  </a:ext>
                </a:extLst>
              </a:tr>
              <a:tr h="366290">
                <a:tc>
                  <a:txBody>
                    <a:bodyPr/>
                    <a:lstStyle/>
                    <a:p>
                      <a:r>
                        <a:rPr lang="en-US" dirty="0"/>
                        <a:t>D14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112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800</a:t>
                      </a:r>
                    </a:p>
                  </a:txBody>
                  <a:tcP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$1.542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$112,566.00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$1,350,792.00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0435604"/>
                  </a:ext>
                </a:extLst>
              </a:tr>
              <a:tr h="366290">
                <a:tc>
                  <a:txBody>
                    <a:bodyPr/>
                    <a:lstStyle/>
                    <a:p>
                      <a:r>
                        <a:rPr lang="en-US" dirty="0"/>
                        <a:t>D5 v2</a:t>
                      </a:r>
                    </a:p>
                  </a:txBody>
                  <a:tcPr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</a:p>
                  </a:txBody>
                  <a:tcPr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56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$1.170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$85,410.00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$1,024,920.00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2762186"/>
                  </a:ext>
                </a:extLst>
              </a:tr>
              <a:tr h="36629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$325,872.00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638668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37BD622-EF0D-40C1-9359-DB4F285CDFD0}"/>
              </a:ext>
            </a:extLst>
          </p:cNvPr>
          <p:cNvSpPr txBox="1"/>
          <p:nvPr/>
        </p:nvSpPr>
        <p:spPr>
          <a:xfrm>
            <a:off x="1444893" y="5619999"/>
            <a:ext cx="45326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*All numbers are taken from Microsoft Azure’s Pricing Calculator</a:t>
            </a:r>
          </a:p>
          <a:p>
            <a:r>
              <a:rPr lang="en-US" sz="1200" dirty="0">
                <a:hlinkClick r:id="rId2"/>
              </a:rPr>
              <a:t>https://azure.microsoft.com/en-us/pricing/calculator/</a:t>
            </a:r>
            <a:endParaRPr lang="en-US" sz="12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81B6592-B1B6-4B81-AFF5-D281602726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239" y="1994444"/>
            <a:ext cx="1860737" cy="1860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608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9CBF5-46AA-46E9-A2C2-0E9B8C040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Development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22B445-337E-402F-AC8A-57A8199AE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467678"/>
          </a:xfrm>
        </p:spPr>
        <p:txBody>
          <a:bodyPr/>
          <a:lstStyle/>
          <a:p>
            <a:r>
              <a:rPr lang="en-US" dirty="0"/>
              <a:t>Agile Development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368A52-91C5-4EA6-BC76-66B8E5E2F1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86654" y="2415016"/>
            <a:ext cx="7342094" cy="1430844"/>
          </a:xfrm>
        </p:spPr>
        <p:txBody>
          <a:bodyPr/>
          <a:lstStyle/>
          <a:p>
            <a:r>
              <a:rPr lang="en-US" dirty="0"/>
              <a:t>Each ‘bit sized’ microservices can be a user story or a task</a:t>
            </a:r>
          </a:p>
          <a:p>
            <a:r>
              <a:rPr lang="en-US" dirty="0"/>
              <a:t>Microservices and Agile are both building block mentalities</a:t>
            </a:r>
          </a:p>
          <a:p>
            <a:r>
              <a:rPr lang="en-US" dirty="0"/>
              <a:t>Each microservice can be independently unit tested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DC3FF-CD4E-487B-932D-915F0F125B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295400" y="3845860"/>
            <a:ext cx="4572000" cy="554514"/>
          </a:xfrm>
        </p:spPr>
        <p:txBody>
          <a:bodyPr/>
          <a:lstStyle/>
          <a:p>
            <a:r>
              <a:rPr lang="en-US" dirty="0"/>
              <a:t>Collaboration/Code Integrity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FB667ED8-5165-4A4C-9263-9EB7CD708622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8128748" y="2167607"/>
            <a:ext cx="3049279" cy="25227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2830FE5D-919A-4812-8FD9-66C810DE1FDE}"/>
              </a:ext>
            </a:extLst>
          </p:cNvPr>
          <p:cNvSpPr txBox="1">
            <a:spLocks/>
          </p:cNvSpPr>
          <p:nvPr/>
        </p:nvSpPr>
        <p:spPr>
          <a:xfrm>
            <a:off x="786653" y="4400374"/>
            <a:ext cx="10260105" cy="17987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All Micro-App use the same common Micro-Services</a:t>
            </a:r>
          </a:p>
          <a:p>
            <a:r>
              <a:rPr lang="en-US" dirty="0"/>
              <a:t>No need to work duplicate services for each application</a:t>
            </a:r>
          </a:p>
          <a:p>
            <a:r>
              <a:rPr lang="en-US" dirty="0"/>
              <a:t>Any developer can build a Micro-Service and they can utilize languages they are most familiar with</a:t>
            </a:r>
          </a:p>
        </p:txBody>
      </p:sp>
    </p:spTree>
    <p:extLst>
      <p:ext uri="{BB962C8B-B14F-4D97-AF65-F5344CB8AC3E}">
        <p14:creationId xmlns:p14="http://schemas.microsoft.com/office/powerpoint/2010/main" val="503533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4B75F-6769-4772-8124-158E5A04F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Skydot?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830CF3-85AA-480A-A3BF-346A5536A0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Skydot is a cloud-based architecture that allows companies to minimize the cost of cloud and on-premise services and provides an environment where developers can utilize any language that best suits their needs and/or skills.</a:t>
            </a:r>
          </a:p>
        </p:txBody>
      </p:sp>
    </p:spTree>
    <p:extLst>
      <p:ext uri="{BB962C8B-B14F-4D97-AF65-F5344CB8AC3E}">
        <p14:creationId xmlns:p14="http://schemas.microsoft.com/office/powerpoint/2010/main" val="3464406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Production Environment</a:t>
            </a:r>
          </a:p>
        </p:txBody>
      </p:sp>
      <p:graphicFrame>
        <p:nvGraphicFramePr>
          <p:cNvPr id="4" name="Content Placeholder 3" descr="Process Arrows diagram showing 3 steps arranged from left to right with task descriptions for each group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5486281"/>
              </p:ext>
            </p:extLst>
          </p:nvPr>
        </p:nvGraphicFramePr>
        <p:xfrm>
          <a:off x="759759" y="2923027"/>
          <a:ext cx="10609729" cy="28681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CD318D5-DE42-46F2-B71E-EE7AD10A113F}"/>
              </a:ext>
            </a:extLst>
          </p:cNvPr>
          <p:cNvSpPr txBox="1">
            <a:spLocks/>
          </p:cNvSpPr>
          <p:nvPr/>
        </p:nvSpPr>
        <p:spPr>
          <a:xfrm>
            <a:off x="1295400" y="1960537"/>
            <a:ext cx="9601200" cy="10381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No longer a need for circuit breaking when one server is being updated</a:t>
            </a:r>
          </a:p>
          <a:p>
            <a:r>
              <a:rPr lang="en-US" dirty="0"/>
              <a:t>Kubernetes provides rolling updates to deployments</a:t>
            </a:r>
          </a:p>
        </p:txBody>
      </p:sp>
    </p:spTree>
    <p:extLst>
      <p:ext uri="{BB962C8B-B14F-4D97-AF65-F5344CB8AC3E}">
        <p14:creationId xmlns:p14="http://schemas.microsoft.com/office/powerpoint/2010/main" val="2761515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1867D-B7AF-4A20-939E-605DF0009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C4B128-0246-4E12-A9E2-3D1ACA7545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pPr>
              <a:lnSpc>
                <a:spcPct val="120000"/>
              </a:lnSpc>
            </a:pPr>
            <a:r>
              <a:rPr lang="en-CA" dirty="0"/>
              <a:t>Skydot is not just to use a “Micro Architecture” within the cloud. It’s a culture and an end-to-end process. All the designs chosen for Skydot help meet the project goals while allowing Skydot to be decoupled enough that integrating a new technology or shifting to a different technology would be trivial.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982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</a:t>
            </a:r>
            <a:r>
              <a:rPr lang="en-CA" dirty="0"/>
              <a:t> in Todays Industry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vl="0"/>
            <a:r>
              <a:rPr lang="en-CA" dirty="0"/>
              <a:t>On-premise technology costs are very high</a:t>
            </a:r>
            <a:endParaRPr lang="en-US" dirty="0"/>
          </a:p>
          <a:p>
            <a:pPr lvl="0"/>
            <a:r>
              <a:rPr lang="en-CA" b="1" dirty="0"/>
              <a:t>Maintenance costs increase </a:t>
            </a:r>
            <a:r>
              <a:rPr lang="en-CA" dirty="0"/>
              <a:t>as hardware gets older and therefore must be replaced</a:t>
            </a:r>
            <a:endParaRPr lang="en-US" dirty="0"/>
          </a:p>
          <a:p>
            <a:pPr lvl="0"/>
            <a:r>
              <a:rPr lang="en-CA" dirty="0"/>
              <a:t>Many people are needed to </a:t>
            </a:r>
            <a:r>
              <a:rPr lang="en-CA" b="1" dirty="0"/>
              <a:t>manage the infrastructure </a:t>
            </a:r>
            <a:r>
              <a:rPr lang="en-CA" dirty="0"/>
              <a:t>of on-premise technologies</a:t>
            </a:r>
            <a:endParaRPr lang="en-US" dirty="0"/>
          </a:p>
          <a:p>
            <a:pPr lvl="0"/>
            <a:r>
              <a:rPr lang="en-CA" dirty="0"/>
              <a:t>Disaster recovery sites are needed to reduce risk and are costly to maintain</a:t>
            </a:r>
            <a:endParaRPr lang="en-US" dirty="0"/>
          </a:p>
          <a:p>
            <a:pPr lvl="0"/>
            <a:r>
              <a:rPr lang="en-CA" dirty="0"/>
              <a:t>Cloud resources can be </a:t>
            </a:r>
            <a:r>
              <a:rPr lang="en-CA" b="1" dirty="0"/>
              <a:t>expensive if not handled efficiently</a:t>
            </a:r>
            <a:endParaRPr lang="en-US" b="1" dirty="0"/>
          </a:p>
          <a:p>
            <a:pPr lvl="0"/>
            <a:r>
              <a:rPr lang="en-CA" dirty="0"/>
              <a:t>Incorporating new technologies while maintaining old software frameworks can become unmanageable and can cause licensing and compatible issues</a:t>
            </a:r>
            <a:endParaRPr lang="en-US" dirty="0"/>
          </a:p>
          <a:p>
            <a:pPr lvl="0"/>
            <a:r>
              <a:rPr lang="en-CA" b="1" dirty="0"/>
              <a:t>Lack of collaboration </a:t>
            </a:r>
            <a:r>
              <a:rPr lang="en-CA" dirty="0"/>
              <a:t>between teams causes duplication of code and effort, and risks reduction of data integrity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9A612-1762-4AEF-BFF8-FAAF4388A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91EF99-FFDD-482F-BCA9-08C39A384E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0"/>
            <a:r>
              <a:rPr lang="en-CA" b="1" dirty="0"/>
              <a:t>Decrease the number of people </a:t>
            </a:r>
            <a:r>
              <a:rPr lang="en-CA" dirty="0"/>
              <a:t>needed to maintain software and the </a:t>
            </a:r>
            <a:r>
              <a:rPr lang="en-CA" b="1" dirty="0"/>
              <a:t>cost of maintaining </a:t>
            </a:r>
            <a:r>
              <a:rPr lang="en-CA" dirty="0"/>
              <a:t>that software</a:t>
            </a:r>
            <a:endParaRPr lang="en-US" dirty="0"/>
          </a:p>
          <a:p>
            <a:pPr lvl="0"/>
            <a:r>
              <a:rPr lang="en-CA" dirty="0"/>
              <a:t>Increase code integrity and decrease code </a:t>
            </a:r>
            <a:r>
              <a:rPr lang="en-US" dirty="0"/>
              <a:t>development and integration time </a:t>
            </a:r>
            <a:r>
              <a:rPr lang="en-CA" dirty="0"/>
              <a:t>between teams</a:t>
            </a:r>
            <a:endParaRPr lang="en-US" dirty="0"/>
          </a:p>
          <a:p>
            <a:pPr lvl="0"/>
            <a:r>
              <a:rPr lang="en-CA" dirty="0"/>
              <a:t>Counter long, multi-step manual deployment with </a:t>
            </a:r>
            <a:r>
              <a:rPr lang="en-CA" b="1" dirty="0"/>
              <a:t>simple, quick, autonomous cloud deployment</a:t>
            </a:r>
            <a:endParaRPr lang="en-US" b="1" dirty="0"/>
          </a:p>
          <a:p>
            <a:pPr lvl="0"/>
            <a:r>
              <a:rPr lang="en-CA" dirty="0"/>
              <a:t>Handle cloud resources as </a:t>
            </a:r>
            <a:r>
              <a:rPr lang="en-CA" b="1" dirty="0"/>
              <a:t>efficiently as possible</a:t>
            </a:r>
            <a:endParaRPr lang="en-US" b="1" dirty="0"/>
          </a:p>
          <a:p>
            <a:pPr lvl="0"/>
            <a:r>
              <a:rPr lang="en-CA" dirty="0"/>
              <a:t>Provide a common point of access for client applications</a:t>
            </a:r>
            <a:endParaRPr lang="en-US" dirty="0"/>
          </a:p>
          <a:p>
            <a:pPr lvl="0"/>
            <a:r>
              <a:rPr lang="en-CA" dirty="0"/>
              <a:t>Create a </a:t>
            </a:r>
            <a:r>
              <a:rPr lang="en-CA" b="1" dirty="0"/>
              <a:t>layered, microservice framework </a:t>
            </a:r>
            <a:r>
              <a:rPr lang="en-CA" dirty="0"/>
              <a:t>that separates client applications from common services</a:t>
            </a:r>
            <a:endParaRPr lang="en-US" dirty="0"/>
          </a:p>
          <a:p>
            <a:pPr lvl="0"/>
            <a:r>
              <a:rPr lang="en-CA" dirty="0"/>
              <a:t>Provide a common point of access to host services and data</a:t>
            </a:r>
            <a:endParaRPr lang="en-US" dirty="0"/>
          </a:p>
          <a:p>
            <a:pPr lvl="0"/>
            <a:r>
              <a:rPr lang="en-CA" dirty="0"/>
              <a:t>Utilize Skydot as the server side of a mobile banking application to present the capabilities of the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173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7AD1A-3362-4B23-83FB-43A0D35BB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F3247533-2FC9-4E29-AFF1-A826CCB42B1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8303" r="8303"/>
          <a:stretch>
            <a:fillRect/>
          </a:stretch>
        </p:blipFill>
        <p:spPr>
          <a:xfrm>
            <a:off x="1093936" y="836550"/>
            <a:ext cx="1753779" cy="1644168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1FD5CE-1BD2-44B6-8E76-7B7A0FD18B1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Microservice Architecture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Docker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Kubernetes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B957680-9615-4EEE-8503-5C98F5571D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7170" y="2243508"/>
            <a:ext cx="2922966" cy="151144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2D83DF3-90B3-4428-B0FB-844FC9A60E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3936" y="4297215"/>
            <a:ext cx="2192224" cy="1644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295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3C145-61DD-4E9E-BB40-5A293DF78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Microservice vs. Monolithic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FB01423-E04D-40DC-8B99-10F63642FE0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1D6539C-DCC3-4AE0-984B-4ED3E81CDCC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324600" y="2130232"/>
            <a:ext cx="4572000" cy="35119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41045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7CF3D-A85B-4F24-A595-24556AF7C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4DA163-D0DE-4F75-8353-22D80F8CA95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en-US" dirty="0"/>
              <a:t>FROM </a:t>
            </a:r>
            <a:r>
              <a:rPr lang="en-US" dirty="0" err="1"/>
              <a:t>python:alpine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ADD . /code</a:t>
            </a:r>
          </a:p>
          <a:p>
            <a:pPr marL="0" indent="0">
              <a:buNone/>
            </a:pPr>
            <a:r>
              <a:rPr lang="en-US" dirty="0"/>
              <a:t>WORKDIR /code</a:t>
            </a:r>
          </a:p>
          <a:p>
            <a:pPr marL="0" indent="0">
              <a:buNone/>
            </a:pPr>
            <a:r>
              <a:rPr lang="en-US" dirty="0"/>
              <a:t>RUN pip install -r requirements.txt</a:t>
            </a:r>
          </a:p>
          <a:p>
            <a:pPr marL="0" indent="0">
              <a:buNone/>
            </a:pPr>
            <a:r>
              <a:rPr lang="en-US" dirty="0"/>
              <a:t>CMD ["python", "app.py"]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8C75D34-2B7D-4A20-84CF-F198455EDE2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4040" t="12638" r="2401" b="11509"/>
          <a:stretch/>
        </p:blipFill>
        <p:spPr>
          <a:xfrm>
            <a:off x="6509288" y="2603715"/>
            <a:ext cx="4277532" cy="26037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17748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73512-D232-4E07-9317-1A4896547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Kubernetes (Azure AKS)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04BDAE-047F-4C11-8F16-181F923BE34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r>
              <a:rPr lang="en-US" dirty="0"/>
              <a:t>Container Orchestration</a:t>
            </a:r>
          </a:p>
          <a:p>
            <a:r>
              <a:rPr lang="en-US" dirty="0"/>
              <a:t>Made by Google</a:t>
            </a:r>
          </a:p>
          <a:p>
            <a:r>
              <a:rPr lang="en-CA" dirty="0"/>
              <a:t>Handles automatic deployment, scaling, and management of containerized applications</a:t>
            </a:r>
          </a:p>
          <a:p>
            <a:r>
              <a:rPr lang="en-CA" dirty="0"/>
              <a:t>Running in Azure AKS (Azure Container Service)</a:t>
            </a:r>
          </a:p>
          <a:p>
            <a:r>
              <a:rPr lang="en-CA" dirty="0"/>
              <a:t>Each node is a VM within Azure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1588E5B-F15A-4782-B318-D27A219B385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24600" y="2050961"/>
            <a:ext cx="4572000" cy="36704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39051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80A05-7928-4860-B2B8-8B72C900E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72DB54-7CC8-44F6-82C1-59DFBCCC459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Micro-Apps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Micro-Services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Host Gateway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18E6ADD-A24C-43BB-B51A-E5B8C5793D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2270358-5A3F-4568-8583-8B5023FD17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30884"/>
            <a:ext cx="7306504" cy="2595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98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amond grid presentation (widescreen).potx" id="{B2221865-AD13-4DF0-B68E-BF08E8CC5659}" vid="{BAA0C488-98B6-4F47-8E1C-5C7CD9605F73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1717</TotalTime>
  <Words>848</Words>
  <Application>Microsoft Office PowerPoint</Application>
  <PresentationFormat>Widescreen</PresentationFormat>
  <Paragraphs>158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3" baseType="lpstr">
      <vt:lpstr>Arial</vt:lpstr>
      <vt:lpstr>Diamond Grid 16x9</vt:lpstr>
      <vt:lpstr>Honours Thesis Skydot</vt:lpstr>
      <vt:lpstr>What is Skydot?</vt:lpstr>
      <vt:lpstr>Problems in Todays Industry</vt:lpstr>
      <vt:lpstr>Project Goals</vt:lpstr>
      <vt:lpstr>Background</vt:lpstr>
      <vt:lpstr>Microservice vs. Monolithic</vt:lpstr>
      <vt:lpstr>Docker</vt:lpstr>
      <vt:lpstr>Kubernetes (Azure AKS)</vt:lpstr>
      <vt:lpstr>Solution</vt:lpstr>
      <vt:lpstr>Micro-Apps</vt:lpstr>
      <vt:lpstr>Micro-Services</vt:lpstr>
      <vt:lpstr>Host Gateway</vt:lpstr>
      <vt:lpstr>Login Flow</vt:lpstr>
      <vt:lpstr>Account Summary Flow</vt:lpstr>
      <vt:lpstr>Results</vt:lpstr>
      <vt:lpstr>Research: Analyzing Languages</vt:lpstr>
      <vt:lpstr>Memory And Latency</vt:lpstr>
      <vt:lpstr>Cost</vt:lpstr>
      <vt:lpstr>Team Development</vt:lpstr>
      <vt:lpstr>Production Environment</vt:lpstr>
      <vt:lpstr>In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Honours Thesis Skydot</dc:title>
  <dc:creator>Lexi Brown</dc:creator>
  <cp:lastModifiedBy>Lexi Brown</cp:lastModifiedBy>
  <cp:revision>85</cp:revision>
  <dcterms:created xsi:type="dcterms:W3CDTF">2018-04-12T06:14:09Z</dcterms:created>
  <dcterms:modified xsi:type="dcterms:W3CDTF">2018-04-13T11:40:25Z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