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04786-379B-41F6-B964-A862307D9840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0C84C3-A68D-4189-B941-80453BE9D39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2400" dirty="0" smtClean="0"/>
            <a:t>催收</a:t>
          </a:r>
          <a:r>
            <a:rPr lang="en-US" altLang="zh-CN" sz="2400" dirty="0" smtClean="0"/>
            <a:t>1</a:t>
          </a:r>
          <a:r>
            <a:rPr lang="zh-CN" altLang="en-US" sz="2400" dirty="0" smtClean="0"/>
            <a:t>期</a:t>
          </a:r>
          <a:endParaRPr lang="en-US" sz="2400" dirty="0"/>
        </a:p>
      </dgm:t>
    </dgm:pt>
    <dgm:pt modelId="{10FE40DD-48F1-4A22-98CC-5F6106A35E67}" type="parTrans" cxnId="{1A91E7C3-9218-4C39-93CF-A1DB1EEC6A65}">
      <dgm:prSet/>
      <dgm:spPr/>
      <dgm:t>
        <a:bodyPr/>
        <a:lstStyle/>
        <a:p>
          <a:endParaRPr lang="en-US"/>
        </a:p>
      </dgm:t>
    </dgm:pt>
    <dgm:pt modelId="{0A1797FD-BD19-4DD4-93E5-9FA313500E4F}" type="sibTrans" cxnId="{1A91E7C3-9218-4C39-93CF-A1DB1EEC6A65}">
      <dgm:prSet/>
      <dgm:spPr/>
      <dgm:t>
        <a:bodyPr/>
        <a:lstStyle/>
        <a:p>
          <a:endParaRPr lang="en-US"/>
        </a:p>
      </dgm:t>
    </dgm:pt>
    <dgm:pt modelId="{0220D231-99EB-4D9C-8266-3F5A41C2A484}">
      <dgm:prSet phldrT="[Text]" custT="1"/>
      <dgm:spPr/>
      <dgm:t>
        <a:bodyPr/>
        <a:lstStyle/>
        <a:p>
          <a:r>
            <a:rPr lang="en-US" sz="2400" dirty="0" smtClean="0"/>
            <a:t>5</a:t>
          </a:r>
          <a:r>
            <a:rPr lang="zh-CN" altLang="en-US" sz="2400" dirty="0" smtClean="0"/>
            <a:t>张评分卡</a:t>
          </a:r>
          <a:endParaRPr lang="en-US" sz="2400" dirty="0"/>
        </a:p>
      </dgm:t>
    </dgm:pt>
    <dgm:pt modelId="{32EA2680-E32B-4742-A7EA-35DD5C726AB7}" type="parTrans" cxnId="{5BEF24FA-9F20-40CB-A957-7ECD05420346}">
      <dgm:prSet/>
      <dgm:spPr/>
      <dgm:t>
        <a:bodyPr/>
        <a:lstStyle/>
        <a:p>
          <a:endParaRPr lang="en-US"/>
        </a:p>
      </dgm:t>
    </dgm:pt>
    <dgm:pt modelId="{15267905-C621-4B2C-8BB0-82301FBD87A2}" type="sibTrans" cxnId="{5BEF24FA-9F20-40CB-A957-7ECD05420346}">
      <dgm:prSet/>
      <dgm:spPr/>
      <dgm:t>
        <a:bodyPr/>
        <a:lstStyle/>
        <a:p>
          <a:endParaRPr lang="en-US"/>
        </a:p>
      </dgm:t>
    </dgm:pt>
    <dgm:pt modelId="{831E2DB8-CEA5-4919-A45E-B2F8966828C3}">
      <dgm:prSet phldrT="[Text]" custT="1"/>
      <dgm:spPr/>
      <dgm:t>
        <a:bodyPr/>
        <a:lstStyle/>
        <a:p>
          <a:r>
            <a:rPr lang="zh-CN" altLang="en-US" sz="1800" dirty="0" smtClean="0"/>
            <a:t>催收一期</a:t>
          </a:r>
          <a:r>
            <a:rPr lang="en-US" altLang="zh-CN" sz="1800" dirty="0" smtClean="0"/>
            <a:t>5</a:t>
          </a:r>
          <a:r>
            <a:rPr lang="zh-CN" altLang="en-US" sz="1800" dirty="0" smtClean="0"/>
            <a:t>张评分卡在催收运营端全面落地、使用</a:t>
          </a:r>
          <a:endParaRPr lang="en-US" sz="1800" dirty="0"/>
        </a:p>
      </dgm:t>
    </dgm:pt>
    <dgm:pt modelId="{A390246E-C669-41F2-9036-74D017E69AFC}" type="parTrans" cxnId="{770B658F-26E5-4B47-BA68-6E7DABAC67F6}">
      <dgm:prSet/>
      <dgm:spPr/>
      <dgm:t>
        <a:bodyPr/>
        <a:lstStyle/>
        <a:p>
          <a:endParaRPr lang="en-US"/>
        </a:p>
      </dgm:t>
    </dgm:pt>
    <dgm:pt modelId="{655C1C94-AEA0-4601-B615-B18B02828AB9}" type="sibTrans" cxnId="{770B658F-26E5-4B47-BA68-6E7DABAC67F6}">
      <dgm:prSet/>
      <dgm:spPr/>
      <dgm:t>
        <a:bodyPr/>
        <a:lstStyle/>
        <a:p>
          <a:endParaRPr lang="en-US"/>
        </a:p>
      </dgm:t>
    </dgm:pt>
    <dgm:pt modelId="{E4AD9B63-C605-4A08-A435-C9A47445A6D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2400" dirty="0" smtClean="0"/>
            <a:t>催收风险</a:t>
          </a:r>
          <a:endParaRPr lang="en-US" sz="2400" dirty="0"/>
        </a:p>
      </dgm:t>
    </dgm:pt>
    <dgm:pt modelId="{4B5FABEA-D776-4396-97BB-BD7C880A5324}" type="parTrans" cxnId="{50C99D23-73EE-460C-A824-5741FB2C79D0}">
      <dgm:prSet/>
      <dgm:spPr/>
      <dgm:t>
        <a:bodyPr/>
        <a:lstStyle/>
        <a:p>
          <a:endParaRPr lang="en-US"/>
        </a:p>
      </dgm:t>
    </dgm:pt>
    <dgm:pt modelId="{CCC51CE0-4A73-4A82-B042-6AFE84E7CE75}" type="sibTrans" cxnId="{50C99D23-73EE-460C-A824-5741FB2C79D0}">
      <dgm:prSet/>
      <dgm:spPr/>
      <dgm:t>
        <a:bodyPr/>
        <a:lstStyle/>
        <a:p>
          <a:endParaRPr lang="en-US"/>
        </a:p>
      </dgm:t>
    </dgm:pt>
    <dgm:pt modelId="{208ACFF9-732E-47CC-A438-23A6258D4AB0}">
      <dgm:prSet phldrT="[Text]" custT="1"/>
      <dgm:spPr/>
      <dgm:t>
        <a:bodyPr/>
        <a:lstStyle/>
        <a:p>
          <a:r>
            <a:rPr lang="zh-CN" altLang="en-US" sz="1800" dirty="0" smtClean="0"/>
            <a:t>一期评分卡落地成果</a:t>
          </a:r>
          <a:r>
            <a:rPr lang="en-US" altLang="zh-CN" sz="1800" dirty="0" smtClean="0"/>
            <a:t>+</a:t>
          </a:r>
          <a:r>
            <a:rPr lang="zh-CN" altLang="en-US" sz="1800" dirty="0" smtClean="0"/>
            <a:t>更多客户维度（产品、金额）</a:t>
          </a:r>
          <a:r>
            <a:rPr lang="en-US" altLang="zh-CN" sz="1800" dirty="0" smtClean="0"/>
            <a:t>+</a:t>
          </a:r>
          <a:r>
            <a:rPr lang="zh-CN" altLang="en-US" sz="1800" dirty="0" smtClean="0"/>
            <a:t>第三方数据（中征信）→在</a:t>
          </a:r>
          <a:r>
            <a:rPr lang="en-US" altLang="zh-CN" sz="1800" dirty="0" smtClean="0"/>
            <a:t>PD</a:t>
          </a:r>
          <a:r>
            <a:rPr lang="zh-CN" altLang="en-US" sz="1800" dirty="0" smtClean="0"/>
            <a:t>阶段细分风险→准确找出更多（</a:t>
          </a:r>
          <a:r>
            <a:rPr lang="en-US" altLang="zh-CN" sz="1800" dirty="0" smtClean="0"/>
            <a:t>15%</a:t>
          </a:r>
          <a:r>
            <a:rPr lang="zh-CN" altLang="en-US" sz="1800" dirty="0" smtClean="0"/>
            <a:t>）高风险客户；</a:t>
          </a:r>
          <a:endParaRPr lang="en-US" sz="1800" dirty="0"/>
        </a:p>
      </dgm:t>
    </dgm:pt>
    <dgm:pt modelId="{B021439E-B918-44B7-B12C-2D37DC489D06}" type="parTrans" cxnId="{1AE7B636-9601-49A9-ADEC-E6A7E38EE22E}">
      <dgm:prSet/>
      <dgm:spPr/>
      <dgm:t>
        <a:bodyPr/>
        <a:lstStyle/>
        <a:p>
          <a:endParaRPr lang="en-US"/>
        </a:p>
      </dgm:t>
    </dgm:pt>
    <dgm:pt modelId="{C4802D01-44E3-4A80-BDCC-8EC944C135B2}" type="sibTrans" cxnId="{1AE7B636-9601-49A9-ADEC-E6A7E38EE22E}">
      <dgm:prSet/>
      <dgm:spPr/>
      <dgm:t>
        <a:bodyPr/>
        <a:lstStyle/>
        <a:p>
          <a:endParaRPr lang="en-US"/>
        </a:p>
      </dgm:t>
    </dgm:pt>
    <dgm:pt modelId="{6A25D59B-B1C7-4F81-B8E8-791425E69F8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2400" dirty="0" smtClean="0"/>
            <a:t>催收运营</a:t>
          </a:r>
          <a:endParaRPr lang="en-US" sz="2400" dirty="0"/>
        </a:p>
      </dgm:t>
    </dgm:pt>
    <dgm:pt modelId="{405D1560-0E3A-454A-9B9B-415295E72CF8}" type="parTrans" cxnId="{4BCB45A4-0CF8-4134-863B-10CFC5502C24}">
      <dgm:prSet/>
      <dgm:spPr/>
      <dgm:t>
        <a:bodyPr/>
        <a:lstStyle/>
        <a:p>
          <a:endParaRPr lang="en-US"/>
        </a:p>
      </dgm:t>
    </dgm:pt>
    <dgm:pt modelId="{A8A67AFD-62D3-4DC3-B5D6-EF2F9DC8AA06}" type="sibTrans" cxnId="{4BCB45A4-0CF8-4134-863B-10CFC5502C24}">
      <dgm:prSet/>
      <dgm:spPr/>
      <dgm:t>
        <a:bodyPr/>
        <a:lstStyle/>
        <a:p>
          <a:endParaRPr lang="en-US"/>
        </a:p>
      </dgm:t>
    </dgm:pt>
    <dgm:pt modelId="{3DE77729-53D1-4378-91A4-F2556E963E06}">
      <dgm:prSet phldrT="[Text]" custT="1"/>
      <dgm:spPr/>
      <dgm:t>
        <a:bodyPr/>
        <a:lstStyle/>
        <a:p>
          <a:r>
            <a:rPr lang="zh-CN" altLang="en-US" sz="2400" dirty="0" smtClean="0"/>
            <a:t>从“重资产”变为“轻资产”</a:t>
          </a:r>
          <a:endParaRPr lang="en-US" sz="2400" dirty="0"/>
        </a:p>
      </dgm:t>
    </dgm:pt>
    <dgm:pt modelId="{FAEF313E-B138-4867-9DF3-07DF7A139F68}" type="parTrans" cxnId="{3456CAAD-9E1C-4C3A-AB8B-45B85A395C2C}">
      <dgm:prSet/>
      <dgm:spPr/>
      <dgm:t>
        <a:bodyPr/>
        <a:lstStyle/>
        <a:p>
          <a:endParaRPr lang="en-US"/>
        </a:p>
      </dgm:t>
    </dgm:pt>
    <dgm:pt modelId="{1987BAFB-E8C3-4B2E-902F-D1FB007D7F56}" type="sibTrans" cxnId="{3456CAAD-9E1C-4C3A-AB8B-45B85A395C2C}">
      <dgm:prSet/>
      <dgm:spPr/>
      <dgm:t>
        <a:bodyPr/>
        <a:lstStyle/>
        <a:p>
          <a:endParaRPr lang="en-US"/>
        </a:p>
      </dgm:t>
    </dgm:pt>
    <dgm:pt modelId="{75565D6E-AE65-466F-A1D5-A49B2815FCD1}">
      <dgm:prSet phldrT="[Text]" custT="1"/>
      <dgm:spPr/>
      <dgm:t>
        <a:bodyPr/>
        <a:lstStyle/>
        <a:p>
          <a:r>
            <a:rPr lang="zh-CN" altLang="en-US" sz="1800" dirty="0" smtClean="0"/>
            <a:t>通过“催收直通车”的设计在保持催收效果不变的基础上，减低催收运营</a:t>
          </a:r>
          <a:r>
            <a:rPr lang="en-US" altLang="zh-CN" sz="1800" dirty="0" smtClean="0"/>
            <a:t>30-40</a:t>
          </a:r>
          <a:r>
            <a:rPr lang="zh-CN" altLang="en-US" sz="1800" dirty="0" smtClean="0"/>
            <a:t>个人力</a:t>
          </a:r>
          <a:endParaRPr lang="en-US" sz="1800" dirty="0"/>
        </a:p>
      </dgm:t>
    </dgm:pt>
    <dgm:pt modelId="{A0AB3891-7229-44C1-AE77-EC04B65164EE}" type="parTrans" cxnId="{85F2FE12-B361-42A5-944F-35873BD63620}">
      <dgm:prSet/>
      <dgm:spPr/>
      <dgm:t>
        <a:bodyPr/>
        <a:lstStyle/>
        <a:p>
          <a:endParaRPr lang="en-US"/>
        </a:p>
      </dgm:t>
    </dgm:pt>
    <dgm:pt modelId="{29E87676-1779-4FDE-ADE1-9B785AC84C2C}" type="sibTrans" cxnId="{85F2FE12-B361-42A5-944F-35873BD63620}">
      <dgm:prSet/>
      <dgm:spPr/>
      <dgm:t>
        <a:bodyPr/>
        <a:lstStyle/>
        <a:p>
          <a:endParaRPr lang="en-US"/>
        </a:p>
      </dgm:t>
    </dgm:pt>
    <dgm:pt modelId="{0FF58776-A7C7-4D05-A94E-A3CA56601BAA}">
      <dgm:prSet phldrT="[Text]" custT="1"/>
      <dgm:spPr/>
      <dgm:t>
        <a:bodyPr/>
        <a:lstStyle/>
        <a:p>
          <a:r>
            <a:rPr lang="zh-CN" altLang="en-US" sz="2400" dirty="0" smtClean="0"/>
            <a:t>细分</a:t>
          </a:r>
          <a:endParaRPr lang="en-US" sz="2400" dirty="0"/>
        </a:p>
      </dgm:t>
    </dgm:pt>
    <dgm:pt modelId="{B9FA20D3-1970-43D5-B9CC-15A6685745E6}" type="sibTrans" cxnId="{BACCDE14-89B9-4F6A-B1CF-C55CE3B91FD2}">
      <dgm:prSet/>
      <dgm:spPr/>
      <dgm:t>
        <a:bodyPr/>
        <a:lstStyle/>
        <a:p>
          <a:endParaRPr lang="en-US"/>
        </a:p>
      </dgm:t>
    </dgm:pt>
    <dgm:pt modelId="{2FFB2195-913B-4B52-9BE6-72338A3BEE3B}" type="parTrans" cxnId="{BACCDE14-89B9-4F6A-B1CF-C55CE3B91FD2}">
      <dgm:prSet/>
      <dgm:spPr/>
      <dgm:t>
        <a:bodyPr/>
        <a:lstStyle/>
        <a:p>
          <a:endParaRPr lang="en-US"/>
        </a:p>
      </dgm:t>
    </dgm:pt>
    <dgm:pt modelId="{EFF7C769-E777-46D3-98BE-A24AC1DD82F1}">
      <dgm:prSet phldrT="[Text]"/>
      <dgm:spPr/>
      <dgm:t>
        <a:bodyPr/>
        <a:lstStyle/>
        <a:p>
          <a:endParaRPr lang="en-US" sz="1500" dirty="0"/>
        </a:p>
      </dgm:t>
    </dgm:pt>
    <dgm:pt modelId="{730A9386-C450-49CE-A9AE-B700E25AEA90}" type="parTrans" cxnId="{38AE1BBE-7ABA-4189-81CA-90C64C8BF733}">
      <dgm:prSet/>
      <dgm:spPr/>
      <dgm:t>
        <a:bodyPr/>
        <a:lstStyle/>
        <a:p>
          <a:endParaRPr lang="en-US"/>
        </a:p>
      </dgm:t>
    </dgm:pt>
    <dgm:pt modelId="{23A0286F-5422-49DE-88FD-55DAEB0B2574}" type="sibTrans" cxnId="{38AE1BBE-7ABA-4189-81CA-90C64C8BF733}">
      <dgm:prSet/>
      <dgm:spPr/>
      <dgm:t>
        <a:bodyPr/>
        <a:lstStyle/>
        <a:p>
          <a:endParaRPr lang="en-US"/>
        </a:p>
      </dgm:t>
    </dgm:pt>
    <dgm:pt modelId="{BB4315F2-EB90-4F7E-A906-0AFE6D7D27EC}">
      <dgm:prSet phldrT="[Text]" custT="1"/>
      <dgm:spPr/>
      <dgm:t>
        <a:bodyPr/>
        <a:lstStyle/>
        <a:p>
          <a:r>
            <a:rPr lang="zh-CN" altLang="en-US" sz="1800" dirty="0" smtClean="0"/>
            <a:t>预计通过高风险客户催收前置，可以帮助行方减少</a:t>
          </a:r>
          <a:r>
            <a:rPr lang="en-US" altLang="zh-CN" sz="1800" dirty="0" smtClean="0"/>
            <a:t>1</a:t>
          </a:r>
          <a:r>
            <a:rPr lang="zh-CN" altLang="en-US" sz="1800" dirty="0" smtClean="0"/>
            <a:t>亿不良余额*。</a:t>
          </a:r>
          <a:endParaRPr lang="en-US" sz="1800" dirty="0"/>
        </a:p>
      </dgm:t>
    </dgm:pt>
    <dgm:pt modelId="{2C426249-1945-4E2B-B057-63BE76076553}" type="parTrans" cxnId="{66885FDF-5217-4FD7-91C0-5F8B48E0AA47}">
      <dgm:prSet/>
      <dgm:spPr/>
      <dgm:t>
        <a:bodyPr/>
        <a:lstStyle/>
        <a:p>
          <a:endParaRPr lang="en-US"/>
        </a:p>
      </dgm:t>
    </dgm:pt>
    <dgm:pt modelId="{C799BBF2-A486-44D3-95A2-FA26751E454B}" type="sibTrans" cxnId="{66885FDF-5217-4FD7-91C0-5F8B48E0AA47}">
      <dgm:prSet/>
      <dgm:spPr/>
      <dgm:t>
        <a:bodyPr/>
        <a:lstStyle/>
        <a:p>
          <a:endParaRPr lang="en-US"/>
        </a:p>
      </dgm:t>
    </dgm:pt>
    <dgm:pt modelId="{C7194CB4-E054-4521-95BE-46BDB425B1D3}" type="pres">
      <dgm:prSet presAssocID="{62804786-379B-41F6-B964-A862307D984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F6081D3-6F7F-42F7-90B3-57E41F31255B}" type="pres">
      <dgm:prSet presAssocID="{F40C84C3-A68D-4189-B941-80453BE9D396}" presName="composite" presStyleCnt="0"/>
      <dgm:spPr/>
    </dgm:pt>
    <dgm:pt modelId="{61204F7F-4667-4150-8D1D-9662B08473BD}" type="pres">
      <dgm:prSet presAssocID="{F40C84C3-A68D-4189-B941-80453BE9D396}" presName="FirstChild" presStyleLbl="revTx" presStyleIdx="0" presStyleCnt="6" custLinFactY="1886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FADC9-4541-430F-98B9-2F6C3164F0C6}" type="pres">
      <dgm:prSet presAssocID="{F40C84C3-A68D-4189-B941-80453BE9D396}" presName="Parent" presStyleLbl="alignNode1" presStyleIdx="0" presStyleCnt="3" custScaleX="87750" custScaleY="87470" custLinFactY="20558" custLinFactNeighborX="-480" custLinFactNeighborY="10000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2DC3F-7F32-4F81-863C-8D042394C35A}" type="pres">
      <dgm:prSet presAssocID="{F40C84C3-A68D-4189-B941-80453BE9D396}" presName="Accent" presStyleLbl="parChTrans1D1" presStyleIdx="0" presStyleCnt="3" custLinFactY="900000" custLinFactNeighborX="-416" custLinFactNeighborY="944784"/>
      <dgm:spPr/>
    </dgm:pt>
    <dgm:pt modelId="{FD832203-3FA5-4BA1-8F5D-B32017E6316E}" type="pres">
      <dgm:prSet presAssocID="{F40C84C3-A68D-4189-B941-80453BE9D396}" presName="Child" presStyleLbl="revTx" presStyleIdx="1" presStyleCnt="6" custLinFactY="56930" custLinFactNeighborY="100000">
        <dgm:presLayoutVars>
          <dgm:chMax val="0"/>
          <dgm:chPref val="0"/>
          <dgm:bulletEnabled val="1"/>
        </dgm:presLayoutVars>
      </dgm:prSet>
      <dgm:spPr/>
    </dgm:pt>
    <dgm:pt modelId="{5F3BC6F6-D094-454B-A365-8A1347BF0377}" type="pres">
      <dgm:prSet presAssocID="{0A1797FD-BD19-4DD4-93E5-9FA313500E4F}" presName="sibTrans" presStyleCnt="0"/>
      <dgm:spPr/>
    </dgm:pt>
    <dgm:pt modelId="{7213891B-9642-40BE-BE06-8C2F976253F5}" type="pres">
      <dgm:prSet presAssocID="{E4AD9B63-C605-4A08-A435-C9A47445A6D3}" presName="composite" presStyleCnt="0"/>
      <dgm:spPr/>
    </dgm:pt>
    <dgm:pt modelId="{5534003F-CD17-4179-9988-27599B72F8C0}" type="pres">
      <dgm:prSet presAssocID="{E4AD9B63-C605-4A08-A435-C9A47445A6D3}" presName="FirstChild" presStyleLbl="revTx" presStyleIdx="2" presStyleCnt="6" custLinFactNeighborX="-843" custLinFactNeighborY="149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016A2-5678-4E3E-A001-4107C20F09D1}" type="pres">
      <dgm:prSet presAssocID="{E4AD9B63-C605-4A08-A435-C9A47445A6D3}" presName="Parent" presStyleLbl="alignNode1" presStyleIdx="1" presStyleCnt="3" custScaleX="83912" custScaleY="95496" custLinFactNeighborX="-2399" custLinFactNeighborY="1482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CD687-B532-4927-AC09-9B0A3DE00F35}" type="pres">
      <dgm:prSet presAssocID="{E4AD9B63-C605-4A08-A435-C9A47445A6D3}" presName="Accent" presStyleLbl="parChTrans1D1" presStyleIdx="1" presStyleCnt="3" custLinFactY="100000" custLinFactNeighborY="113837"/>
      <dgm:spPr/>
    </dgm:pt>
    <dgm:pt modelId="{0134EF8D-B4FB-4FD0-8F2C-137B840DA1DF}" type="pres">
      <dgm:prSet presAssocID="{E4AD9B63-C605-4A08-A435-C9A47445A6D3}" presName="Child" presStyleLbl="revTx" presStyleIdx="3" presStyleCnt="6" custLinFactY="9007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8D343-1F36-45A3-8C4A-6F89B95D0454}" type="pres">
      <dgm:prSet presAssocID="{CCC51CE0-4A73-4A82-B042-6AFE84E7CE75}" presName="sibTrans" presStyleCnt="0"/>
      <dgm:spPr/>
    </dgm:pt>
    <dgm:pt modelId="{D2157241-9526-47E0-9DF4-F8B1E1742C38}" type="pres">
      <dgm:prSet presAssocID="{6A25D59B-B1C7-4F81-B8E8-791425E69F82}" presName="composite" presStyleCnt="0"/>
      <dgm:spPr/>
    </dgm:pt>
    <dgm:pt modelId="{51978AA2-7B39-4A13-B5C1-3D451058DDE7}" type="pres">
      <dgm:prSet presAssocID="{6A25D59B-B1C7-4F81-B8E8-791425E69F82}" presName="FirstChild" presStyleLbl="revTx" presStyleIdx="4" presStyleCnt="6" custLinFactNeighborY="-8747">
        <dgm:presLayoutVars>
          <dgm:chMax val="0"/>
          <dgm:chPref val="0"/>
          <dgm:bulletEnabled val="1"/>
        </dgm:presLayoutVars>
      </dgm:prSet>
      <dgm:spPr/>
    </dgm:pt>
    <dgm:pt modelId="{4D4FD250-78BA-494F-B7FD-ACBDFAF75382}" type="pres">
      <dgm:prSet presAssocID="{6A25D59B-B1C7-4F81-B8E8-791425E69F82}" presName="Parent" presStyleLbl="alignNode1" presStyleIdx="2" presStyleCnt="3" custScaleX="82085" custScaleY="92370" custLinFactNeighborX="-3882" custLinFactNeighborY="-8872">
        <dgm:presLayoutVars>
          <dgm:chMax val="3"/>
          <dgm:chPref val="3"/>
          <dgm:bulletEnabled val="1"/>
        </dgm:presLayoutVars>
      </dgm:prSet>
      <dgm:spPr/>
    </dgm:pt>
    <dgm:pt modelId="{9A3ADBAB-251F-483A-8632-F7D96C902510}" type="pres">
      <dgm:prSet presAssocID="{6A25D59B-B1C7-4F81-B8E8-791425E69F82}" presName="Accent" presStyleLbl="parChTrans1D1" presStyleIdx="2" presStyleCnt="3" custLinFactY="-60480" custLinFactNeighborY="-100000"/>
      <dgm:spPr/>
    </dgm:pt>
    <dgm:pt modelId="{4CB09A30-35D0-455B-8FC6-383977F109EB}" type="pres">
      <dgm:prSet presAssocID="{6A25D59B-B1C7-4F81-B8E8-791425E69F82}" presName="Child" presStyleLbl="revTx" presStyleIdx="5" presStyleCnt="6" custScaleY="64711" custLinFactNeighborY="-26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91E7C3-9218-4C39-93CF-A1DB1EEC6A65}" srcId="{62804786-379B-41F6-B964-A862307D9840}" destId="{F40C84C3-A68D-4189-B941-80453BE9D396}" srcOrd="0" destOrd="0" parTransId="{10FE40DD-48F1-4A22-98CC-5F6106A35E67}" sibTransId="{0A1797FD-BD19-4DD4-93E5-9FA313500E4F}"/>
    <dgm:cxn modelId="{1DC7A92F-85DB-4238-A9D4-74DDC3593367}" type="presOf" srcId="{3DE77729-53D1-4378-91A4-F2556E963E06}" destId="{51978AA2-7B39-4A13-B5C1-3D451058DDE7}" srcOrd="0" destOrd="0" presId="urn:microsoft.com/office/officeart/2011/layout/TabList"/>
    <dgm:cxn modelId="{38AE1BBE-7ABA-4189-81CA-90C64C8BF733}" srcId="{E4AD9B63-C605-4A08-A435-C9A47445A6D3}" destId="{EFF7C769-E777-46D3-98BE-A24AC1DD82F1}" srcOrd="3" destOrd="0" parTransId="{730A9386-C450-49CE-A9AE-B700E25AEA90}" sibTransId="{23A0286F-5422-49DE-88FD-55DAEB0B2574}"/>
    <dgm:cxn modelId="{06284652-1E94-4C8A-BEA0-0A7BDBB96F25}" type="presOf" srcId="{BB4315F2-EB90-4F7E-A906-0AFE6D7D27EC}" destId="{0134EF8D-B4FB-4FD0-8F2C-137B840DA1DF}" srcOrd="0" destOrd="1" presId="urn:microsoft.com/office/officeart/2011/layout/TabList"/>
    <dgm:cxn modelId="{5CCCFD9E-79D5-4F2E-BF69-B3F090A94946}" type="presOf" srcId="{831E2DB8-CEA5-4919-A45E-B2F8966828C3}" destId="{FD832203-3FA5-4BA1-8F5D-B32017E6316E}" srcOrd="0" destOrd="0" presId="urn:microsoft.com/office/officeart/2011/layout/TabList"/>
    <dgm:cxn modelId="{60D95F08-6D2C-409E-8416-7694483B312E}" type="presOf" srcId="{62804786-379B-41F6-B964-A862307D9840}" destId="{C7194CB4-E054-4521-95BE-46BDB425B1D3}" srcOrd="0" destOrd="0" presId="urn:microsoft.com/office/officeart/2011/layout/TabList"/>
    <dgm:cxn modelId="{BACCDE14-89B9-4F6A-B1CF-C55CE3B91FD2}" srcId="{E4AD9B63-C605-4A08-A435-C9A47445A6D3}" destId="{0FF58776-A7C7-4D05-A94E-A3CA56601BAA}" srcOrd="0" destOrd="0" parTransId="{2FFB2195-913B-4B52-9BE6-72338A3BEE3B}" sibTransId="{B9FA20D3-1970-43D5-B9CC-15A6685745E6}"/>
    <dgm:cxn modelId="{54F6D36C-DDDF-44F4-A5FE-5A0C5931B1C7}" type="presOf" srcId="{0220D231-99EB-4D9C-8266-3F5A41C2A484}" destId="{61204F7F-4667-4150-8D1D-9662B08473BD}" srcOrd="0" destOrd="0" presId="urn:microsoft.com/office/officeart/2011/layout/TabList"/>
    <dgm:cxn modelId="{00F1210E-30E3-478C-BFF7-C07AB74441F2}" type="presOf" srcId="{EFF7C769-E777-46D3-98BE-A24AC1DD82F1}" destId="{0134EF8D-B4FB-4FD0-8F2C-137B840DA1DF}" srcOrd="0" destOrd="2" presId="urn:microsoft.com/office/officeart/2011/layout/TabList"/>
    <dgm:cxn modelId="{50C99D23-73EE-460C-A824-5741FB2C79D0}" srcId="{62804786-379B-41F6-B964-A862307D9840}" destId="{E4AD9B63-C605-4A08-A435-C9A47445A6D3}" srcOrd="1" destOrd="0" parTransId="{4B5FABEA-D776-4396-97BB-BD7C880A5324}" sibTransId="{CCC51CE0-4A73-4A82-B042-6AFE84E7CE75}"/>
    <dgm:cxn modelId="{F6D75B5B-0E44-4CED-864D-4AE8E48A3D7A}" type="presOf" srcId="{75565D6E-AE65-466F-A1D5-A49B2815FCD1}" destId="{4CB09A30-35D0-455B-8FC6-383977F109EB}" srcOrd="0" destOrd="0" presId="urn:microsoft.com/office/officeart/2011/layout/TabList"/>
    <dgm:cxn modelId="{3EA0F34D-B99F-41E0-82AE-63203A13EE24}" type="presOf" srcId="{F40C84C3-A68D-4189-B941-80453BE9D396}" destId="{262FADC9-4541-430F-98B9-2F6C3164F0C6}" srcOrd="0" destOrd="0" presId="urn:microsoft.com/office/officeart/2011/layout/TabList"/>
    <dgm:cxn modelId="{51E836D7-81B6-4AAC-8EC8-B2124A9F635B}" type="presOf" srcId="{6A25D59B-B1C7-4F81-B8E8-791425E69F82}" destId="{4D4FD250-78BA-494F-B7FD-ACBDFAF75382}" srcOrd="0" destOrd="0" presId="urn:microsoft.com/office/officeart/2011/layout/TabList"/>
    <dgm:cxn modelId="{66885FDF-5217-4FD7-91C0-5F8B48E0AA47}" srcId="{E4AD9B63-C605-4A08-A435-C9A47445A6D3}" destId="{BB4315F2-EB90-4F7E-A906-0AFE6D7D27EC}" srcOrd="2" destOrd="0" parTransId="{2C426249-1945-4E2B-B057-63BE76076553}" sibTransId="{C799BBF2-A486-44D3-95A2-FA26751E454B}"/>
    <dgm:cxn modelId="{5BEF24FA-9F20-40CB-A957-7ECD05420346}" srcId="{F40C84C3-A68D-4189-B941-80453BE9D396}" destId="{0220D231-99EB-4D9C-8266-3F5A41C2A484}" srcOrd="0" destOrd="0" parTransId="{32EA2680-E32B-4742-A7EA-35DD5C726AB7}" sibTransId="{15267905-C621-4B2C-8BB0-82301FBD87A2}"/>
    <dgm:cxn modelId="{61798DDA-FA49-4AE8-B4E1-0EF935B38C95}" type="presOf" srcId="{0FF58776-A7C7-4D05-A94E-A3CA56601BAA}" destId="{5534003F-CD17-4179-9988-27599B72F8C0}" srcOrd="0" destOrd="0" presId="urn:microsoft.com/office/officeart/2011/layout/TabList"/>
    <dgm:cxn modelId="{08A63201-06D6-4C14-B420-7430E029BE1D}" type="presOf" srcId="{E4AD9B63-C605-4A08-A435-C9A47445A6D3}" destId="{58B016A2-5678-4E3E-A001-4107C20F09D1}" srcOrd="0" destOrd="0" presId="urn:microsoft.com/office/officeart/2011/layout/TabList"/>
    <dgm:cxn modelId="{770B658F-26E5-4B47-BA68-6E7DABAC67F6}" srcId="{F40C84C3-A68D-4189-B941-80453BE9D396}" destId="{831E2DB8-CEA5-4919-A45E-B2F8966828C3}" srcOrd="1" destOrd="0" parTransId="{A390246E-C669-41F2-9036-74D017E69AFC}" sibTransId="{655C1C94-AEA0-4601-B615-B18B02828AB9}"/>
    <dgm:cxn modelId="{3456CAAD-9E1C-4C3A-AB8B-45B85A395C2C}" srcId="{6A25D59B-B1C7-4F81-B8E8-791425E69F82}" destId="{3DE77729-53D1-4378-91A4-F2556E963E06}" srcOrd="0" destOrd="0" parTransId="{FAEF313E-B138-4867-9DF3-07DF7A139F68}" sibTransId="{1987BAFB-E8C3-4B2E-902F-D1FB007D7F56}"/>
    <dgm:cxn modelId="{C9555FBA-0EE2-43D1-8678-11EE2772F063}" type="presOf" srcId="{208ACFF9-732E-47CC-A438-23A6258D4AB0}" destId="{0134EF8D-B4FB-4FD0-8F2C-137B840DA1DF}" srcOrd="0" destOrd="0" presId="urn:microsoft.com/office/officeart/2011/layout/TabList"/>
    <dgm:cxn modelId="{4BCB45A4-0CF8-4134-863B-10CFC5502C24}" srcId="{62804786-379B-41F6-B964-A862307D9840}" destId="{6A25D59B-B1C7-4F81-B8E8-791425E69F82}" srcOrd="2" destOrd="0" parTransId="{405D1560-0E3A-454A-9B9B-415295E72CF8}" sibTransId="{A8A67AFD-62D3-4DC3-B5D6-EF2F9DC8AA06}"/>
    <dgm:cxn modelId="{85F2FE12-B361-42A5-944F-35873BD63620}" srcId="{6A25D59B-B1C7-4F81-B8E8-791425E69F82}" destId="{75565D6E-AE65-466F-A1D5-A49B2815FCD1}" srcOrd="1" destOrd="0" parTransId="{A0AB3891-7229-44C1-AE77-EC04B65164EE}" sibTransId="{29E87676-1779-4FDE-ADE1-9B785AC84C2C}"/>
    <dgm:cxn modelId="{1AE7B636-9601-49A9-ADEC-E6A7E38EE22E}" srcId="{E4AD9B63-C605-4A08-A435-C9A47445A6D3}" destId="{208ACFF9-732E-47CC-A438-23A6258D4AB0}" srcOrd="1" destOrd="0" parTransId="{B021439E-B918-44B7-B12C-2D37DC489D06}" sibTransId="{C4802D01-44E3-4A80-BDCC-8EC944C135B2}"/>
    <dgm:cxn modelId="{96A170A8-45BF-459B-9F40-9A2757D4CD32}" type="presParOf" srcId="{C7194CB4-E054-4521-95BE-46BDB425B1D3}" destId="{BF6081D3-6F7F-42F7-90B3-57E41F31255B}" srcOrd="0" destOrd="0" presId="urn:microsoft.com/office/officeart/2011/layout/TabList"/>
    <dgm:cxn modelId="{B1E50AFF-6E7A-460F-9569-43A49AA90615}" type="presParOf" srcId="{BF6081D3-6F7F-42F7-90B3-57E41F31255B}" destId="{61204F7F-4667-4150-8D1D-9662B08473BD}" srcOrd="0" destOrd="0" presId="urn:microsoft.com/office/officeart/2011/layout/TabList"/>
    <dgm:cxn modelId="{AE8FB917-8B4E-4408-991C-51D1E0F30A50}" type="presParOf" srcId="{BF6081D3-6F7F-42F7-90B3-57E41F31255B}" destId="{262FADC9-4541-430F-98B9-2F6C3164F0C6}" srcOrd="1" destOrd="0" presId="urn:microsoft.com/office/officeart/2011/layout/TabList"/>
    <dgm:cxn modelId="{7607352C-2F7E-48FB-8893-C4049BEC5FC5}" type="presParOf" srcId="{BF6081D3-6F7F-42F7-90B3-57E41F31255B}" destId="{D0D2DC3F-7F32-4F81-863C-8D042394C35A}" srcOrd="2" destOrd="0" presId="urn:microsoft.com/office/officeart/2011/layout/TabList"/>
    <dgm:cxn modelId="{42EC20C0-96E9-43D9-BC42-70B6D140EE26}" type="presParOf" srcId="{C7194CB4-E054-4521-95BE-46BDB425B1D3}" destId="{FD832203-3FA5-4BA1-8F5D-B32017E6316E}" srcOrd="1" destOrd="0" presId="urn:microsoft.com/office/officeart/2011/layout/TabList"/>
    <dgm:cxn modelId="{B80D61F1-8862-438E-99C9-EB3F5582A8A8}" type="presParOf" srcId="{C7194CB4-E054-4521-95BE-46BDB425B1D3}" destId="{5F3BC6F6-D094-454B-A365-8A1347BF0377}" srcOrd="2" destOrd="0" presId="urn:microsoft.com/office/officeart/2011/layout/TabList"/>
    <dgm:cxn modelId="{B32EE822-12E0-4D52-BFD0-D0B8A30CB847}" type="presParOf" srcId="{C7194CB4-E054-4521-95BE-46BDB425B1D3}" destId="{7213891B-9642-40BE-BE06-8C2F976253F5}" srcOrd="3" destOrd="0" presId="urn:microsoft.com/office/officeart/2011/layout/TabList"/>
    <dgm:cxn modelId="{87C0468A-3657-4C91-A243-7428789C2C7A}" type="presParOf" srcId="{7213891B-9642-40BE-BE06-8C2F976253F5}" destId="{5534003F-CD17-4179-9988-27599B72F8C0}" srcOrd="0" destOrd="0" presId="urn:microsoft.com/office/officeart/2011/layout/TabList"/>
    <dgm:cxn modelId="{30E0F4E6-CD31-4D0A-9CC1-24A4693FE743}" type="presParOf" srcId="{7213891B-9642-40BE-BE06-8C2F976253F5}" destId="{58B016A2-5678-4E3E-A001-4107C20F09D1}" srcOrd="1" destOrd="0" presId="urn:microsoft.com/office/officeart/2011/layout/TabList"/>
    <dgm:cxn modelId="{016E1587-3C5B-4E0B-9653-3FBF48EB97ED}" type="presParOf" srcId="{7213891B-9642-40BE-BE06-8C2F976253F5}" destId="{E07CD687-B532-4927-AC09-9B0A3DE00F35}" srcOrd="2" destOrd="0" presId="urn:microsoft.com/office/officeart/2011/layout/TabList"/>
    <dgm:cxn modelId="{26CF49A6-519A-45EC-8F3E-A82F5F6602E7}" type="presParOf" srcId="{C7194CB4-E054-4521-95BE-46BDB425B1D3}" destId="{0134EF8D-B4FB-4FD0-8F2C-137B840DA1DF}" srcOrd="4" destOrd="0" presId="urn:microsoft.com/office/officeart/2011/layout/TabList"/>
    <dgm:cxn modelId="{9C684304-4A84-4D5B-A3C6-865012D25DE5}" type="presParOf" srcId="{C7194CB4-E054-4521-95BE-46BDB425B1D3}" destId="{9A48D343-1F36-45A3-8C4A-6F89B95D0454}" srcOrd="5" destOrd="0" presId="urn:microsoft.com/office/officeart/2011/layout/TabList"/>
    <dgm:cxn modelId="{4132234B-7260-4A4E-89C4-B6BFD01F70A0}" type="presParOf" srcId="{C7194CB4-E054-4521-95BE-46BDB425B1D3}" destId="{D2157241-9526-47E0-9DF4-F8B1E1742C38}" srcOrd="6" destOrd="0" presId="urn:microsoft.com/office/officeart/2011/layout/TabList"/>
    <dgm:cxn modelId="{61CAE7CE-0A19-4F46-87C3-8395217B0658}" type="presParOf" srcId="{D2157241-9526-47E0-9DF4-F8B1E1742C38}" destId="{51978AA2-7B39-4A13-B5C1-3D451058DDE7}" srcOrd="0" destOrd="0" presId="urn:microsoft.com/office/officeart/2011/layout/TabList"/>
    <dgm:cxn modelId="{FF22A193-781E-43BA-82BB-9C0444CC7405}" type="presParOf" srcId="{D2157241-9526-47E0-9DF4-F8B1E1742C38}" destId="{4D4FD250-78BA-494F-B7FD-ACBDFAF75382}" srcOrd="1" destOrd="0" presId="urn:microsoft.com/office/officeart/2011/layout/TabList"/>
    <dgm:cxn modelId="{3626FBA7-A0CD-4873-8D0E-D7D31F2BD250}" type="presParOf" srcId="{D2157241-9526-47E0-9DF4-F8B1E1742C38}" destId="{9A3ADBAB-251F-483A-8632-F7D96C902510}" srcOrd="2" destOrd="0" presId="urn:microsoft.com/office/officeart/2011/layout/TabList"/>
    <dgm:cxn modelId="{C1391398-0461-412C-B383-42FD2838340A}" type="presParOf" srcId="{C7194CB4-E054-4521-95BE-46BDB425B1D3}" destId="{4CB09A30-35D0-455B-8FC6-383977F109EB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CC8512-DAE5-4A8F-9B30-F1516DD42621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322EF-7159-4C52-A301-C4C90EA890AA}">
      <dgm:prSet phldrT="[Text]" custT="1"/>
      <dgm:spPr/>
      <dgm:t>
        <a:bodyPr/>
        <a:lstStyle/>
        <a:p>
          <a:r>
            <a:rPr lang="zh-CN" altLang="en-US" sz="2400" dirty="0" smtClean="0"/>
            <a:t>直通车催收成效</a:t>
          </a:r>
          <a:endParaRPr lang="en-US" sz="2400" dirty="0"/>
        </a:p>
      </dgm:t>
    </dgm:pt>
    <dgm:pt modelId="{AB1E2808-55CE-4BD4-B868-1392BE6EAFCA}" type="parTrans" cxnId="{7B4443CB-E467-4363-877C-74724CFAC6FB}">
      <dgm:prSet/>
      <dgm:spPr/>
      <dgm:t>
        <a:bodyPr/>
        <a:lstStyle/>
        <a:p>
          <a:endParaRPr lang="en-US"/>
        </a:p>
      </dgm:t>
    </dgm:pt>
    <dgm:pt modelId="{DEA8C89B-544F-4D0D-ACE8-8AB84A376139}" type="sibTrans" cxnId="{7B4443CB-E467-4363-877C-74724CFAC6FB}">
      <dgm:prSet/>
      <dgm:spPr/>
      <dgm:t>
        <a:bodyPr/>
        <a:lstStyle/>
        <a:p>
          <a:endParaRPr lang="en-US"/>
        </a:p>
      </dgm:t>
    </dgm:pt>
    <dgm:pt modelId="{6EB56795-17C8-4D61-ACC4-FD52FC71EA4B}">
      <dgm:prSet phldrT="[Text]" custT="1"/>
      <dgm:spPr/>
      <dgm:t>
        <a:bodyPr/>
        <a:lstStyle/>
        <a:p>
          <a:r>
            <a:rPr lang="zh-CN" altLang="en-US" sz="1600" dirty="0" smtClean="0"/>
            <a:t>整体减少人力</a:t>
          </a:r>
          <a:r>
            <a:rPr lang="en-US" altLang="zh-CN" sz="1600" dirty="0" smtClean="0"/>
            <a:t>&gt;=</a:t>
          </a:r>
          <a:r>
            <a:rPr lang="en-US" altLang="zh-CN" sz="1600" b="1" dirty="0" smtClean="0"/>
            <a:t>40FTE</a:t>
          </a:r>
          <a:endParaRPr lang="en-US" sz="1600" b="1" dirty="0"/>
        </a:p>
      </dgm:t>
    </dgm:pt>
    <dgm:pt modelId="{728BA4B7-DD43-428C-9061-81BFEE49FB39}" type="parTrans" cxnId="{0C9DF1D3-7D84-415E-9032-ADD7E114EF7D}">
      <dgm:prSet/>
      <dgm:spPr/>
      <dgm:t>
        <a:bodyPr/>
        <a:lstStyle/>
        <a:p>
          <a:endParaRPr lang="en-US"/>
        </a:p>
      </dgm:t>
    </dgm:pt>
    <dgm:pt modelId="{ACA54A18-F2AC-4AF0-8B76-0A4395251FEC}" type="sibTrans" cxnId="{0C9DF1D3-7D84-415E-9032-ADD7E114EF7D}">
      <dgm:prSet/>
      <dgm:spPr/>
      <dgm:t>
        <a:bodyPr/>
        <a:lstStyle/>
        <a:p>
          <a:endParaRPr lang="en-US"/>
        </a:p>
      </dgm:t>
    </dgm:pt>
    <dgm:pt modelId="{586CE084-7D45-430C-9BD7-D66FE3AED731}">
      <dgm:prSet phldrT="[Text]" custT="1"/>
      <dgm:spPr/>
      <dgm:t>
        <a:bodyPr/>
        <a:lstStyle/>
        <a:p>
          <a:r>
            <a:rPr lang="zh-CN" altLang="en-US" sz="1600" dirty="0" smtClean="0"/>
            <a:t>户数压降率</a:t>
          </a:r>
          <a:r>
            <a:rPr lang="zh-CN" altLang="en-US" sz="1600" b="1" dirty="0" smtClean="0"/>
            <a:t>历史最优</a:t>
          </a:r>
          <a:r>
            <a:rPr lang="zh-CN" altLang="en-US" sz="1600" dirty="0" smtClean="0"/>
            <a:t>（</a:t>
          </a:r>
          <a:r>
            <a:rPr lang="en-US" altLang="zh-CN" sz="1600" dirty="0" smtClean="0"/>
            <a:t>2016</a:t>
          </a:r>
          <a:r>
            <a:rPr lang="zh-CN" altLang="en-US" sz="1600" dirty="0" smtClean="0"/>
            <a:t>年</a:t>
          </a:r>
          <a:r>
            <a:rPr lang="en-US" altLang="zh-CN" sz="1600" dirty="0" smtClean="0"/>
            <a:t>7</a:t>
          </a:r>
          <a:r>
            <a:rPr lang="zh-CN" altLang="en-US" sz="1600" dirty="0" smtClean="0"/>
            <a:t>月以来）</a:t>
          </a:r>
          <a:endParaRPr lang="en-US" sz="1600" dirty="0"/>
        </a:p>
      </dgm:t>
    </dgm:pt>
    <dgm:pt modelId="{0A7F2821-3825-48B4-B2BB-528E0B1E33BF}" type="parTrans" cxnId="{AF745710-3377-459D-A16F-77224BA03ED8}">
      <dgm:prSet/>
      <dgm:spPr/>
      <dgm:t>
        <a:bodyPr/>
        <a:lstStyle/>
        <a:p>
          <a:endParaRPr lang="en-US"/>
        </a:p>
      </dgm:t>
    </dgm:pt>
    <dgm:pt modelId="{E282BA20-0663-41E1-8020-4229B940024F}" type="sibTrans" cxnId="{AF745710-3377-459D-A16F-77224BA03ED8}">
      <dgm:prSet/>
      <dgm:spPr/>
      <dgm:t>
        <a:bodyPr/>
        <a:lstStyle/>
        <a:p>
          <a:endParaRPr lang="en-US"/>
        </a:p>
      </dgm:t>
    </dgm:pt>
    <dgm:pt modelId="{5E56EBEA-7B81-42E0-85DA-091454A0C7D6}">
      <dgm:prSet phldrT="[Text]" custT="1"/>
      <dgm:spPr/>
      <dgm:t>
        <a:bodyPr/>
        <a:lstStyle/>
        <a:p>
          <a:r>
            <a:rPr lang="zh-CN" altLang="en-US" sz="1600" dirty="0" smtClean="0"/>
            <a:t>金额压降率和历史</a:t>
          </a:r>
          <a:r>
            <a:rPr lang="zh-CN" altLang="en-US" sz="1600" b="1" dirty="0" smtClean="0"/>
            <a:t>最优持平</a:t>
          </a:r>
          <a:r>
            <a:rPr lang="zh-CN" altLang="en-US" sz="1600" dirty="0" smtClean="0"/>
            <a:t>（</a:t>
          </a:r>
          <a:r>
            <a:rPr lang="en-US" altLang="zh-CN" sz="1600" dirty="0" smtClean="0"/>
            <a:t>2016</a:t>
          </a:r>
          <a:r>
            <a:rPr lang="zh-CN" altLang="en-US" sz="1600" dirty="0" smtClean="0"/>
            <a:t>年</a:t>
          </a:r>
          <a:r>
            <a:rPr lang="en-US" altLang="zh-CN" sz="1600" dirty="0" smtClean="0"/>
            <a:t>7</a:t>
          </a:r>
          <a:r>
            <a:rPr lang="zh-CN" altLang="en-US" sz="1600" dirty="0" smtClean="0"/>
            <a:t>月以来）</a:t>
          </a:r>
          <a:endParaRPr lang="en-US" sz="1600" dirty="0"/>
        </a:p>
      </dgm:t>
    </dgm:pt>
    <dgm:pt modelId="{B20E8D1E-7CA3-468F-A3B8-1FA28464EA0D}" type="parTrans" cxnId="{5F6F0E4F-9A99-4403-AF95-068F5772FED1}">
      <dgm:prSet/>
      <dgm:spPr/>
      <dgm:t>
        <a:bodyPr/>
        <a:lstStyle/>
        <a:p>
          <a:endParaRPr lang="en-US"/>
        </a:p>
      </dgm:t>
    </dgm:pt>
    <dgm:pt modelId="{54F2A4BF-BF8D-47D7-A09A-4F765C83903E}" type="sibTrans" cxnId="{5F6F0E4F-9A99-4403-AF95-068F5772FED1}">
      <dgm:prSet/>
      <dgm:spPr/>
      <dgm:t>
        <a:bodyPr/>
        <a:lstStyle/>
        <a:p>
          <a:endParaRPr lang="en-US"/>
        </a:p>
      </dgm:t>
    </dgm:pt>
    <dgm:pt modelId="{BB8BE0DD-1D0F-44B9-800E-44FFB66DCFE4}">
      <dgm:prSet phldrT="[Text]" custT="1"/>
      <dgm:spPr/>
      <dgm:t>
        <a:bodyPr/>
        <a:lstStyle/>
        <a:p>
          <a:r>
            <a:rPr lang="zh-CN" altLang="en-US" sz="2400" dirty="0" smtClean="0"/>
            <a:t>催收二级策略催收成效</a:t>
          </a:r>
          <a:endParaRPr lang="en-US" sz="1800" dirty="0"/>
        </a:p>
      </dgm:t>
    </dgm:pt>
    <dgm:pt modelId="{EBE16925-E383-4188-8106-9369554DAC0F}" type="parTrans" cxnId="{A050B27E-790B-4D9E-AE0F-F5EF187D2534}">
      <dgm:prSet/>
      <dgm:spPr/>
      <dgm:t>
        <a:bodyPr/>
        <a:lstStyle/>
        <a:p>
          <a:endParaRPr lang="en-US"/>
        </a:p>
      </dgm:t>
    </dgm:pt>
    <dgm:pt modelId="{82947DDF-2F5A-4040-A5E6-C02F1A0F227B}" type="sibTrans" cxnId="{A050B27E-790B-4D9E-AE0F-F5EF187D2534}">
      <dgm:prSet/>
      <dgm:spPr/>
      <dgm:t>
        <a:bodyPr/>
        <a:lstStyle/>
        <a:p>
          <a:endParaRPr lang="en-US"/>
        </a:p>
      </dgm:t>
    </dgm:pt>
    <dgm:pt modelId="{79561264-EF7B-4CAA-8961-840CA9D42056}">
      <dgm:prSet phldrT="[Text]" custT="1"/>
      <dgm:spPr/>
      <dgm:t>
        <a:bodyPr/>
        <a:lstStyle/>
        <a:p>
          <a:r>
            <a:rPr lang="zh-CN" altLang="en-US" sz="1600" dirty="0" smtClean="0"/>
            <a:t>金额回收率（</a:t>
          </a:r>
          <a:r>
            <a:rPr lang="en-US" altLang="zh-CN" sz="1600" dirty="0" smtClean="0"/>
            <a:t>19.18%</a:t>
          </a:r>
          <a:r>
            <a:rPr lang="zh-CN" altLang="en-US" sz="1600" dirty="0" smtClean="0"/>
            <a:t>）达到</a:t>
          </a:r>
          <a:r>
            <a:rPr lang="zh-CN" altLang="en-US" sz="1600" b="1" dirty="0" smtClean="0"/>
            <a:t>历史最优</a:t>
          </a:r>
          <a:r>
            <a:rPr lang="zh-CN" altLang="en-US" sz="1600" dirty="0" smtClean="0"/>
            <a:t>（</a:t>
          </a:r>
          <a:r>
            <a:rPr lang="en-US" altLang="zh-CN" sz="1600" dirty="0" smtClean="0"/>
            <a:t>2016</a:t>
          </a:r>
          <a:r>
            <a:rPr lang="zh-CN" altLang="en-US" sz="1600" dirty="0" smtClean="0"/>
            <a:t>年</a:t>
          </a:r>
          <a:r>
            <a:rPr lang="en-US" altLang="zh-CN" sz="1600" dirty="0" smtClean="0"/>
            <a:t>7</a:t>
          </a:r>
          <a:r>
            <a:rPr lang="zh-CN" altLang="en-US" sz="1600" dirty="0" smtClean="0"/>
            <a:t>月以来）</a:t>
          </a:r>
          <a:endParaRPr lang="en-US" sz="1600" dirty="0"/>
        </a:p>
      </dgm:t>
    </dgm:pt>
    <dgm:pt modelId="{8A511EB4-84E5-4D28-A346-7D653D16A505}" type="parTrans" cxnId="{9748D02F-7AB2-4097-93A4-E4D58A548CFE}">
      <dgm:prSet/>
      <dgm:spPr/>
      <dgm:t>
        <a:bodyPr/>
        <a:lstStyle/>
        <a:p>
          <a:endParaRPr lang="en-US"/>
        </a:p>
      </dgm:t>
    </dgm:pt>
    <dgm:pt modelId="{56881E59-FC57-484C-A4D5-2E099F55B601}" type="sibTrans" cxnId="{9748D02F-7AB2-4097-93A4-E4D58A548CFE}">
      <dgm:prSet/>
      <dgm:spPr/>
      <dgm:t>
        <a:bodyPr/>
        <a:lstStyle/>
        <a:p>
          <a:endParaRPr lang="en-US"/>
        </a:p>
      </dgm:t>
    </dgm:pt>
    <dgm:pt modelId="{0BD0A6C3-0A3B-4DFE-82F7-D4EC125C7991}">
      <dgm:prSet phldrT="[Text]" custT="1"/>
      <dgm:spPr/>
      <dgm:t>
        <a:bodyPr/>
        <a:lstStyle/>
        <a:p>
          <a:r>
            <a:rPr lang="zh-CN" altLang="en-US" sz="1600" dirty="0" smtClean="0"/>
            <a:t>户数压降</a:t>
          </a:r>
          <a:r>
            <a:rPr lang="zh-CN" altLang="en-US" sz="1600" b="1" dirty="0" smtClean="0"/>
            <a:t>高于历史同期</a:t>
          </a:r>
          <a:r>
            <a:rPr lang="zh-CN" altLang="en-US" sz="1600" dirty="0" smtClean="0"/>
            <a:t>（未采用催收直通车阶段）</a:t>
          </a:r>
          <a:endParaRPr lang="en-US" sz="1600" dirty="0"/>
        </a:p>
      </dgm:t>
    </dgm:pt>
    <dgm:pt modelId="{1F023822-8802-44C9-B74E-D932AA7BCCB0}" type="parTrans" cxnId="{FBBD2872-8ACC-4292-800D-D08848B3CB62}">
      <dgm:prSet/>
      <dgm:spPr/>
      <dgm:t>
        <a:bodyPr/>
        <a:lstStyle/>
        <a:p>
          <a:endParaRPr lang="en-US"/>
        </a:p>
      </dgm:t>
    </dgm:pt>
    <dgm:pt modelId="{40469FA7-4F3F-487F-93B6-0A5CF7CF0CFC}" type="sibTrans" cxnId="{FBBD2872-8ACC-4292-800D-D08848B3CB62}">
      <dgm:prSet/>
      <dgm:spPr/>
      <dgm:t>
        <a:bodyPr/>
        <a:lstStyle/>
        <a:p>
          <a:endParaRPr lang="en-US"/>
        </a:p>
      </dgm:t>
    </dgm:pt>
    <dgm:pt modelId="{1B62A6CD-FCE0-4A88-81B6-E55D15CE0619}">
      <dgm:prSet phldrT="[Text]" custT="1"/>
      <dgm:spPr/>
      <dgm:t>
        <a:bodyPr/>
        <a:lstStyle/>
        <a:p>
          <a:r>
            <a:rPr lang="zh-CN" altLang="en-US" sz="1600" smtClean="0"/>
            <a:t>单月</a:t>
          </a:r>
          <a:r>
            <a:rPr lang="zh-CN" altLang="en-US" sz="1600" dirty="0" smtClean="0"/>
            <a:t>循息收入增加约￥</a:t>
          </a:r>
          <a:r>
            <a:rPr lang="en-US" altLang="zh-CN" sz="1600" b="1" dirty="0" smtClean="0"/>
            <a:t>180</a:t>
          </a:r>
          <a:r>
            <a:rPr lang="zh-CN" altLang="en-US" sz="1600" b="1" dirty="0" smtClean="0"/>
            <a:t>万</a:t>
          </a:r>
          <a:endParaRPr lang="en-US" sz="1600" b="1" dirty="0"/>
        </a:p>
      </dgm:t>
    </dgm:pt>
    <dgm:pt modelId="{6D40B6E3-633B-4235-BE0C-6E7C2192460C}" type="parTrans" cxnId="{AFDA71B7-A0F9-4DED-889B-348D10780C87}">
      <dgm:prSet/>
      <dgm:spPr/>
      <dgm:t>
        <a:bodyPr/>
        <a:lstStyle/>
        <a:p>
          <a:endParaRPr lang="en-US"/>
        </a:p>
      </dgm:t>
    </dgm:pt>
    <dgm:pt modelId="{110FA68C-718E-4DE1-A395-A4E1C56AACB6}" type="sibTrans" cxnId="{AFDA71B7-A0F9-4DED-889B-348D10780C87}">
      <dgm:prSet/>
      <dgm:spPr/>
      <dgm:t>
        <a:bodyPr/>
        <a:lstStyle/>
        <a:p>
          <a:endParaRPr lang="en-US"/>
        </a:p>
      </dgm:t>
    </dgm:pt>
    <dgm:pt modelId="{AAC0C0E7-6B8C-4D79-850A-CD887C5361C9}">
      <dgm:prSet phldrT="[Text]" custT="1"/>
      <dgm:spPr/>
      <dgm:t>
        <a:bodyPr/>
        <a:lstStyle/>
        <a:p>
          <a:r>
            <a:rPr lang="zh-CN" altLang="en-US" sz="1600" dirty="0" smtClean="0"/>
            <a:t>整体降低人力成本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万元</a:t>
          </a:r>
          <a:r>
            <a:rPr lang="en-US" altLang="zh-CN" sz="1600" b="1" dirty="0" smtClean="0"/>
            <a:t>15.68%</a:t>
          </a:r>
          <a:endParaRPr lang="en-US" sz="1600" b="1" dirty="0"/>
        </a:p>
      </dgm:t>
    </dgm:pt>
    <dgm:pt modelId="{CA42D8DB-6060-4710-B30C-998A0FA8E80D}" type="parTrans" cxnId="{0FA10674-3E6C-4359-8028-975BB601A256}">
      <dgm:prSet/>
      <dgm:spPr/>
      <dgm:t>
        <a:bodyPr/>
        <a:lstStyle/>
        <a:p>
          <a:endParaRPr lang="en-US"/>
        </a:p>
      </dgm:t>
    </dgm:pt>
    <dgm:pt modelId="{EE56A187-C3F3-4286-A6F3-24B0147B18D0}" type="sibTrans" cxnId="{0FA10674-3E6C-4359-8028-975BB601A256}">
      <dgm:prSet/>
      <dgm:spPr/>
      <dgm:t>
        <a:bodyPr/>
        <a:lstStyle/>
        <a:p>
          <a:endParaRPr lang="en-US"/>
        </a:p>
      </dgm:t>
    </dgm:pt>
    <dgm:pt modelId="{F63FA700-0249-4CEE-8FA6-619C1393825A}" type="pres">
      <dgm:prSet presAssocID="{82CC8512-DAE5-4A8F-9B30-F1516DD42621}" presName="layout" presStyleCnt="0">
        <dgm:presLayoutVars>
          <dgm:chMax/>
          <dgm:chPref/>
          <dgm:dir/>
          <dgm:resizeHandles/>
        </dgm:presLayoutVars>
      </dgm:prSet>
      <dgm:spPr/>
    </dgm:pt>
    <dgm:pt modelId="{FD9CCA74-00F1-414A-98D7-3C8101E54287}" type="pres">
      <dgm:prSet presAssocID="{EC2322EF-7159-4C52-A301-C4C90EA890AA}" presName="root" presStyleCnt="0">
        <dgm:presLayoutVars>
          <dgm:chMax/>
          <dgm:chPref/>
        </dgm:presLayoutVars>
      </dgm:prSet>
      <dgm:spPr/>
    </dgm:pt>
    <dgm:pt modelId="{B19D18CA-CB59-4E39-94F5-81336B7773E2}" type="pres">
      <dgm:prSet presAssocID="{EC2322EF-7159-4C52-A301-C4C90EA890AA}" presName="rootComposite" presStyleCnt="0">
        <dgm:presLayoutVars/>
      </dgm:prSet>
      <dgm:spPr/>
    </dgm:pt>
    <dgm:pt modelId="{32F67B93-D422-42A3-B740-02B90F577BBB}" type="pres">
      <dgm:prSet presAssocID="{EC2322EF-7159-4C52-A301-C4C90EA890AA}" presName="ParentAccent" presStyleLbl="alignNode1" presStyleIdx="0" presStyleCnt="2"/>
      <dgm:spPr>
        <a:solidFill>
          <a:schemeClr val="accent1">
            <a:lumMod val="75000"/>
          </a:schemeClr>
        </a:solidFill>
      </dgm:spPr>
    </dgm:pt>
    <dgm:pt modelId="{C1EAB64A-2949-418A-A04A-2F1F4B971A7A}" type="pres">
      <dgm:prSet presAssocID="{EC2322EF-7159-4C52-A301-C4C90EA890AA}" presName="ParentSmallAccent" presStyleLbl="fgAcc1" presStyleIdx="0" presStyleCnt="2"/>
      <dgm:spPr/>
    </dgm:pt>
    <dgm:pt modelId="{35045A25-FB0A-41C5-9199-6D3253B835B0}" type="pres">
      <dgm:prSet presAssocID="{EC2322EF-7159-4C52-A301-C4C90EA890AA}" presName="Parent" presStyleLbl="revTx" presStyleIdx="0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3A058-6F75-414B-A248-2AE32D36432C}" type="pres">
      <dgm:prSet presAssocID="{EC2322EF-7159-4C52-A301-C4C90EA890AA}" presName="childShape" presStyleCnt="0">
        <dgm:presLayoutVars>
          <dgm:chMax val="0"/>
          <dgm:chPref val="0"/>
        </dgm:presLayoutVars>
      </dgm:prSet>
      <dgm:spPr/>
    </dgm:pt>
    <dgm:pt modelId="{A70AC1A5-8A96-4BD5-B98E-BC9E13161798}" type="pres">
      <dgm:prSet presAssocID="{6EB56795-17C8-4D61-ACC4-FD52FC71EA4B}" presName="childComposite" presStyleCnt="0">
        <dgm:presLayoutVars>
          <dgm:chMax val="0"/>
          <dgm:chPref val="0"/>
        </dgm:presLayoutVars>
      </dgm:prSet>
      <dgm:spPr/>
    </dgm:pt>
    <dgm:pt modelId="{933CB6D1-36D2-469B-A8EF-D962E7FD537A}" type="pres">
      <dgm:prSet presAssocID="{6EB56795-17C8-4D61-ACC4-FD52FC71EA4B}" presName="ChildAccent" presStyleLbl="solidFgAcc1" presStyleIdx="0" presStyleCnt="7"/>
      <dgm:spPr/>
    </dgm:pt>
    <dgm:pt modelId="{8A25338F-0986-4A83-81AD-734156BC17B1}" type="pres">
      <dgm:prSet presAssocID="{6EB56795-17C8-4D61-ACC4-FD52FC71EA4B}" presName="Child" presStyleLbl="revTx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946C3-9939-49D5-8BBA-30FC9D0A4276}" type="pres">
      <dgm:prSet presAssocID="{AAC0C0E7-6B8C-4D79-850A-CD887C5361C9}" presName="childComposite" presStyleCnt="0">
        <dgm:presLayoutVars>
          <dgm:chMax val="0"/>
          <dgm:chPref val="0"/>
        </dgm:presLayoutVars>
      </dgm:prSet>
      <dgm:spPr/>
    </dgm:pt>
    <dgm:pt modelId="{F79ACD37-A9E3-49FF-BDEE-7E1AA00C2F35}" type="pres">
      <dgm:prSet presAssocID="{AAC0C0E7-6B8C-4D79-850A-CD887C5361C9}" presName="ChildAccent" presStyleLbl="solidFgAcc1" presStyleIdx="1" presStyleCnt="7"/>
      <dgm:spPr/>
    </dgm:pt>
    <dgm:pt modelId="{E0C821C8-672B-4D4C-AD42-E7F376BF0EAB}" type="pres">
      <dgm:prSet presAssocID="{AAC0C0E7-6B8C-4D79-850A-CD887C5361C9}" presName="Child" presStyleLbl="revTx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5D4B4-E294-4662-A168-77E56FE1DB55}" type="pres">
      <dgm:prSet presAssocID="{586CE084-7D45-430C-9BD7-D66FE3AED731}" presName="childComposite" presStyleCnt="0">
        <dgm:presLayoutVars>
          <dgm:chMax val="0"/>
          <dgm:chPref val="0"/>
        </dgm:presLayoutVars>
      </dgm:prSet>
      <dgm:spPr/>
    </dgm:pt>
    <dgm:pt modelId="{B294BA50-7AAD-4891-A2CC-244494D702F8}" type="pres">
      <dgm:prSet presAssocID="{586CE084-7D45-430C-9BD7-D66FE3AED731}" presName="ChildAccent" presStyleLbl="solidFgAcc1" presStyleIdx="2" presStyleCnt="7"/>
      <dgm:spPr/>
    </dgm:pt>
    <dgm:pt modelId="{06484DFC-ADE6-4773-910D-AFA588BB76A4}" type="pres">
      <dgm:prSet presAssocID="{586CE084-7D45-430C-9BD7-D66FE3AED731}" presName="Child" presStyleLbl="revTx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BC5C7-528E-40D4-A0B1-5437DC1CB0B2}" type="pres">
      <dgm:prSet presAssocID="{5E56EBEA-7B81-42E0-85DA-091454A0C7D6}" presName="childComposite" presStyleCnt="0">
        <dgm:presLayoutVars>
          <dgm:chMax val="0"/>
          <dgm:chPref val="0"/>
        </dgm:presLayoutVars>
      </dgm:prSet>
      <dgm:spPr/>
    </dgm:pt>
    <dgm:pt modelId="{2BA65FAA-AFAA-4067-821E-0A069AA9AD18}" type="pres">
      <dgm:prSet presAssocID="{5E56EBEA-7B81-42E0-85DA-091454A0C7D6}" presName="ChildAccent" presStyleLbl="solidFgAcc1" presStyleIdx="3" presStyleCnt="7"/>
      <dgm:spPr/>
    </dgm:pt>
    <dgm:pt modelId="{ACFBDE7F-7DCD-43E2-BA7B-4E897BD477A4}" type="pres">
      <dgm:prSet presAssocID="{5E56EBEA-7B81-42E0-85DA-091454A0C7D6}" presName="Child" presStyleLbl="revTx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56390-505C-441F-8508-A22E66902166}" type="pres">
      <dgm:prSet presAssocID="{1B62A6CD-FCE0-4A88-81B6-E55D15CE0619}" presName="childComposite" presStyleCnt="0">
        <dgm:presLayoutVars>
          <dgm:chMax val="0"/>
          <dgm:chPref val="0"/>
        </dgm:presLayoutVars>
      </dgm:prSet>
      <dgm:spPr/>
    </dgm:pt>
    <dgm:pt modelId="{9EABE198-7709-48D9-B0B5-6A0CB3E3B1D4}" type="pres">
      <dgm:prSet presAssocID="{1B62A6CD-FCE0-4A88-81B6-E55D15CE0619}" presName="ChildAccent" presStyleLbl="solidFgAcc1" presStyleIdx="4" presStyleCnt="7"/>
      <dgm:spPr/>
    </dgm:pt>
    <dgm:pt modelId="{DBAEE31D-C5DC-40F3-8C8F-567416B40570}" type="pres">
      <dgm:prSet presAssocID="{1B62A6CD-FCE0-4A88-81B6-E55D15CE0619}" presName="Child" presStyleLbl="revTx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24A30-FEE8-412C-A0E5-A3510B71A1FD}" type="pres">
      <dgm:prSet presAssocID="{BB8BE0DD-1D0F-44B9-800E-44FFB66DCFE4}" presName="root" presStyleCnt="0">
        <dgm:presLayoutVars>
          <dgm:chMax/>
          <dgm:chPref/>
        </dgm:presLayoutVars>
      </dgm:prSet>
      <dgm:spPr/>
    </dgm:pt>
    <dgm:pt modelId="{34B5F3A9-FC83-48FC-8B11-E2991435F50D}" type="pres">
      <dgm:prSet presAssocID="{BB8BE0DD-1D0F-44B9-800E-44FFB66DCFE4}" presName="rootComposite" presStyleCnt="0">
        <dgm:presLayoutVars/>
      </dgm:prSet>
      <dgm:spPr/>
    </dgm:pt>
    <dgm:pt modelId="{BB9C8559-A974-4F01-8C64-873682652E57}" type="pres">
      <dgm:prSet presAssocID="{BB8BE0DD-1D0F-44B9-800E-44FFB66DCFE4}" presName="ParentAccent" presStyleLbl="alignNode1" presStyleIdx="1" presStyleCnt="2"/>
      <dgm:spPr>
        <a:solidFill>
          <a:schemeClr val="accent1">
            <a:lumMod val="75000"/>
          </a:schemeClr>
        </a:solidFill>
      </dgm:spPr>
    </dgm:pt>
    <dgm:pt modelId="{6ADCE042-F9FD-467A-8A86-8E0FC6BC3A34}" type="pres">
      <dgm:prSet presAssocID="{BB8BE0DD-1D0F-44B9-800E-44FFB66DCFE4}" presName="ParentSmallAccent" presStyleLbl="fgAcc1" presStyleIdx="1" presStyleCnt="2"/>
      <dgm:spPr/>
    </dgm:pt>
    <dgm:pt modelId="{3D118372-8CB3-4C7A-B300-F34CA7F4D828}" type="pres">
      <dgm:prSet presAssocID="{BB8BE0DD-1D0F-44B9-800E-44FFB66DCFE4}" presName="Parent" presStyleLbl="revTx" presStyleIdx="6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57A02-A758-4E8E-A842-B5ADCF483367}" type="pres">
      <dgm:prSet presAssocID="{BB8BE0DD-1D0F-44B9-800E-44FFB66DCFE4}" presName="childShape" presStyleCnt="0">
        <dgm:presLayoutVars>
          <dgm:chMax val="0"/>
          <dgm:chPref val="0"/>
        </dgm:presLayoutVars>
      </dgm:prSet>
      <dgm:spPr/>
    </dgm:pt>
    <dgm:pt modelId="{3884C73C-4604-4000-B271-4D50702D7B46}" type="pres">
      <dgm:prSet presAssocID="{79561264-EF7B-4CAA-8961-840CA9D42056}" presName="childComposite" presStyleCnt="0">
        <dgm:presLayoutVars>
          <dgm:chMax val="0"/>
          <dgm:chPref val="0"/>
        </dgm:presLayoutVars>
      </dgm:prSet>
      <dgm:spPr/>
    </dgm:pt>
    <dgm:pt modelId="{8D20EB0F-45B0-4733-85BD-85BFD293EE25}" type="pres">
      <dgm:prSet presAssocID="{79561264-EF7B-4CAA-8961-840CA9D42056}" presName="ChildAccent" presStyleLbl="solidFgAcc1" presStyleIdx="5" presStyleCnt="7"/>
      <dgm:spPr/>
    </dgm:pt>
    <dgm:pt modelId="{63B28192-322D-4154-A06B-8ADAA4D4B735}" type="pres">
      <dgm:prSet presAssocID="{79561264-EF7B-4CAA-8961-840CA9D42056}" presName="Child" presStyleLbl="revTx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3E02-4425-4BE5-88AC-C5B53A650376}" type="pres">
      <dgm:prSet presAssocID="{0BD0A6C3-0A3B-4DFE-82F7-D4EC125C7991}" presName="childComposite" presStyleCnt="0">
        <dgm:presLayoutVars>
          <dgm:chMax val="0"/>
          <dgm:chPref val="0"/>
        </dgm:presLayoutVars>
      </dgm:prSet>
      <dgm:spPr/>
    </dgm:pt>
    <dgm:pt modelId="{2C2F2D81-B8B3-4FCA-97D9-273889A95873}" type="pres">
      <dgm:prSet presAssocID="{0BD0A6C3-0A3B-4DFE-82F7-D4EC125C7991}" presName="ChildAccent" presStyleLbl="solidFgAcc1" presStyleIdx="6" presStyleCnt="7"/>
      <dgm:spPr/>
    </dgm:pt>
    <dgm:pt modelId="{6CB3BCBA-A659-478E-BABE-0D0AC18ECE18}" type="pres">
      <dgm:prSet presAssocID="{0BD0A6C3-0A3B-4DFE-82F7-D4EC125C7991}" presName="Child" presStyleLbl="revTx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48D02F-7AB2-4097-93A4-E4D58A548CFE}" srcId="{BB8BE0DD-1D0F-44B9-800E-44FFB66DCFE4}" destId="{79561264-EF7B-4CAA-8961-840CA9D42056}" srcOrd="0" destOrd="0" parTransId="{8A511EB4-84E5-4D28-A346-7D653D16A505}" sibTransId="{56881E59-FC57-484C-A4D5-2E099F55B601}"/>
    <dgm:cxn modelId="{B61A2EF4-60AC-4F28-9805-77687DAD340F}" type="presOf" srcId="{EC2322EF-7159-4C52-A301-C4C90EA890AA}" destId="{35045A25-FB0A-41C5-9199-6D3253B835B0}" srcOrd="0" destOrd="0" presId="urn:microsoft.com/office/officeart/2008/layout/SquareAccentList"/>
    <dgm:cxn modelId="{D9A1F2AE-4EF3-418E-B0E7-CDC98125B36B}" type="presOf" srcId="{586CE084-7D45-430C-9BD7-D66FE3AED731}" destId="{06484DFC-ADE6-4773-910D-AFA588BB76A4}" srcOrd="0" destOrd="0" presId="urn:microsoft.com/office/officeart/2008/layout/SquareAccentList"/>
    <dgm:cxn modelId="{AFDA71B7-A0F9-4DED-889B-348D10780C87}" srcId="{EC2322EF-7159-4C52-A301-C4C90EA890AA}" destId="{1B62A6CD-FCE0-4A88-81B6-E55D15CE0619}" srcOrd="4" destOrd="0" parTransId="{6D40B6E3-633B-4235-BE0C-6E7C2192460C}" sibTransId="{110FA68C-718E-4DE1-A395-A4E1C56AACB6}"/>
    <dgm:cxn modelId="{0FA10674-3E6C-4359-8028-975BB601A256}" srcId="{EC2322EF-7159-4C52-A301-C4C90EA890AA}" destId="{AAC0C0E7-6B8C-4D79-850A-CD887C5361C9}" srcOrd="1" destOrd="0" parTransId="{CA42D8DB-6060-4710-B30C-998A0FA8E80D}" sibTransId="{EE56A187-C3F3-4286-A6F3-24B0147B18D0}"/>
    <dgm:cxn modelId="{0C9DF1D3-7D84-415E-9032-ADD7E114EF7D}" srcId="{EC2322EF-7159-4C52-A301-C4C90EA890AA}" destId="{6EB56795-17C8-4D61-ACC4-FD52FC71EA4B}" srcOrd="0" destOrd="0" parTransId="{728BA4B7-DD43-428C-9061-81BFEE49FB39}" sibTransId="{ACA54A18-F2AC-4AF0-8B76-0A4395251FEC}"/>
    <dgm:cxn modelId="{EE4EFB79-D868-4AB0-ACCE-D7ADA79926C5}" type="presOf" srcId="{AAC0C0E7-6B8C-4D79-850A-CD887C5361C9}" destId="{E0C821C8-672B-4D4C-AD42-E7F376BF0EAB}" srcOrd="0" destOrd="0" presId="urn:microsoft.com/office/officeart/2008/layout/SquareAccentList"/>
    <dgm:cxn modelId="{6381C162-5668-46ED-8106-394A51B44AB8}" type="presOf" srcId="{82CC8512-DAE5-4A8F-9B30-F1516DD42621}" destId="{F63FA700-0249-4CEE-8FA6-619C1393825A}" srcOrd="0" destOrd="0" presId="urn:microsoft.com/office/officeart/2008/layout/SquareAccentList"/>
    <dgm:cxn modelId="{962FA818-BB94-4A0E-AC25-094275834FF8}" type="presOf" srcId="{5E56EBEA-7B81-42E0-85DA-091454A0C7D6}" destId="{ACFBDE7F-7DCD-43E2-BA7B-4E897BD477A4}" srcOrd="0" destOrd="0" presId="urn:microsoft.com/office/officeart/2008/layout/SquareAccentList"/>
    <dgm:cxn modelId="{CADD9F47-3841-4171-9B9B-7FDCAAFE9720}" type="presOf" srcId="{79561264-EF7B-4CAA-8961-840CA9D42056}" destId="{63B28192-322D-4154-A06B-8ADAA4D4B735}" srcOrd="0" destOrd="0" presId="urn:microsoft.com/office/officeart/2008/layout/SquareAccentList"/>
    <dgm:cxn modelId="{A050B27E-790B-4D9E-AE0F-F5EF187D2534}" srcId="{82CC8512-DAE5-4A8F-9B30-F1516DD42621}" destId="{BB8BE0DD-1D0F-44B9-800E-44FFB66DCFE4}" srcOrd="1" destOrd="0" parTransId="{EBE16925-E383-4188-8106-9369554DAC0F}" sibTransId="{82947DDF-2F5A-4040-A5E6-C02F1A0F227B}"/>
    <dgm:cxn modelId="{C197CF14-4C07-4C60-B8BE-4E4E1373F24B}" type="presOf" srcId="{BB8BE0DD-1D0F-44B9-800E-44FFB66DCFE4}" destId="{3D118372-8CB3-4C7A-B300-F34CA7F4D828}" srcOrd="0" destOrd="0" presId="urn:microsoft.com/office/officeart/2008/layout/SquareAccentList"/>
    <dgm:cxn modelId="{83AD1724-F797-4DE3-A095-E690124C27B9}" type="presOf" srcId="{6EB56795-17C8-4D61-ACC4-FD52FC71EA4B}" destId="{8A25338F-0986-4A83-81AD-734156BC17B1}" srcOrd="0" destOrd="0" presId="urn:microsoft.com/office/officeart/2008/layout/SquareAccentList"/>
    <dgm:cxn modelId="{AF745710-3377-459D-A16F-77224BA03ED8}" srcId="{EC2322EF-7159-4C52-A301-C4C90EA890AA}" destId="{586CE084-7D45-430C-9BD7-D66FE3AED731}" srcOrd="2" destOrd="0" parTransId="{0A7F2821-3825-48B4-B2BB-528E0B1E33BF}" sibTransId="{E282BA20-0663-41E1-8020-4229B940024F}"/>
    <dgm:cxn modelId="{7B4443CB-E467-4363-877C-74724CFAC6FB}" srcId="{82CC8512-DAE5-4A8F-9B30-F1516DD42621}" destId="{EC2322EF-7159-4C52-A301-C4C90EA890AA}" srcOrd="0" destOrd="0" parTransId="{AB1E2808-55CE-4BD4-B868-1392BE6EAFCA}" sibTransId="{DEA8C89B-544F-4D0D-ACE8-8AB84A376139}"/>
    <dgm:cxn modelId="{FBBD2872-8ACC-4292-800D-D08848B3CB62}" srcId="{BB8BE0DD-1D0F-44B9-800E-44FFB66DCFE4}" destId="{0BD0A6C3-0A3B-4DFE-82F7-D4EC125C7991}" srcOrd="1" destOrd="0" parTransId="{1F023822-8802-44C9-B74E-D932AA7BCCB0}" sibTransId="{40469FA7-4F3F-487F-93B6-0A5CF7CF0CFC}"/>
    <dgm:cxn modelId="{5F6F0E4F-9A99-4403-AF95-068F5772FED1}" srcId="{EC2322EF-7159-4C52-A301-C4C90EA890AA}" destId="{5E56EBEA-7B81-42E0-85DA-091454A0C7D6}" srcOrd="3" destOrd="0" parTransId="{B20E8D1E-7CA3-468F-A3B8-1FA28464EA0D}" sibTransId="{54F2A4BF-BF8D-47D7-A09A-4F765C83903E}"/>
    <dgm:cxn modelId="{2D9AC986-484B-4D37-B033-583635C0BAFB}" type="presOf" srcId="{1B62A6CD-FCE0-4A88-81B6-E55D15CE0619}" destId="{DBAEE31D-C5DC-40F3-8C8F-567416B40570}" srcOrd="0" destOrd="0" presId="urn:microsoft.com/office/officeart/2008/layout/SquareAccentList"/>
    <dgm:cxn modelId="{E68369CE-BA73-43B8-98A7-46D2CBABA2DE}" type="presOf" srcId="{0BD0A6C3-0A3B-4DFE-82F7-D4EC125C7991}" destId="{6CB3BCBA-A659-478E-BABE-0D0AC18ECE18}" srcOrd="0" destOrd="0" presId="urn:microsoft.com/office/officeart/2008/layout/SquareAccentList"/>
    <dgm:cxn modelId="{A24DB48C-AAC3-461D-AB2E-4A31497474BA}" type="presParOf" srcId="{F63FA700-0249-4CEE-8FA6-619C1393825A}" destId="{FD9CCA74-00F1-414A-98D7-3C8101E54287}" srcOrd="0" destOrd="0" presId="urn:microsoft.com/office/officeart/2008/layout/SquareAccentList"/>
    <dgm:cxn modelId="{2F5AA5AA-DC2C-4812-97AE-6269AFBD348A}" type="presParOf" srcId="{FD9CCA74-00F1-414A-98D7-3C8101E54287}" destId="{B19D18CA-CB59-4E39-94F5-81336B7773E2}" srcOrd="0" destOrd="0" presId="urn:microsoft.com/office/officeart/2008/layout/SquareAccentList"/>
    <dgm:cxn modelId="{C71A7465-70B4-40E5-96F3-6A3DECAFC999}" type="presParOf" srcId="{B19D18CA-CB59-4E39-94F5-81336B7773E2}" destId="{32F67B93-D422-42A3-B740-02B90F577BBB}" srcOrd="0" destOrd="0" presId="urn:microsoft.com/office/officeart/2008/layout/SquareAccentList"/>
    <dgm:cxn modelId="{86949B18-345E-4201-8719-C9AFBD5418B2}" type="presParOf" srcId="{B19D18CA-CB59-4E39-94F5-81336B7773E2}" destId="{C1EAB64A-2949-418A-A04A-2F1F4B971A7A}" srcOrd="1" destOrd="0" presId="urn:microsoft.com/office/officeart/2008/layout/SquareAccentList"/>
    <dgm:cxn modelId="{6F4104F0-070A-4736-A0D4-4269B30311F4}" type="presParOf" srcId="{B19D18CA-CB59-4E39-94F5-81336B7773E2}" destId="{35045A25-FB0A-41C5-9199-6D3253B835B0}" srcOrd="2" destOrd="0" presId="urn:microsoft.com/office/officeart/2008/layout/SquareAccentList"/>
    <dgm:cxn modelId="{45046639-99E7-469B-8709-17AC1E0D4E75}" type="presParOf" srcId="{FD9CCA74-00F1-414A-98D7-3C8101E54287}" destId="{7D43A058-6F75-414B-A248-2AE32D36432C}" srcOrd="1" destOrd="0" presId="urn:microsoft.com/office/officeart/2008/layout/SquareAccentList"/>
    <dgm:cxn modelId="{789E22B9-AF3E-4BAA-B4AB-ACBC01D0021A}" type="presParOf" srcId="{7D43A058-6F75-414B-A248-2AE32D36432C}" destId="{A70AC1A5-8A96-4BD5-B98E-BC9E13161798}" srcOrd="0" destOrd="0" presId="urn:microsoft.com/office/officeart/2008/layout/SquareAccentList"/>
    <dgm:cxn modelId="{57613DE7-FD23-4BDF-9AF0-2EE83D7C254B}" type="presParOf" srcId="{A70AC1A5-8A96-4BD5-B98E-BC9E13161798}" destId="{933CB6D1-36D2-469B-A8EF-D962E7FD537A}" srcOrd="0" destOrd="0" presId="urn:microsoft.com/office/officeart/2008/layout/SquareAccentList"/>
    <dgm:cxn modelId="{4379477A-E2A0-4D3A-80C2-1EA3925D57A2}" type="presParOf" srcId="{A70AC1A5-8A96-4BD5-B98E-BC9E13161798}" destId="{8A25338F-0986-4A83-81AD-734156BC17B1}" srcOrd="1" destOrd="0" presId="urn:microsoft.com/office/officeart/2008/layout/SquareAccentList"/>
    <dgm:cxn modelId="{63822037-3361-4565-9C75-D3DFCE1CA022}" type="presParOf" srcId="{7D43A058-6F75-414B-A248-2AE32D36432C}" destId="{25C946C3-9939-49D5-8BBA-30FC9D0A4276}" srcOrd="1" destOrd="0" presId="urn:microsoft.com/office/officeart/2008/layout/SquareAccentList"/>
    <dgm:cxn modelId="{AD8E95F7-2A1C-46AE-832B-3994469685BD}" type="presParOf" srcId="{25C946C3-9939-49D5-8BBA-30FC9D0A4276}" destId="{F79ACD37-A9E3-49FF-BDEE-7E1AA00C2F35}" srcOrd="0" destOrd="0" presId="urn:microsoft.com/office/officeart/2008/layout/SquareAccentList"/>
    <dgm:cxn modelId="{8DCDDEF2-154E-494E-BBC1-F25559388D31}" type="presParOf" srcId="{25C946C3-9939-49D5-8BBA-30FC9D0A4276}" destId="{E0C821C8-672B-4D4C-AD42-E7F376BF0EAB}" srcOrd="1" destOrd="0" presId="urn:microsoft.com/office/officeart/2008/layout/SquareAccentList"/>
    <dgm:cxn modelId="{01E2CE24-F083-4188-BB08-F8312A3A03C8}" type="presParOf" srcId="{7D43A058-6F75-414B-A248-2AE32D36432C}" destId="{2BD5D4B4-E294-4662-A168-77E56FE1DB55}" srcOrd="2" destOrd="0" presId="urn:microsoft.com/office/officeart/2008/layout/SquareAccentList"/>
    <dgm:cxn modelId="{0B988D73-3AF4-43A4-BDBD-EA85F349A059}" type="presParOf" srcId="{2BD5D4B4-E294-4662-A168-77E56FE1DB55}" destId="{B294BA50-7AAD-4891-A2CC-244494D702F8}" srcOrd="0" destOrd="0" presId="urn:microsoft.com/office/officeart/2008/layout/SquareAccentList"/>
    <dgm:cxn modelId="{66EE71D4-B517-4660-BE24-35DAD523D5CA}" type="presParOf" srcId="{2BD5D4B4-E294-4662-A168-77E56FE1DB55}" destId="{06484DFC-ADE6-4773-910D-AFA588BB76A4}" srcOrd="1" destOrd="0" presId="urn:microsoft.com/office/officeart/2008/layout/SquareAccentList"/>
    <dgm:cxn modelId="{CD2E6448-5B18-4101-A92A-46DFE60C41B2}" type="presParOf" srcId="{7D43A058-6F75-414B-A248-2AE32D36432C}" destId="{4AFBC5C7-528E-40D4-A0B1-5437DC1CB0B2}" srcOrd="3" destOrd="0" presId="urn:microsoft.com/office/officeart/2008/layout/SquareAccentList"/>
    <dgm:cxn modelId="{33896843-5B59-44BA-AD8F-9D03BDBA334B}" type="presParOf" srcId="{4AFBC5C7-528E-40D4-A0B1-5437DC1CB0B2}" destId="{2BA65FAA-AFAA-4067-821E-0A069AA9AD18}" srcOrd="0" destOrd="0" presId="urn:microsoft.com/office/officeart/2008/layout/SquareAccentList"/>
    <dgm:cxn modelId="{58CA7F4D-D1A5-4B2C-A37C-BAA2B3FE63C7}" type="presParOf" srcId="{4AFBC5C7-528E-40D4-A0B1-5437DC1CB0B2}" destId="{ACFBDE7F-7DCD-43E2-BA7B-4E897BD477A4}" srcOrd="1" destOrd="0" presId="urn:microsoft.com/office/officeart/2008/layout/SquareAccentList"/>
    <dgm:cxn modelId="{4D8C2C50-0D0A-4C92-95F9-B81C5D77E8D3}" type="presParOf" srcId="{7D43A058-6F75-414B-A248-2AE32D36432C}" destId="{17656390-505C-441F-8508-A22E66902166}" srcOrd="4" destOrd="0" presId="urn:microsoft.com/office/officeart/2008/layout/SquareAccentList"/>
    <dgm:cxn modelId="{AC8C3D7D-F030-44F4-B797-C15C5D9650F5}" type="presParOf" srcId="{17656390-505C-441F-8508-A22E66902166}" destId="{9EABE198-7709-48D9-B0B5-6A0CB3E3B1D4}" srcOrd="0" destOrd="0" presId="urn:microsoft.com/office/officeart/2008/layout/SquareAccentList"/>
    <dgm:cxn modelId="{104B790E-7153-4AB6-B435-1895EFBBDCBA}" type="presParOf" srcId="{17656390-505C-441F-8508-A22E66902166}" destId="{DBAEE31D-C5DC-40F3-8C8F-567416B40570}" srcOrd="1" destOrd="0" presId="urn:microsoft.com/office/officeart/2008/layout/SquareAccentList"/>
    <dgm:cxn modelId="{006EC609-E9FB-4FF6-92D3-821E6807FBB9}" type="presParOf" srcId="{F63FA700-0249-4CEE-8FA6-619C1393825A}" destId="{91B24A30-FEE8-412C-A0E5-A3510B71A1FD}" srcOrd="1" destOrd="0" presId="urn:microsoft.com/office/officeart/2008/layout/SquareAccentList"/>
    <dgm:cxn modelId="{1C12327E-C740-4330-96E5-34F40EA39361}" type="presParOf" srcId="{91B24A30-FEE8-412C-A0E5-A3510B71A1FD}" destId="{34B5F3A9-FC83-48FC-8B11-E2991435F50D}" srcOrd="0" destOrd="0" presId="urn:microsoft.com/office/officeart/2008/layout/SquareAccentList"/>
    <dgm:cxn modelId="{B0ABB75B-C30D-45D6-8839-63B489848689}" type="presParOf" srcId="{34B5F3A9-FC83-48FC-8B11-E2991435F50D}" destId="{BB9C8559-A974-4F01-8C64-873682652E57}" srcOrd="0" destOrd="0" presId="urn:microsoft.com/office/officeart/2008/layout/SquareAccentList"/>
    <dgm:cxn modelId="{04172BCE-C910-4833-B57B-CB1A3E9834B1}" type="presParOf" srcId="{34B5F3A9-FC83-48FC-8B11-E2991435F50D}" destId="{6ADCE042-F9FD-467A-8A86-8E0FC6BC3A34}" srcOrd="1" destOrd="0" presId="urn:microsoft.com/office/officeart/2008/layout/SquareAccentList"/>
    <dgm:cxn modelId="{DBA3E713-10C1-4D10-A2D9-92021493D64E}" type="presParOf" srcId="{34B5F3A9-FC83-48FC-8B11-E2991435F50D}" destId="{3D118372-8CB3-4C7A-B300-F34CA7F4D828}" srcOrd="2" destOrd="0" presId="urn:microsoft.com/office/officeart/2008/layout/SquareAccentList"/>
    <dgm:cxn modelId="{27D7298D-4E0D-4DEC-92D1-3CD0A7982E93}" type="presParOf" srcId="{91B24A30-FEE8-412C-A0E5-A3510B71A1FD}" destId="{87257A02-A758-4E8E-A842-B5ADCF483367}" srcOrd="1" destOrd="0" presId="urn:microsoft.com/office/officeart/2008/layout/SquareAccentList"/>
    <dgm:cxn modelId="{0B055CBC-5EA3-4781-A891-D67F055C88AA}" type="presParOf" srcId="{87257A02-A758-4E8E-A842-B5ADCF483367}" destId="{3884C73C-4604-4000-B271-4D50702D7B46}" srcOrd="0" destOrd="0" presId="urn:microsoft.com/office/officeart/2008/layout/SquareAccentList"/>
    <dgm:cxn modelId="{02D1CFAC-6415-4EFA-ADAA-86C02C4E1D51}" type="presParOf" srcId="{3884C73C-4604-4000-B271-4D50702D7B46}" destId="{8D20EB0F-45B0-4733-85BD-85BFD293EE25}" srcOrd="0" destOrd="0" presId="urn:microsoft.com/office/officeart/2008/layout/SquareAccentList"/>
    <dgm:cxn modelId="{9F83D283-B03C-4247-9BA9-F559EF588998}" type="presParOf" srcId="{3884C73C-4604-4000-B271-4D50702D7B46}" destId="{63B28192-322D-4154-A06B-8ADAA4D4B735}" srcOrd="1" destOrd="0" presId="urn:microsoft.com/office/officeart/2008/layout/SquareAccentList"/>
    <dgm:cxn modelId="{E07A5990-0EEC-4D9A-BE78-0DEE1F71B8A6}" type="presParOf" srcId="{87257A02-A758-4E8E-A842-B5ADCF483367}" destId="{E18C3E02-4425-4BE5-88AC-C5B53A650376}" srcOrd="1" destOrd="0" presId="urn:microsoft.com/office/officeart/2008/layout/SquareAccentList"/>
    <dgm:cxn modelId="{522D3857-C993-47C0-9E8D-983A876358C2}" type="presParOf" srcId="{E18C3E02-4425-4BE5-88AC-C5B53A650376}" destId="{2C2F2D81-B8B3-4FCA-97D9-273889A95873}" srcOrd="0" destOrd="0" presId="urn:microsoft.com/office/officeart/2008/layout/SquareAccentList"/>
    <dgm:cxn modelId="{47AFFDA6-B93E-4FE0-B6D6-0EABFD838DE9}" type="presParOf" srcId="{E18C3E02-4425-4BE5-88AC-C5B53A650376}" destId="{6CB3BCBA-A659-478E-BABE-0D0AC18ECE1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ADBAB-251F-483A-8632-F7D96C902510}">
      <dsp:nvSpPr>
        <dsp:cNvPr id="0" name=""/>
        <dsp:cNvSpPr/>
      </dsp:nvSpPr>
      <dsp:spPr>
        <a:xfrm>
          <a:off x="0" y="3969993"/>
          <a:ext cx="771625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CD687-B532-4927-AC09-9B0A3DE00F35}">
      <dsp:nvSpPr>
        <dsp:cNvPr id="0" name=""/>
        <dsp:cNvSpPr/>
      </dsp:nvSpPr>
      <dsp:spPr>
        <a:xfrm>
          <a:off x="0" y="2375794"/>
          <a:ext cx="771625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2DC3F-7F32-4F81-863C-8D042394C35A}">
      <dsp:nvSpPr>
        <dsp:cNvPr id="0" name=""/>
        <dsp:cNvSpPr/>
      </dsp:nvSpPr>
      <dsp:spPr>
        <a:xfrm>
          <a:off x="0" y="1233983"/>
          <a:ext cx="771625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04F7F-4667-4150-8D1D-9662B08473BD}">
      <dsp:nvSpPr>
        <dsp:cNvPr id="0" name=""/>
        <dsp:cNvSpPr/>
      </dsp:nvSpPr>
      <dsp:spPr>
        <a:xfrm>
          <a:off x="2006225" y="676761"/>
          <a:ext cx="5710027" cy="566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</a:t>
          </a:r>
          <a:r>
            <a:rPr lang="zh-CN" altLang="en-US" sz="2400" kern="1200" dirty="0" smtClean="0"/>
            <a:t>张评分卡</a:t>
          </a:r>
          <a:endParaRPr lang="en-US" sz="2400" kern="1200" dirty="0"/>
        </a:p>
      </dsp:txBody>
      <dsp:txXfrm>
        <a:off x="2006225" y="676761"/>
        <a:ext cx="5710027" cy="566813"/>
      </dsp:txXfrm>
    </dsp:sp>
    <dsp:sp modelId="{262FADC9-4541-430F-98B9-2F6C3164F0C6}">
      <dsp:nvSpPr>
        <dsp:cNvPr id="0" name=""/>
        <dsp:cNvSpPr/>
      </dsp:nvSpPr>
      <dsp:spPr>
        <a:xfrm>
          <a:off x="113251" y="721897"/>
          <a:ext cx="1760463" cy="4957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催收</a:t>
          </a:r>
          <a:r>
            <a:rPr lang="en-US" altLang="zh-CN" sz="2400" kern="1200" dirty="0" smtClean="0"/>
            <a:t>1</a:t>
          </a:r>
          <a:r>
            <a:rPr lang="zh-CN" altLang="en-US" sz="2400" kern="1200" dirty="0" smtClean="0"/>
            <a:t>期</a:t>
          </a:r>
          <a:endParaRPr lang="en-US" sz="2400" kern="1200" dirty="0"/>
        </a:p>
      </dsp:txBody>
      <dsp:txXfrm>
        <a:off x="137458" y="746104"/>
        <a:ext cx="1712049" cy="471585"/>
      </dsp:txXfrm>
    </dsp:sp>
    <dsp:sp modelId="{FD832203-3FA5-4BA1-8F5D-B32017E6316E}">
      <dsp:nvSpPr>
        <dsp:cNvPr id="0" name=""/>
        <dsp:cNvSpPr/>
      </dsp:nvSpPr>
      <dsp:spPr>
        <a:xfrm>
          <a:off x="0" y="1243672"/>
          <a:ext cx="7716253" cy="1133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催收一期</a:t>
          </a:r>
          <a:r>
            <a:rPr lang="en-US" altLang="zh-CN" sz="1800" kern="1200" dirty="0" smtClean="0"/>
            <a:t>5</a:t>
          </a:r>
          <a:r>
            <a:rPr lang="zh-CN" altLang="en-US" sz="1800" kern="1200" dirty="0" smtClean="0"/>
            <a:t>张评分卡在催收运营端全面落地、使用</a:t>
          </a:r>
          <a:endParaRPr lang="en-US" sz="1800" kern="1200" dirty="0"/>
        </a:p>
      </dsp:txBody>
      <dsp:txXfrm>
        <a:off x="0" y="1243672"/>
        <a:ext cx="7716253" cy="1133797"/>
      </dsp:txXfrm>
    </dsp:sp>
    <dsp:sp modelId="{5534003F-CD17-4179-9988-27599B72F8C0}">
      <dsp:nvSpPr>
        <dsp:cNvPr id="0" name=""/>
        <dsp:cNvSpPr/>
      </dsp:nvSpPr>
      <dsp:spPr>
        <a:xfrm>
          <a:off x="1958090" y="1816749"/>
          <a:ext cx="5710027" cy="566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细分</a:t>
          </a:r>
          <a:endParaRPr lang="en-US" sz="2400" kern="1200" dirty="0"/>
        </a:p>
      </dsp:txBody>
      <dsp:txXfrm>
        <a:off x="1958090" y="1816749"/>
        <a:ext cx="5710027" cy="566813"/>
      </dsp:txXfrm>
    </dsp:sp>
    <dsp:sp modelId="{58B016A2-5678-4E3E-A001-4107C20F09D1}">
      <dsp:nvSpPr>
        <dsp:cNvPr id="0" name=""/>
        <dsp:cNvSpPr/>
      </dsp:nvSpPr>
      <dsp:spPr>
        <a:xfrm>
          <a:off x="113251" y="1828800"/>
          <a:ext cx="1683464" cy="54128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催收风险</a:t>
          </a:r>
          <a:endParaRPr lang="en-US" sz="2400" kern="1200" dirty="0"/>
        </a:p>
      </dsp:txBody>
      <dsp:txXfrm>
        <a:off x="139679" y="1855228"/>
        <a:ext cx="1630608" cy="514856"/>
      </dsp:txXfrm>
    </dsp:sp>
    <dsp:sp modelId="{0134EF8D-B4FB-4FD0-8F2C-137B840DA1DF}">
      <dsp:nvSpPr>
        <dsp:cNvPr id="0" name=""/>
        <dsp:cNvSpPr/>
      </dsp:nvSpPr>
      <dsp:spPr>
        <a:xfrm>
          <a:off x="0" y="2429275"/>
          <a:ext cx="7716253" cy="1133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一期评分卡落地成果</a:t>
          </a:r>
          <a:r>
            <a:rPr lang="en-US" altLang="zh-CN" sz="1800" kern="1200" dirty="0" smtClean="0"/>
            <a:t>+</a:t>
          </a:r>
          <a:r>
            <a:rPr lang="zh-CN" altLang="en-US" sz="1800" kern="1200" dirty="0" smtClean="0"/>
            <a:t>更多客户维度（产品、金额）</a:t>
          </a:r>
          <a:r>
            <a:rPr lang="en-US" altLang="zh-CN" sz="1800" kern="1200" dirty="0" smtClean="0"/>
            <a:t>+</a:t>
          </a:r>
          <a:r>
            <a:rPr lang="zh-CN" altLang="en-US" sz="1800" kern="1200" dirty="0" smtClean="0"/>
            <a:t>第三方数据（中征信）→在</a:t>
          </a:r>
          <a:r>
            <a:rPr lang="en-US" altLang="zh-CN" sz="1800" kern="1200" dirty="0" smtClean="0"/>
            <a:t>PD</a:t>
          </a:r>
          <a:r>
            <a:rPr lang="zh-CN" altLang="en-US" sz="1800" kern="1200" dirty="0" smtClean="0"/>
            <a:t>阶段细分风险→准确找出更多（</a:t>
          </a:r>
          <a:r>
            <a:rPr lang="en-US" altLang="zh-CN" sz="1800" kern="1200" dirty="0" smtClean="0"/>
            <a:t>15%</a:t>
          </a:r>
          <a:r>
            <a:rPr lang="zh-CN" altLang="en-US" sz="1800" kern="1200" dirty="0" smtClean="0"/>
            <a:t>）高风险客户；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预计通过高风险客户催收前置，可以帮助行方减少</a:t>
          </a:r>
          <a:r>
            <a:rPr lang="en-US" altLang="zh-CN" sz="1800" kern="1200" dirty="0" smtClean="0"/>
            <a:t>1</a:t>
          </a:r>
          <a:r>
            <a:rPr lang="zh-CN" altLang="en-US" sz="1800" kern="1200" dirty="0" smtClean="0"/>
            <a:t>亿不良余额*。</a:t>
          </a:r>
          <a:endParaRPr lang="en-US" sz="18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0" y="2429275"/>
        <a:ext cx="7716253" cy="1133797"/>
      </dsp:txXfrm>
    </dsp:sp>
    <dsp:sp modelId="{51978AA2-7B39-4A13-B5C1-3D451058DDE7}">
      <dsp:nvSpPr>
        <dsp:cNvPr id="0" name=""/>
        <dsp:cNvSpPr/>
      </dsp:nvSpPr>
      <dsp:spPr>
        <a:xfrm>
          <a:off x="2006225" y="3411372"/>
          <a:ext cx="5710027" cy="566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从“重资产”变为“轻资产”</a:t>
          </a:r>
          <a:endParaRPr lang="en-US" sz="2400" kern="1200" dirty="0"/>
        </a:p>
      </dsp:txBody>
      <dsp:txXfrm>
        <a:off x="2006225" y="3411372"/>
        <a:ext cx="5710027" cy="566813"/>
      </dsp:txXfrm>
    </dsp:sp>
    <dsp:sp modelId="{4D4FD250-78BA-494F-B7FD-ACBDFAF75382}">
      <dsp:nvSpPr>
        <dsp:cNvPr id="0" name=""/>
        <dsp:cNvSpPr/>
      </dsp:nvSpPr>
      <dsp:spPr>
        <a:xfrm>
          <a:off x="101825" y="3432288"/>
          <a:ext cx="1646810" cy="52356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催收运营</a:t>
          </a:r>
          <a:endParaRPr lang="en-US" sz="2400" kern="1200" dirty="0"/>
        </a:p>
      </dsp:txBody>
      <dsp:txXfrm>
        <a:off x="127388" y="3457851"/>
        <a:ext cx="1595684" cy="498003"/>
      </dsp:txXfrm>
    </dsp:sp>
    <dsp:sp modelId="{4CB09A30-35D0-455B-8FC6-383977F109EB}">
      <dsp:nvSpPr>
        <dsp:cNvPr id="0" name=""/>
        <dsp:cNvSpPr/>
      </dsp:nvSpPr>
      <dsp:spPr>
        <a:xfrm>
          <a:off x="0" y="4012836"/>
          <a:ext cx="7716253" cy="733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通过“催收直通车”的设计在保持催收效果不变的基础上，减低催收运营</a:t>
          </a:r>
          <a:r>
            <a:rPr lang="en-US" altLang="zh-CN" sz="1800" kern="1200" dirty="0" smtClean="0"/>
            <a:t>30-40</a:t>
          </a:r>
          <a:r>
            <a:rPr lang="zh-CN" altLang="en-US" sz="1800" kern="1200" dirty="0" smtClean="0"/>
            <a:t>个人力</a:t>
          </a:r>
          <a:endParaRPr lang="en-US" sz="1800" kern="1200" dirty="0"/>
        </a:p>
      </dsp:txBody>
      <dsp:txXfrm>
        <a:off x="0" y="4012836"/>
        <a:ext cx="7716253" cy="733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67B93-D422-42A3-B740-02B90F577BBB}">
      <dsp:nvSpPr>
        <dsp:cNvPr id="0" name=""/>
        <dsp:cNvSpPr/>
      </dsp:nvSpPr>
      <dsp:spPr>
        <a:xfrm>
          <a:off x="312806" y="764082"/>
          <a:ext cx="3615358" cy="425336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AB64A-2949-418A-A04A-2F1F4B971A7A}">
      <dsp:nvSpPr>
        <dsp:cNvPr id="0" name=""/>
        <dsp:cNvSpPr/>
      </dsp:nvSpPr>
      <dsp:spPr>
        <a:xfrm>
          <a:off x="312806" y="923821"/>
          <a:ext cx="265597" cy="2655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45A25-FB0A-41C5-9199-6D3253B835B0}">
      <dsp:nvSpPr>
        <dsp:cNvPr id="0" name=""/>
        <dsp:cNvSpPr/>
      </dsp:nvSpPr>
      <dsp:spPr>
        <a:xfrm>
          <a:off x="312806" y="0"/>
          <a:ext cx="3615358" cy="764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直通车催收成效</a:t>
          </a:r>
          <a:endParaRPr lang="en-US" sz="2400" kern="1200" dirty="0"/>
        </a:p>
      </dsp:txBody>
      <dsp:txXfrm>
        <a:off x="312806" y="0"/>
        <a:ext cx="3615358" cy="764082"/>
      </dsp:txXfrm>
    </dsp:sp>
    <dsp:sp modelId="{933CB6D1-36D2-469B-A8EF-D962E7FD537A}">
      <dsp:nvSpPr>
        <dsp:cNvPr id="0" name=""/>
        <dsp:cNvSpPr/>
      </dsp:nvSpPr>
      <dsp:spPr>
        <a:xfrm>
          <a:off x="312806" y="1542921"/>
          <a:ext cx="265590" cy="265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5338F-0986-4A83-81AD-734156BC17B1}">
      <dsp:nvSpPr>
        <dsp:cNvPr id="0" name=""/>
        <dsp:cNvSpPr/>
      </dsp:nvSpPr>
      <dsp:spPr>
        <a:xfrm>
          <a:off x="565881" y="1366170"/>
          <a:ext cx="3362283" cy="61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整体减少人力</a:t>
          </a:r>
          <a:r>
            <a:rPr lang="en-US" altLang="zh-CN" sz="1600" kern="1200" dirty="0" smtClean="0"/>
            <a:t>&gt;=</a:t>
          </a:r>
          <a:r>
            <a:rPr lang="en-US" altLang="zh-CN" sz="1600" b="1" kern="1200" dirty="0" smtClean="0"/>
            <a:t>40FTE</a:t>
          </a:r>
          <a:endParaRPr lang="en-US" sz="1600" b="1" kern="1200" dirty="0"/>
        </a:p>
      </dsp:txBody>
      <dsp:txXfrm>
        <a:off x="565881" y="1366170"/>
        <a:ext cx="3362283" cy="619092"/>
      </dsp:txXfrm>
    </dsp:sp>
    <dsp:sp modelId="{F79ACD37-A9E3-49FF-BDEE-7E1AA00C2F35}">
      <dsp:nvSpPr>
        <dsp:cNvPr id="0" name=""/>
        <dsp:cNvSpPr/>
      </dsp:nvSpPr>
      <dsp:spPr>
        <a:xfrm>
          <a:off x="312806" y="2162013"/>
          <a:ext cx="265590" cy="265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821C8-672B-4D4C-AD42-E7F376BF0EAB}">
      <dsp:nvSpPr>
        <dsp:cNvPr id="0" name=""/>
        <dsp:cNvSpPr/>
      </dsp:nvSpPr>
      <dsp:spPr>
        <a:xfrm>
          <a:off x="565881" y="1985262"/>
          <a:ext cx="3362283" cy="61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整体降低人力成本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万元</a:t>
          </a:r>
          <a:r>
            <a:rPr lang="en-US" altLang="zh-CN" sz="1600" b="1" kern="1200" dirty="0" smtClean="0"/>
            <a:t>15.68%</a:t>
          </a:r>
          <a:endParaRPr lang="en-US" sz="1600" b="1" kern="1200" dirty="0"/>
        </a:p>
      </dsp:txBody>
      <dsp:txXfrm>
        <a:off x="565881" y="1985262"/>
        <a:ext cx="3362283" cy="619092"/>
      </dsp:txXfrm>
    </dsp:sp>
    <dsp:sp modelId="{B294BA50-7AAD-4891-A2CC-244494D702F8}">
      <dsp:nvSpPr>
        <dsp:cNvPr id="0" name=""/>
        <dsp:cNvSpPr/>
      </dsp:nvSpPr>
      <dsp:spPr>
        <a:xfrm>
          <a:off x="312806" y="2781106"/>
          <a:ext cx="265590" cy="265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84DFC-ADE6-4773-910D-AFA588BB76A4}">
      <dsp:nvSpPr>
        <dsp:cNvPr id="0" name=""/>
        <dsp:cNvSpPr/>
      </dsp:nvSpPr>
      <dsp:spPr>
        <a:xfrm>
          <a:off x="565881" y="2604355"/>
          <a:ext cx="3362283" cy="61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户数压降率</a:t>
          </a:r>
          <a:r>
            <a:rPr lang="zh-CN" altLang="en-US" sz="1600" b="1" kern="1200" dirty="0" smtClean="0"/>
            <a:t>历史最优</a:t>
          </a:r>
          <a:r>
            <a:rPr lang="zh-CN" altLang="en-US" sz="1600" kern="1200" dirty="0" smtClean="0"/>
            <a:t>（</a:t>
          </a:r>
          <a:r>
            <a:rPr lang="en-US" altLang="zh-CN" sz="1600" kern="1200" dirty="0" smtClean="0"/>
            <a:t>2016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7</a:t>
          </a:r>
          <a:r>
            <a:rPr lang="zh-CN" altLang="en-US" sz="1600" kern="1200" dirty="0" smtClean="0"/>
            <a:t>月以来）</a:t>
          </a:r>
          <a:endParaRPr lang="en-US" sz="1600" kern="1200" dirty="0"/>
        </a:p>
      </dsp:txBody>
      <dsp:txXfrm>
        <a:off x="565881" y="2604355"/>
        <a:ext cx="3362283" cy="619092"/>
      </dsp:txXfrm>
    </dsp:sp>
    <dsp:sp modelId="{2BA65FAA-AFAA-4067-821E-0A069AA9AD18}">
      <dsp:nvSpPr>
        <dsp:cNvPr id="0" name=""/>
        <dsp:cNvSpPr/>
      </dsp:nvSpPr>
      <dsp:spPr>
        <a:xfrm>
          <a:off x="312806" y="3400198"/>
          <a:ext cx="265590" cy="265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BDE7F-7DCD-43E2-BA7B-4E897BD477A4}">
      <dsp:nvSpPr>
        <dsp:cNvPr id="0" name=""/>
        <dsp:cNvSpPr/>
      </dsp:nvSpPr>
      <dsp:spPr>
        <a:xfrm>
          <a:off x="565881" y="3223448"/>
          <a:ext cx="3362283" cy="61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金额压降率和历史</a:t>
          </a:r>
          <a:r>
            <a:rPr lang="zh-CN" altLang="en-US" sz="1600" b="1" kern="1200" dirty="0" smtClean="0"/>
            <a:t>最优持平</a:t>
          </a:r>
          <a:r>
            <a:rPr lang="zh-CN" altLang="en-US" sz="1600" kern="1200" dirty="0" smtClean="0"/>
            <a:t>（</a:t>
          </a:r>
          <a:r>
            <a:rPr lang="en-US" altLang="zh-CN" sz="1600" kern="1200" dirty="0" smtClean="0"/>
            <a:t>2016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7</a:t>
          </a:r>
          <a:r>
            <a:rPr lang="zh-CN" altLang="en-US" sz="1600" kern="1200" dirty="0" smtClean="0"/>
            <a:t>月以来）</a:t>
          </a:r>
          <a:endParaRPr lang="en-US" sz="1600" kern="1200" dirty="0"/>
        </a:p>
      </dsp:txBody>
      <dsp:txXfrm>
        <a:off x="565881" y="3223448"/>
        <a:ext cx="3362283" cy="619092"/>
      </dsp:txXfrm>
    </dsp:sp>
    <dsp:sp modelId="{9EABE198-7709-48D9-B0B5-6A0CB3E3B1D4}">
      <dsp:nvSpPr>
        <dsp:cNvPr id="0" name=""/>
        <dsp:cNvSpPr/>
      </dsp:nvSpPr>
      <dsp:spPr>
        <a:xfrm>
          <a:off x="312806" y="4019291"/>
          <a:ext cx="265590" cy="265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EE31D-C5DC-40F3-8C8F-567416B40570}">
      <dsp:nvSpPr>
        <dsp:cNvPr id="0" name=""/>
        <dsp:cNvSpPr/>
      </dsp:nvSpPr>
      <dsp:spPr>
        <a:xfrm>
          <a:off x="565881" y="3842540"/>
          <a:ext cx="3362283" cy="61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单月</a:t>
          </a:r>
          <a:r>
            <a:rPr lang="zh-CN" altLang="en-US" sz="1600" kern="1200" dirty="0" smtClean="0"/>
            <a:t>循息收入增加约￥</a:t>
          </a:r>
          <a:r>
            <a:rPr lang="en-US" altLang="zh-CN" sz="1600" b="1" kern="1200" dirty="0" smtClean="0"/>
            <a:t>180</a:t>
          </a:r>
          <a:r>
            <a:rPr lang="zh-CN" altLang="en-US" sz="1600" b="1" kern="1200" dirty="0" smtClean="0"/>
            <a:t>万</a:t>
          </a:r>
          <a:endParaRPr lang="en-US" sz="1600" b="1" kern="1200" dirty="0"/>
        </a:p>
      </dsp:txBody>
      <dsp:txXfrm>
        <a:off x="565881" y="3842540"/>
        <a:ext cx="3362283" cy="619092"/>
      </dsp:txXfrm>
    </dsp:sp>
    <dsp:sp modelId="{BB9C8559-A974-4F01-8C64-873682652E57}">
      <dsp:nvSpPr>
        <dsp:cNvPr id="0" name=""/>
        <dsp:cNvSpPr/>
      </dsp:nvSpPr>
      <dsp:spPr>
        <a:xfrm>
          <a:off x="4108932" y="764082"/>
          <a:ext cx="3615358" cy="425336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CE042-F9FD-467A-8A86-8E0FC6BC3A34}">
      <dsp:nvSpPr>
        <dsp:cNvPr id="0" name=""/>
        <dsp:cNvSpPr/>
      </dsp:nvSpPr>
      <dsp:spPr>
        <a:xfrm>
          <a:off x="4108932" y="923821"/>
          <a:ext cx="265597" cy="2655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18372-8CB3-4C7A-B300-F34CA7F4D828}">
      <dsp:nvSpPr>
        <dsp:cNvPr id="0" name=""/>
        <dsp:cNvSpPr/>
      </dsp:nvSpPr>
      <dsp:spPr>
        <a:xfrm>
          <a:off x="4108932" y="0"/>
          <a:ext cx="3615358" cy="764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催收二级策略催收成效</a:t>
          </a:r>
          <a:endParaRPr lang="en-US" sz="1800" kern="1200" dirty="0"/>
        </a:p>
      </dsp:txBody>
      <dsp:txXfrm>
        <a:off x="4108932" y="0"/>
        <a:ext cx="3615358" cy="764082"/>
      </dsp:txXfrm>
    </dsp:sp>
    <dsp:sp modelId="{8D20EB0F-45B0-4733-85BD-85BFD293EE25}">
      <dsp:nvSpPr>
        <dsp:cNvPr id="0" name=""/>
        <dsp:cNvSpPr/>
      </dsp:nvSpPr>
      <dsp:spPr>
        <a:xfrm>
          <a:off x="4108932" y="1542921"/>
          <a:ext cx="265590" cy="265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28192-322D-4154-A06B-8ADAA4D4B735}">
      <dsp:nvSpPr>
        <dsp:cNvPr id="0" name=""/>
        <dsp:cNvSpPr/>
      </dsp:nvSpPr>
      <dsp:spPr>
        <a:xfrm>
          <a:off x="4362007" y="1366170"/>
          <a:ext cx="3362283" cy="61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金额回收率（</a:t>
          </a:r>
          <a:r>
            <a:rPr lang="en-US" altLang="zh-CN" sz="1600" kern="1200" dirty="0" smtClean="0"/>
            <a:t>19.18%</a:t>
          </a:r>
          <a:r>
            <a:rPr lang="zh-CN" altLang="en-US" sz="1600" kern="1200" dirty="0" smtClean="0"/>
            <a:t>）达到</a:t>
          </a:r>
          <a:r>
            <a:rPr lang="zh-CN" altLang="en-US" sz="1600" b="1" kern="1200" dirty="0" smtClean="0"/>
            <a:t>历史最优</a:t>
          </a:r>
          <a:r>
            <a:rPr lang="zh-CN" altLang="en-US" sz="1600" kern="1200" dirty="0" smtClean="0"/>
            <a:t>（</a:t>
          </a:r>
          <a:r>
            <a:rPr lang="en-US" altLang="zh-CN" sz="1600" kern="1200" dirty="0" smtClean="0"/>
            <a:t>2016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7</a:t>
          </a:r>
          <a:r>
            <a:rPr lang="zh-CN" altLang="en-US" sz="1600" kern="1200" dirty="0" smtClean="0"/>
            <a:t>月以来）</a:t>
          </a:r>
          <a:endParaRPr lang="en-US" sz="1600" kern="1200" dirty="0"/>
        </a:p>
      </dsp:txBody>
      <dsp:txXfrm>
        <a:off x="4362007" y="1366170"/>
        <a:ext cx="3362283" cy="619092"/>
      </dsp:txXfrm>
    </dsp:sp>
    <dsp:sp modelId="{2C2F2D81-B8B3-4FCA-97D9-273889A95873}">
      <dsp:nvSpPr>
        <dsp:cNvPr id="0" name=""/>
        <dsp:cNvSpPr/>
      </dsp:nvSpPr>
      <dsp:spPr>
        <a:xfrm>
          <a:off x="4108932" y="2162013"/>
          <a:ext cx="265590" cy="265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3BCBA-A659-478E-BABE-0D0AC18ECE18}">
      <dsp:nvSpPr>
        <dsp:cNvPr id="0" name=""/>
        <dsp:cNvSpPr/>
      </dsp:nvSpPr>
      <dsp:spPr>
        <a:xfrm>
          <a:off x="4362007" y="1985262"/>
          <a:ext cx="3362283" cy="61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户数压降</a:t>
          </a:r>
          <a:r>
            <a:rPr lang="zh-CN" altLang="en-US" sz="1600" b="1" kern="1200" dirty="0" smtClean="0"/>
            <a:t>高于历史同期</a:t>
          </a:r>
          <a:r>
            <a:rPr lang="zh-CN" altLang="en-US" sz="1600" kern="1200" dirty="0" smtClean="0"/>
            <a:t>（未采用催收直通车阶段）</a:t>
          </a:r>
          <a:endParaRPr lang="en-US" sz="1600" kern="1200" dirty="0"/>
        </a:p>
      </dsp:txBody>
      <dsp:txXfrm>
        <a:off x="4362007" y="1985262"/>
        <a:ext cx="3362283" cy="619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3DDC-9597-442A-8F96-E10BABFC23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79E-262D-4AE8-B23F-9AC5D410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7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3DDC-9597-442A-8F96-E10BABFC23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79E-262D-4AE8-B23F-9AC5D410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6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3DDC-9597-442A-8F96-E10BABFC23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79E-262D-4AE8-B23F-9AC5D410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3DDC-9597-442A-8F96-E10BABFC23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79E-262D-4AE8-B23F-9AC5D410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3DDC-9597-442A-8F96-E10BABFC23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79E-262D-4AE8-B23F-9AC5D410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1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3DDC-9597-442A-8F96-E10BABFC23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79E-262D-4AE8-B23F-9AC5D410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8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3DDC-9597-442A-8F96-E10BABFC23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79E-262D-4AE8-B23F-9AC5D410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3DDC-9597-442A-8F96-E10BABFC23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79E-262D-4AE8-B23F-9AC5D410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3DDC-9597-442A-8F96-E10BABFC23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79E-262D-4AE8-B23F-9AC5D410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7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3DDC-9597-442A-8F96-E10BABFC23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79E-262D-4AE8-B23F-9AC5D410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3DDC-9597-442A-8F96-E10BABFC23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79E-262D-4AE8-B23F-9AC5D410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3DDC-9597-442A-8F96-E10BABFC23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B579E-262D-4AE8-B23F-9AC5D410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6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2783517"/>
              </p:ext>
            </p:extLst>
          </p:nvPr>
        </p:nvGraphicFramePr>
        <p:xfrm>
          <a:off x="705851" y="1155031"/>
          <a:ext cx="7716253" cy="4764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35265" y="673768"/>
            <a:ext cx="7940843" cy="60639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催收直通车、二级策略在运营中的部署</a:t>
            </a:r>
            <a:r>
              <a:rPr lang="en-US" altLang="zh-CN" sz="2400" b="1" dirty="0" smtClean="0"/>
              <a:t>&amp;</a:t>
            </a:r>
            <a:r>
              <a:rPr lang="zh-CN" altLang="en-US" sz="2400" b="1" dirty="0" smtClean="0"/>
              <a:t>落地带来的价值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2645" y="6102417"/>
            <a:ext cx="340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*按现有回升率提升</a:t>
            </a:r>
            <a:r>
              <a:rPr lang="en-US" altLang="zh-CN" sz="1400" dirty="0" smtClean="0"/>
              <a:t>10%</a:t>
            </a:r>
            <a:r>
              <a:rPr lang="zh-CN" altLang="en-US" sz="1400" dirty="0" smtClean="0"/>
              <a:t>测算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126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8263" y="664142"/>
            <a:ext cx="8037097" cy="60639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项目成果</a:t>
            </a:r>
            <a:endParaRPr lang="en-US" sz="28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58263" y="1520792"/>
            <a:ext cx="8037097" cy="4469597"/>
            <a:chOff x="471633" y="1780675"/>
            <a:chExt cx="8316231" cy="4103838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2879426472"/>
                </p:ext>
              </p:extLst>
            </p:nvPr>
          </p:nvGraphicFramePr>
          <p:xfrm>
            <a:off x="471633" y="1780675"/>
            <a:ext cx="8316231" cy="41038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001024" y="2562941"/>
              <a:ext cx="3628724" cy="339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2016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年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11-12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月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700" y="2547392"/>
              <a:ext cx="3628724" cy="367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 smtClean="0">
                  <a:solidFill>
                    <a:schemeClr val="bg1"/>
                  </a:solidFill>
                </a:rPr>
                <a:t>2017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年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月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（截止到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24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日）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9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370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FICO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Lizzie Shao</dc:creator>
  <cp:lastModifiedBy>Lizzie Shao</cp:lastModifiedBy>
  <cp:revision>14</cp:revision>
  <dcterms:created xsi:type="dcterms:W3CDTF">2017-02-27T08:15:06Z</dcterms:created>
  <dcterms:modified xsi:type="dcterms:W3CDTF">2017-02-27T09:38:26Z</dcterms:modified>
</cp:coreProperties>
</file>