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BEFFBA-4979-4B8F-B357-9A2D3FEA0D2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финансовых новостей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Гончаров Алексей, 274 ФУПМ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2971800"/>
          </a:xfrm>
        </p:spPr>
        <p:txBody>
          <a:bodyPr>
            <a:normAutofit/>
          </a:bodyPr>
          <a:lstStyle/>
          <a:p>
            <a:r>
              <a:rPr lang="ru-RU" dirty="0" smtClean="0"/>
              <a:t>Есть </a:t>
            </a:r>
            <a:r>
              <a:rPr lang="en-US" dirty="0" smtClean="0"/>
              <a:t>Headline </a:t>
            </a:r>
            <a:r>
              <a:rPr lang="ru-RU" dirty="0" smtClean="0"/>
              <a:t>Новостей длиной до </a:t>
            </a:r>
            <a:r>
              <a:rPr lang="en-US" dirty="0" smtClean="0"/>
              <a:t>~</a:t>
            </a:r>
            <a:r>
              <a:rPr lang="ru-RU" dirty="0" smtClean="0"/>
              <a:t>15 слов</a:t>
            </a:r>
          </a:p>
          <a:p>
            <a:r>
              <a:rPr lang="ru-RU" dirty="0" smtClean="0"/>
              <a:t>Количество новостей огромно (5-15 в секунду)</a:t>
            </a:r>
            <a:endParaRPr lang="en-US" dirty="0" smtClean="0"/>
          </a:p>
          <a:p>
            <a:r>
              <a:rPr lang="ru-RU" dirty="0" smtClean="0"/>
              <a:t>Принимается гипотеза о влиянии новостного фона на движение финансовых инструментов</a:t>
            </a:r>
          </a:p>
          <a:p>
            <a:r>
              <a:rPr lang="ru-RU" dirty="0" smtClean="0"/>
              <a:t>В качестве ответов принимается функция от временного ряда цены финансового инструмента в последующие после выхода новости временные измерения</a:t>
            </a:r>
          </a:p>
          <a:p>
            <a:endParaRPr lang="en-US" dirty="0"/>
          </a:p>
        </p:txBody>
      </p:sp>
      <p:pic>
        <p:nvPicPr>
          <p:cNvPr id="1026" name="Picture 2" descr="C:\Users\agoncharov\Downloads\1b85b7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80052"/>
            <a:ext cx="3276600" cy="23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goncharov\Downloads\grafik-dollara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80053"/>
            <a:ext cx="3624263" cy="23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57600" y="5140707"/>
            <a:ext cx="914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1 минуту выходят порядка 100 – 600 новостей</a:t>
            </a:r>
          </a:p>
          <a:p>
            <a:r>
              <a:rPr lang="ru-RU" dirty="0" smtClean="0"/>
              <a:t>Требуемые изменения цены происходят за 10-15 минут</a:t>
            </a:r>
          </a:p>
          <a:p>
            <a:r>
              <a:rPr lang="ru-RU" dirty="0" smtClean="0"/>
              <a:t>Цена представлена секундными барами. То есть за минуту цена меняется 60 раз</a:t>
            </a:r>
          </a:p>
          <a:p>
            <a:r>
              <a:rPr lang="ru-RU" dirty="0" smtClean="0"/>
              <a:t>Таким образом, многим объектов из новостного фона соответствует один ответ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4008687"/>
            <a:ext cx="6611632" cy="2650626"/>
            <a:chOff x="152397" y="4038600"/>
            <a:chExt cx="6611632" cy="2650626"/>
          </a:xfrm>
        </p:grpSpPr>
        <p:sp>
          <p:nvSpPr>
            <p:cNvPr id="4" name="Oval 3"/>
            <p:cNvSpPr/>
            <p:nvPr/>
          </p:nvSpPr>
          <p:spPr>
            <a:xfrm>
              <a:off x="9144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914400" y="4572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14400" y="569862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623202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20140" y="5257800"/>
              <a:ext cx="45719" cy="198119"/>
              <a:chOff x="3200400" y="5029200"/>
              <a:chExt cx="45719" cy="19811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200400" y="50292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00400" y="51054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00400" y="51816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/>
            <p:cNvCxnSpPr>
              <a:stCxn id="4" idx="6"/>
              <a:endCxn id="14" idx="2"/>
            </p:cNvCxnSpPr>
            <p:nvPr/>
          </p:nvCxnSpPr>
          <p:spPr>
            <a:xfrm>
              <a:off x="1371600" y="4267200"/>
              <a:ext cx="4038600" cy="1089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410200" y="512825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5" idx="6"/>
              <a:endCxn id="14" idx="2"/>
            </p:cNvCxnSpPr>
            <p:nvPr/>
          </p:nvCxnSpPr>
          <p:spPr>
            <a:xfrm>
              <a:off x="1371600" y="4800600"/>
              <a:ext cx="4038600" cy="5562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14" idx="2"/>
            </p:cNvCxnSpPr>
            <p:nvPr/>
          </p:nvCxnSpPr>
          <p:spPr>
            <a:xfrm flipV="1">
              <a:off x="1371600" y="5356859"/>
              <a:ext cx="4038600" cy="5703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 flipV="1">
              <a:off x="1371600" y="5356859"/>
              <a:ext cx="4038600" cy="1103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52400" y="4149265"/>
              <a:ext cx="7360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dirty="0" smtClean="0"/>
                <a:t>14:00:00.01</a:t>
              </a:r>
              <a:endParaRPr lang="en-US" sz="9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399" y="4696613"/>
              <a:ext cx="7360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dirty="0" smtClean="0"/>
                <a:t>14:00:00.02</a:t>
              </a:r>
              <a:endParaRPr lang="en-US" sz="9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2398" y="5793326"/>
              <a:ext cx="7360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dirty="0" smtClean="0"/>
                <a:t>14:00:00.91</a:t>
              </a:r>
              <a:endParaRPr 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397" y="6345210"/>
              <a:ext cx="7360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dirty="0" smtClean="0"/>
                <a:t>14:00:00.99</a:t>
              </a:r>
              <a:endParaRPr 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72200" y="5241443"/>
              <a:ext cx="5918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dirty="0" smtClean="0"/>
                <a:t>14:00:00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2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Ответы в соседние промежутки времени не являются независимыми</a:t>
            </a:r>
          </a:p>
          <a:p>
            <a:r>
              <a:rPr lang="ru-RU" dirty="0" smtClean="0"/>
              <a:t>При прохождении выборки окном в минуту ответы в соседних окнах практически не изменяются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38200" y="4572000"/>
            <a:ext cx="1569719" cy="1588864"/>
            <a:chOff x="838200" y="4572000"/>
            <a:chExt cx="1569719" cy="1588864"/>
          </a:xfrm>
        </p:grpSpPr>
        <p:sp>
          <p:nvSpPr>
            <p:cNvPr id="4" name="Rectangle 3"/>
            <p:cNvSpPr/>
            <p:nvPr/>
          </p:nvSpPr>
          <p:spPr>
            <a:xfrm>
              <a:off x="1143000" y="48006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95400" y="4572000"/>
              <a:ext cx="762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5486400"/>
              <a:ext cx="76200" cy="674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0" y="4876800"/>
              <a:ext cx="76200" cy="813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4623010"/>
              <a:ext cx="762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5181600"/>
              <a:ext cx="76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00" y="4800600"/>
              <a:ext cx="762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362200" y="5184245"/>
              <a:ext cx="45719" cy="198119"/>
              <a:chOff x="2263143" y="5227887"/>
              <a:chExt cx="45719" cy="198119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1" name="Oval 10"/>
              <p:cNvSpPr/>
              <p:nvPr/>
            </p:nvSpPr>
            <p:spPr>
              <a:xfrm>
                <a:off x="2263143" y="5227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263143" y="53040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263143" y="53802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38200" y="5181600"/>
              <a:ext cx="45719" cy="198119"/>
              <a:chOff x="2263143" y="5227887"/>
              <a:chExt cx="45719" cy="198119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6" name="Oval 15"/>
              <p:cNvSpPr/>
              <p:nvPr/>
            </p:nvSpPr>
            <p:spPr>
              <a:xfrm>
                <a:off x="2263143" y="5227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263143" y="53040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63143" y="53802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295900" y="4572000"/>
            <a:ext cx="1600200" cy="1588864"/>
            <a:chOff x="4343400" y="4572000"/>
            <a:chExt cx="1600200" cy="1588864"/>
          </a:xfrm>
        </p:grpSpPr>
        <p:sp>
          <p:nvSpPr>
            <p:cNvPr id="21" name="Rectangle 20"/>
            <p:cNvSpPr/>
            <p:nvPr/>
          </p:nvSpPr>
          <p:spPr>
            <a:xfrm>
              <a:off x="5562600" y="4572000"/>
              <a:ext cx="76200" cy="952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8200" y="4572000"/>
              <a:ext cx="762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00600" y="5486400"/>
              <a:ext cx="76200" cy="674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4876800"/>
              <a:ext cx="76200" cy="813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5400" y="4623010"/>
              <a:ext cx="762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5181600"/>
              <a:ext cx="76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10200" y="4800600"/>
              <a:ext cx="762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897881" y="5184245"/>
              <a:ext cx="45719" cy="198119"/>
              <a:chOff x="2263143" y="5227887"/>
              <a:chExt cx="45719" cy="198119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33" name="Oval 32"/>
              <p:cNvSpPr/>
              <p:nvPr/>
            </p:nvSpPr>
            <p:spPr>
              <a:xfrm>
                <a:off x="2263143" y="5227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63143" y="53040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263143" y="53802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343400" y="5181600"/>
              <a:ext cx="45719" cy="198119"/>
              <a:chOff x="2263143" y="5227887"/>
              <a:chExt cx="45719" cy="198119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30" name="Oval 29"/>
              <p:cNvSpPr/>
              <p:nvPr/>
            </p:nvSpPr>
            <p:spPr>
              <a:xfrm>
                <a:off x="2263143" y="5227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263143" y="53040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263143" y="53802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Right Arrow 36"/>
          <p:cNvSpPr/>
          <p:nvPr/>
        </p:nvSpPr>
        <p:spPr>
          <a:xfrm>
            <a:off x="3505200" y="4876800"/>
            <a:ext cx="914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78882" y="39624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 = 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69199" y="39624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 = T+1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5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представляют собо короткие тексты</a:t>
            </a:r>
          </a:p>
          <a:p>
            <a:r>
              <a:rPr lang="ru-RU" dirty="0" smtClean="0"/>
              <a:t>Нельзя применять стандартные техники извлечения информации</a:t>
            </a:r>
          </a:p>
          <a:p>
            <a:r>
              <a:rPr lang="ru-RU" dirty="0" smtClean="0"/>
              <a:t>Невозможно вытащить темы из таких коротких сообщений</a:t>
            </a:r>
            <a:endParaRPr lang="en-US" dirty="0"/>
          </a:p>
        </p:txBody>
      </p:sp>
      <p:pic>
        <p:nvPicPr>
          <p:cNvPr id="2050" name="Picture 2" descr="C:\Users\agoncharov\Downloads\1b85b7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37063"/>
            <a:ext cx="4572000" cy="32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80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ru-RU" dirty="0" smtClean="0"/>
              <a:t>Объединять все новости за последние </a:t>
            </a:r>
            <a:r>
              <a:rPr lang="en-US" dirty="0" smtClean="0"/>
              <a:t>N </a:t>
            </a:r>
            <a:r>
              <a:rPr lang="ru-RU" dirty="0" smtClean="0"/>
              <a:t>минут в один текст</a:t>
            </a:r>
          </a:p>
          <a:p>
            <a:r>
              <a:rPr lang="ru-RU" dirty="0" smtClean="0"/>
              <a:t>Это увеличит размер текстов, методы смогут с ними работать</a:t>
            </a:r>
          </a:p>
          <a:p>
            <a:r>
              <a:rPr lang="ru-RU" dirty="0" smtClean="0"/>
              <a:t>Это избавит от проблемы одинаковых ответов для различных объектов</a:t>
            </a:r>
          </a:p>
        </p:txBody>
      </p:sp>
      <p:pic>
        <p:nvPicPr>
          <p:cNvPr id="4" name="Picture 2" descr="C:\Users\agoncharov\Downloads\1b85b7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76040"/>
            <a:ext cx="3962400" cy="285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4419600"/>
            <a:ext cx="38862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>
          <a:xfrm>
            <a:off x="4800600" y="4419600"/>
            <a:ext cx="1572491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73091" y="4762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35091" y="4875684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1</a:t>
            </a:r>
            <a:r>
              <a:rPr lang="en-US" sz="900" dirty="0" smtClean="0"/>
              <a:t>2</a:t>
            </a:r>
            <a:r>
              <a:rPr lang="ru-RU" sz="900" dirty="0" smtClean="0"/>
              <a:t>:</a:t>
            </a:r>
            <a:r>
              <a:rPr lang="en-US" sz="900" dirty="0" smtClean="0"/>
              <a:t>55</a:t>
            </a:r>
            <a:r>
              <a:rPr lang="ru-RU" sz="900" dirty="0" smtClean="0"/>
              <a:t>:00</a:t>
            </a:r>
            <a:endParaRPr lang="en-US" sz="900" dirty="0"/>
          </a:p>
        </p:txBody>
      </p: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4800600" y="4991100"/>
            <a:ext cx="1572491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4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Применять рекурентные нейронные сети, где на вход подается непрерывный поток новостей. Выходом служит флуктуация ценовых данных</a:t>
            </a:r>
          </a:p>
          <a:p>
            <a:r>
              <a:rPr lang="ru-RU" dirty="0" smtClean="0"/>
              <a:t>Это поможет построить модель, имитирующую реакцию рынка на весь поток новостей</a:t>
            </a:r>
            <a:endParaRPr lang="en-US" dirty="0"/>
          </a:p>
        </p:txBody>
      </p:sp>
      <p:pic>
        <p:nvPicPr>
          <p:cNvPr id="3074" name="Picture 2" descr="C:\Users\agoncharov\Downloads\diags.jpe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162800" cy="22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95800" y="4038600"/>
            <a:ext cx="2057400" cy="2242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ru-RU" dirty="0" smtClean="0"/>
              <a:t>За не торговые часы набегает много дополнительных новостей, реакция на которые проявляется в первые часы открытия</a:t>
            </a:r>
          </a:p>
          <a:p>
            <a:r>
              <a:rPr lang="ru-RU" dirty="0" smtClean="0"/>
              <a:t>На одинаковые новости рынок может отреагировать по-разному</a:t>
            </a:r>
          </a:p>
          <a:p>
            <a:r>
              <a:rPr lang="ru-RU" dirty="0" smtClean="0"/>
              <a:t>Существует несколько типов новостей: запланированные и неожиданные. Первый тип – это отчеты, рекомендации, мировые события. Второй тип – это внезапны происшествия и неожиданные исходы.</a:t>
            </a:r>
          </a:p>
          <a:p>
            <a:r>
              <a:rPr lang="ru-RU" dirty="0" smtClean="0"/>
              <a:t>Ценовые временные ряды сильно зашумлены. Необходимо точно описывать, какая целевая переменная принята, так как это сильно влияет на результат</a:t>
            </a:r>
          </a:p>
          <a:p>
            <a:r>
              <a:rPr lang="ru-RU" dirty="0" smtClean="0"/>
              <a:t>Необходимо вычислять не только влиятельные новости, но и насколько сильно они влияют на рынок</a:t>
            </a:r>
          </a:p>
        </p:txBody>
      </p:sp>
    </p:spTree>
    <p:extLst>
      <p:ext uri="{BB962C8B-B14F-4D97-AF65-F5344CB8AC3E}">
        <p14:creationId xmlns:p14="http://schemas.microsoft.com/office/powerpoint/2010/main" val="471078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173</TotalTime>
  <Words>310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Анализ финансовых новостей</vt:lpstr>
      <vt:lpstr>Постановка задачи</vt:lpstr>
      <vt:lpstr>Проблема 1</vt:lpstr>
      <vt:lpstr>Проблема 2</vt:lpstr>
      <vt:lpstr>Проблема 3</vt:lpstr>
      <vt:lpstr>Решение 1 </vt:lpstr>
      <vt:lpstr>Решение 2</vt:lpstr>
      <vt:lpstr>Дополнения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agoncharov</dc:creator>
  <cp:lastModifiedBy>agoncharov</cp:lastModifiedBy>
  <cp:revision>6</cp:revision>
  <dcterms:created xsi:type="dcterms:W3CDTF">2006-08-16T00:00:00Z</dcterms:created>
  <dcterms:modified xsi:type="dcterms:W3CDTF">2017-05-17T12:10:25Z</dcterms:modified>
</cp:coreProperties>
</file>