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4"/>
  </p:sldMasterIdLst>
  <p:notesMasterIdLst>
    <p:notesMasterId r:id="rId15"/>
  </p:notesMasterIdLst>
  <p:handoutMasterIdLst>
    <p:handoutMasterId r:id="rId16"/>
  </p:handoutMasterIdLst>
  <p:sldIdLst>
    <p:sldId id="283" r:id="rId5"/>
    <p:sldId id="270" r:id="rId6"/>
    <p:sldId id="293" r:id="rId7"/>
    <p:sldId id="2147481947" r:id="rId8"/>
    <p:sldId id="2147481790" r:id="rId9"/>
    <p:sldId id="292" r:id="rId10"/>
    <p:sldId id="294" r:id="rId11"/>
    <p:sldId id="295" r:id="rId12"/>
    <p:sldId id="2147481948" r:id="rId13"/>
    <p:sldId id="296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8315C8-D090-FAB1-6114-342EFF1B0772}" v="43" dt="2025-07-30T14:32:12.925"/>
    <p1510:client id="{E3E57620-5DBD-939E-A7E6-C43B3DE2AE0D}" v="4" dt="2025-07-30T14:45:08.19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162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x Jansen (Contractor)" userId="S::ljansen@cdisc.org::037d483d-cb71-4fe4-bf61-b6645badbd16" providerId="AD" clId="Web-{DE8315C8-D090-FAB1-6114-342EFF1B0772}"/>
    <pc:docChg chg="modSld">
      <pc:chgData name="Lex Jansen (Contractor)" userId="S::ljansen@cdisc.org::037d483d-cb71-4fe4-bf61-b6645badbd16" providerId="AD" clId="Web-{DE8315C8-D090-FAB1-6114-342EFF1B0772}" dt="2025-07-30T14:32:11.175" v="30" actId="20577"/>
      <pc:docMkLst>
        <pc:docMk/>
      </pc:docMkLst>
      <pc:sldChg chg="addSp delSp modSp">
        <pc:chgData name="Lex Jansen (Contractor)" userId="S::ljansen@cdisc.org::037d483d-cb71-4fe4-bf61-b6645badbd16" providerId="AD" clId="Web-{DE8315C8-D090-FAB1-6114-342EFF1B0772}" dt="2025-07-30T14:32:11.175" v="30" actId="20577"/>
        <pc:sldMkLst>
          <pc:docMk/>
          <pc:sldMk cId="236796855" sldId="295"/>
        </pc:sldMkLst>
        <pc:spChg chg="del mod">
          <ac:chgData name="Lex Jansen (Contractor)" userId="S::ljansen@cdisc.org::037d483d-cb71-4fe4-bf61-b6645badbd16" providerId="AD" clId="Web-{DE8315C8-D090-FAB1-6114-342EFF1B0772}" dt="2025-07-30T14:30:21.564" v="9"/>
          <ac:spMkLst>
            <pc:docMk/>
            <pc:sldMk cId="236796855" sldId="295"/>
            <ac:spMk id="5" creationId="{88AC552B-044D-2896-C241-D5D89F814C4E}"/>
          </ac:spMkLst>
        </pc:spChg>
        <pc:spChg chg="add del">
          <ac:chgData name="Lex Jansen (Contractor)" userId="S::ljansen@cdisc.org::037d483d-cb71-4fe4-bf61-b6645badbd16" providerId="AD" clId="Web-{DE8315C8-D090-FAB1-6114-342EFF1B0772}" dt="2025-07-30T14:31:22.877" v="16"/>
          <ac:spMkLst>
            <pc:docMk/>
            <pc:sldMk cId="236796855" sldId="295"/>
            <ac:spMk id="6" creationId="{C1DB31D2-86DB-ACF5-02E6-887598DB9459}"/>
          </ac:spMkLst>
        </pc:spChg>
        <pc:spChg chg="add mod">
          <ac:chgData name="Lex Jansen (Contractor)" userId="S::ljansen@cdisc.org::037d483d-cb71-4fe4-bf61-b6645badbd16" providerId="AD" clId="Web-{DE8315C8-D090-FAB1-6114-342EFF1B0772}" dt="2025-07-30T14:32:11.175" v="30" actId="20577"/>
          <ac:spMkLst>
            <pc:docMk/>
            <pc:sldMk cId="236796855" sldId="295"/>
            <ac:spMk id="7" creationId="{596CD50E-4C55-DB4C-A721-A59069AEC0B6}"/>
          </ac:spMkLst>
        </pc:spChg>
        <pc:spChg chg="mod">
          <ac:chgData name="Lex Jansen (Contractor)" userId="S::ljansen@cdisc.org::037d483d-cb71-4fe4-bf61-b6645badbd16" providerId="AD" clId="Web-{DE8315C8-D090-FAB1-6114-342EFF1B0772}" dt="2025-07-30T14:30:08.205" v="5" actId="1076"/>
          <ac:spMkLst>
            <pc:docMk/>
            <pc:sldMk cId="236796855" sldId="295"/>
            <ac:spMk id="8" creationId="{A01E00BD-C7D6-3246-BAFA-6C5CD26D5E03}"/>
          </ac:spMkLst>
        </pc:spChg>
        <pc:picChg chg="add del mod">
          <ac:chgData name="Lex Jansen (Contractor)" userId="S::ljansen@cdisc.org::037d483d-cb71-4fe4-bf61-b6645badbd16" providerId="AD" clId="Web-{DE8315C8-D090-FAB1-6114-342EFF1B0772}" dt="2025-07-30T14:31:12.143" v="14"/>
          <ac:picMkLst>
            <pc:docMk/>
            <pc:sldMk cId="236796855" sldId="295"/>
            <ac:picMk id="3" creationId="{2105948D-060E-CC39-2E85-1F2D926C0BDB}"/>
          </ac:picMkLst>
        </pc:picChg>
        <pc:picChg chg="mod">
          <ac:chgData name="Lex Jansen (Contractor)" userId="S::ljansen@cdisc.org::037d483d-cb71-4fe4-bf61-b6645badbd16" providerId="AD" clId="Web-{DE8315C8-D090-FAB1-6114-342EFF1B0772}" dt="2025-07-30T14:30:26.002" v="10" actId="1076"/>
          <ac:picMkLst>
            <pc:docMk/>
            <pc:sldMk cId="236796855" sldId="295"/>
            <ac:picMk id="11" creationId="{9A85183A-C618-332F-79C7-D0801C5FC840}"/>
          </ac:picMkLst>
        </pc:picChg>
      </pc:sldChg>
    </pc:docChg>
  </pc:docChgLst>
  <pc:docChgLst>
    <pc:chgData name="Lex Jansen (Contractor)" userId="S::ljansen@cdisc.org::037d483d-cb71-4fe4-bf61-b6645badbd16" providerId="AD" clId="Web-{E3E57620-5DBD-939E-A7E6-C43B3DE2AE0D}"/>
    <pc:docChg chg="modSld">
      <pc:chgData name="Lex Jansen (Contractor)" userId="S::ljansen@cdisc.org::037d483d-cb71-4fe4-bf61-b6645badbd16" providerId="AD" clId="Web-{E3E57620-5DBD-939E-A7E6-C43B3DE2AE0D}" dt="2025-07-30T14:45:08.008" v="2" actId="20577"/>
      <pc:docMkLst>
        <pc:docMk/>
      </pc:docMkLst>
      <pc:sldChg chg="modSp">
        <pc:chgData name="Lex Jansen (Contractor)" userId="S::ljansen@cdisc.org::037d483d-cb71-4fe4-bf61-b6645badbd16" providerId="AD" clId="Web-{E3E57620-5DBD-939E-A7E6-C43B3DE2AE0D}" dt="2025-07-30T14:45:08.008" v="2" actId="20577"/>
        <pc:sldMkLst>
          <pc:docMk/>
          <pc:sldMk cId="4039383753" sldId="294"/>
        </pc:sldMkLst>
        <pc:spChg chg="mod">
          <ac:chgData name="Lex Jansen (Contractor)" userId="S::ljansen@cdisc.org::037d483d-cb71-4fe4-bf61-b6645badbd16" providerId="AD" clId="Web-{E3E57620-5DBD-939E-A7E6-C43B3DE2AE0D}" dt="2025-07-30T14:45:08.008" v="2" actId="20577"/>
          <ac:spMkLst>
            <pc:docMk/>
            <pc:sldMk cId="4039383753" sldId="294"/>
            <ac:spMk id="3" creationId="{8EA765E2-017A-F8BD-5AA0-C283D04BC07D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5DBDCBF-2661-4644-8788-CDD1F7AF86F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53122C-0D3A-43C5-9EEA-A82F8CF99E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2B9998-7FC2-40BB-812D-D42712794F0A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741259-F173-4371-ABAC-32B2025744A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DAA9DB-2741-4CC9-A32C-B6142DB609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275628-0D87-438D-8818-43C41C87966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21730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EE1A3E-C737-584E-86B0-F484DE311626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E17163-B04C-C34A-8000-FDF58C3633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733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E17163-B04C-C34A-8000-FDF58C3633A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835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41375"/>
            <a:ext cx="0" cy="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buFont typeface="+mj-lt"/>
              <a:buAutoNum type="arabicPeriod"/>
            </a:pPr>
            <a:r>
              <a:rPr lang="en-US" sz="1800" b="0" i="0">
                <a:effectLst/>
                <a:latin typeface="Calibri" panose="020F0502020204030204" pitchFamily="34" charset="0"/>
              </a:rPr>
              <a:t>This roadmap highlights the key deliverables our teams are addressing along the clinical data pipeline—from protocol to submission.</a:t>
            </a:r>
          </a:p>
          <a:p>
            <a:pPr rtl="0" fontAlgn="ctr">
              <a:buFont typeface="+mj-lt"/>
              <a:buAutoNum type="arabicPeriod"/>
            </a:pPr>
            <a:r>
              <a:rPr lang="en-US" sz="1800" b="0" i="0">
                <a:effectLst/>
                <a:latin typeface="Calibri" panose="020F0502020204030204" pitchFamily="34" charset="0"/>
              </a:rPr>
              <a:t>Each mile marker along this roadmap contributes to the success of our broader 360i vision </a:t>
            </a:r>
          </a:p>
          <a:p>
            <a:pPr rtl="0" fontAlgn="ctr">
              <a:buFont typeface="+mj-lt"/>
              <a:buAutoNum type="arabicPeriod"/>
            </a:pPr>
            <a:r>
              <a:rPr lang="en-US" sz="1800" b="0" i="0">
                <a:effectLst/>
                <a:latin typeface="Calibri" panose="020F0502020204030204" pitchFamily="34" charset="0"/>
              </a:rPr>
              <a:t>We have noted that while this roadmap is easy to understand, it does not mean that these must be done sequentially </a:t>
            </a:r>
          </a:p>
          <a:p>
            <a:pPr rtl="0" fontAlgn="ctr">
              <a:buFont typeface="+mj-lt"/>
              <a:buAutoNum type="arabicPeriod"/>
            </a:pPr>
            <a:endParaRPr lang="en-US" sz="1800" b="0" i="0">
              <a:effectLst/>
              <a:latin typeface="Calibri" panose="020F050202020403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66"/>
          </p:nvPr>
        </p:nvSpPr>
        <p:spPr/>
        <p:txBody>
          <a:bodyPr/>
          <a:lstStyle/>
          <a:p>
            <a:fld id="{B25153B6-6D0E-42A4-877F-BA55E82C026E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494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F3B69-B85A-034C-B9AA-A85FEFB30D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812E38-6345-2562-540D-17542DFC63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885BEC-D829-4C6E-83BB-E7651E936F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fontAlgn="ctr">
              <a:buFont typeface="+mj-lt"/>
              <a:buAutoNum type="arabicPeriod"/>
            </a:pPr>
            <a:r>
              <a:rPr lang="en-US" sz="1800" b="0" i="0">
                <a:effectLst/>
                <a:latin typeface="Calibri" panose="020F0502020204030204" pitchFamily="34" charset="0"/>
              </a:rPr>
              <a:t>Build is where design becomes reality—through implementation of tools, APIs, rule engines, and workflows.</a:t>
            </a:r>
          </a:p>
          <a:p>
            <a:pPr rtl="0" fontAlgn="ctr">
              <a:buFont typeface="+mj-lt"/>
              <a:buAutoNum type="arabicPeriod"/>
            </a:pPr>
            <a:r>
              <a:rPr lang="en-US" sz="1800" b="0" i="0">
                <a:effectLst/>
                <a:latin typeface="Calibri" panose="020F0502020204030204" pitchFamily="34" charset="0"/>
              </a:rPr>
              <a:t>It’s an iterative process, often involving early prototyping, collaboration, and refinement as needs and use cases evolve.</a:t>
            </a:r>
          </a:p>
          <a:p>
            <a:pPr rtl="0" fontAlgn="ctr">
              <a:buFont typeface="+mj-lt"/>
              <a:buAutoNum type="arabicPeriod"/>
            </a:pPr>
            <a:r>
              <a:rPr lang="en-US" sz="1800" b="0" i="0">
                <a:effectLst/>
                <a:latin typeface="Calibri" panose="020F0502020204030204" pitchFamily="34" charset="0"/>
              </a:rPr>
              <a:t>The goal is to create functional, easy to use solutions that are standards-aware and scalable.</a:t>
            </a:r>
          </a:p>
          <a:p>
            <a:endParaRPr lang="en-US"/>
          </a:p>
          <a:p>
            <a:r>
              <a:rPr lang="en-US"/>
              <a:t>~25 </a:t>
            </a:r>
            <a:r>
              <a:rPr lang="en-US" err="1"/>
              <a:t>seonds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647CAD-8913-8025-D110-7B53BB43F1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E17163-B04C-C34A-8000-FDF58C3633A6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4566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078FFEE-EA0C-5E4A-B1D2-8213F7094BAD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ECC4787D-0744-8047-A68C-F117D26CFC58}"/>
              </a:ext>
            </a:extLst>
          </p:cNvPr>
          <p:cNvSpPr/>
          <p:nvPr userDrawn="1"/>
        </p:nvSpPr>
        <p:spPr>
          <a:xfrm>
            <a:off x="1648918" y="1139639"/>
            <a:ext cx="7495082" cy="23246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77690" y="1154590"/>
            <a:ext cx="6781830" cy="1362472"/>
          </a:xfrm>
        </p:spPr>
        <p:txBody>
          <a:bodyPr anchor="ctr">
            <a:normAutofit/>
          </a:bodyPr>
          <a:lstStyle>
            <a:lvl1pPr algn="l">
              <a:defRPr sz="2400"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77690" y="2648262"/>
            <a:ext cx="6781830" cy="600472"/>
          </a:xfrm>
        </p:spPr>
        <p:txBody>
          <a:bodyPr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Picture 4" descr="A blue and yellow logo&#10;&#10;Description automatically generated">
            <a:extLst>
              <a:ext uri="{FF2B5EF4-FFF2-40B4-BE49-F238E27FC236}">
                <a16:creationId xmlns:a16="http://schemas.microsoft.com/office/drawing/2014/main" id="{3EB9E325-CA01-8194-3510-EF94D192606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58640" y="3679814"/>
            <a:ext cx="1186088" cy="407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93074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8903408-9362-EC46-8776-E9E810266D79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409DADF-D9E6-A04F-8A80-7622E2E18903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342900" indent="-334963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1pPr>
            <a:lvl2pPr marL="385763" indent="-15121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2pPr>
            <a:lvl3pPr marL="560785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3pPr>
            <a:lvl4pPr marL="731044" indent="-175022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4pPr>
            <a:lvl5pPr marL="901304" indent="-170260">
              <a:buFont typeface="+mj-lt"/>
              <a:buAutoNum type="arabicPeriod"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471267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#ClearDataClearImpact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4619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6103351-EB45-234F-8697-DE91E666400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2DDB1314-0315-DB4C-AE95-AFD46FB209DC}"/>
              </a:ext>
            </a:extLst>
          </p:cNvPr>
          <p:cNvSpPr/>
          <p:nvPr userDrawn="1"/>
        </p:nvSpPr>
        <p:spPr>
          <a:xfrm>
            <a:off x="1562470" y="0"/>
            <a:ext cx="758153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41864" y="273845"/>
            <a:ext cx="6644935" cy="2101242"/>
          </a:xfrm>
        </p:spPr>
        <p:txBody>
          <a:bodyPr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41864" y="2551580"/>
            <a:ext cx="6644935" cy="2081143"/>
          </a:xfrm>
        </p:spPr>
        <p:txBody>
          <a:bodyPr/>
          <a:lstStyle>
            <a:lvl1pPr marL="0" indent="0">
              <a:buFont typeface="+mj-lt"/>
              <a:buNone/>
              <a:tabLst/>
              <a:defRPr sz="1800">
                <a:solidFill>
                  <a:schemeClr val="bg1"/>
                </a:solidFill>
              </a:defRPr>
            </a:lvl1pPr>
            <a:lvl2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2pPr>
            <a:lvl3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3pPr>
            <a:lvl4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4pPr>
            <a:lvl5pPr marL="4763" indent="0">
              <a:buFont typeface="+mj-lt"/>
              <a:buNone/>
              <a:tabLst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07917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losing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DEC5F5DB-D0B7-B844-A4AC-647C44C65C8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7790" y="273845"/>
            <a:ext cx="6078069" cy="2101242"/>
          </a:xfrm>
        </p:spPr>
        <p:txBody>
          <a:bodyPr anchor="b"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7790" y="2551580"/>
            <a:ext cx="6078069" cy="1752166"/>
          </a:xfrm>
        </p:spPr>
        <p:txBody>
          <a:bodyPr>
            <a:normAutofit/>
          </a:bodyPr>
          <a:lstStyle>
            <a:lvl1pPr marL="0" indent="0">
              <a:buFont typeface="+mj-lt"/>
              <a:buNone/>
              <a:tabLst/>
              <a:defRPr sz="900">
                <a:solidFill>
                  <a:schemeClr val="tx1"/>
                </a:solidFill>
              </a:defRPr>
            </a:lvl1pPr>
            <a:lvl2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2pPr>
            <a:lvl3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3pPr>
            <a:lvl4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4pPr>
            <a:lvl5pPr marL="133350" indent="-128588">
              <a:buFont typeface="Arial" panose="020B0604020202020204" pitchFamily="34" charset="0"/>
              <a:buChar char="•"/>
              <a:tabLst/>
              <a:defRPr sz="9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71A794-C745-1542-AC4C-A0D07A44D2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37791" y="4457700"/>
            <a:ext cx="1076325" cy="342000"/>
          </a:xfrm>
          <a:prstGeom prst="rect">
            <a:avLst/>
          </a:prstGeom>
        </p:spPr>
      </p:pic>
      <p:pic>
        <p:nvPicPr>
          <p:cNvPr id="4" name="Picture 3" descr="A blue and yellow logo&#10;&#10;Description automatically generated">
            <a:extLst>
              <a:ext uri="{FF2B5EF4-FFF2-40B4-BE49-F238E27FC236}">
                <a16:creationId xmlns:a16="http://schemas.microsoft.com/office/drawing/2014/main" id="{83BE5696-CFD9-4C98-EA2C-157023C01BF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21121" y="4447883"/>
            <a:ext cx="1227358" cy="421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69703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0100" y="1111250"/>
            <a:ext cx="3819525" cy="3521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76824" y="1111250"/>
            <a:ext cx="3609975" cy="3521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30525267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22173490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‹#›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r>
              <a:rPr lang="en-US"/>
              <a:t>#ClearDataClearImpact</a:t>
            </a:r>
          </a:p>
        </p:txBody>
      </p:sp>
    </p:spTree>
    <p:extLst>
      <p:ext uri="{BB962C8B-B14F-4D97-AF65-F5344CB8AC3E}">
        <p14:creationId xmlns:p14="http://schemas.microsoft.com/office/powerpoint/2010/main" val="42242630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7CF86AEA-23B8-D847-A3D2-25B6A12213D0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62" y="0"/>
            <a:ext cx="9134475" cy="51435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00100" y="0"/>
            <a:ext cx="7886700" cy="994172"/>
          </a:xfrm>
          <a:prstGeom prst="rect">
            <a:avLst/>
          </a:prstGeom>
        </p:spPr>
        <p:txBody>
          <a:bodyPr vert="horz" lIns="0" tIns="0" rIns="0" bIns="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00100" y="1111250"/>
            <a:ext cx="7886700" cy="352147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176304" y="4767263"/>
            <a:ext cx="120421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A39D7527-A277-E24D-9A56-20081ADC979C}" type="datetime1">
              <a:rPr lang="en-US" smtClean="0"/>
              <a:pPr/>
              <a:t>7/30/2025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00132" y="4767263"/>
            <a:ext cx="4676172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800" b="1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80520" y="4767263"/>
            <a:ext cx="3062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="1">
                <a:solidFill>
                  <a:schemeClr val="tx1"/>
                </a:solidFill>
              </a:defRPr>
            </a:lvl1pPr>
          </a:lstStyle>
          <a:p>
            <a:fld id="{EB4FF9C4-EEBF-D24D-8A4E-C0B9CCE3F97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A blue and yellow logo&#10;&#10;Description automatically generated">
            <a:extLst>
              <a:ext uri="{FF2B5EF4-FFF2-40B4-BE49-F238E27FC236}">
                <a16:creationId xmlns:a16="http://schemas.microsoft.com/office/drawing/2014/main" id="{D73A5207-C22D-484A-6399-36FEDB1D2583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773986" y="4737101"/>
            <a:ext cx="796887" cy="273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5711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89" r:id="rId2"/>
    <p:sldLayoutId id="2147483676" r:id="rId3"/>
    <p:sldLayoutId id="2147483690" r:id="rId4"/>
    <p:sldLayoutId id="2147483691" r:id="rId5"/>
    <p:sldLayoutId id="2147483678" r:id="rId6"/>
    <p:sldLayoutId id="2147483680" r:id="rId7"/>
    <p:sldLayoutId id="2147483681" r:id="rId8"/>
  </p:sldLayoutIdLst>
  <p:hf hdr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2910">
          <p15:clr>
            <a:srgbClr val="F26B43"/>
          </p15:clr>
        </p15:guide>
        <p15:guide id="2" pos="5472">
          <p15:clr>
            <a:srgbClr val="F26B43"/>
          </p15:clr>
        </p15:guide>
        <p15:guide id="3" pos="504">
          <p15:clr>
            <a:srgbClr val="F26B43"/>
          </p15:clr>
        </p15:guide>
        <p15:guide id="4" pos="3054">
          <p15:clr>
            <a:srgbClr val="F26B43"/>
          </p15:clr>
        </p15:guide>
        <p15:guide id="5" pos="3198">
          <p15:clr>
            <a:srgbClr val="F26B43"/>
          </p15:clr>
        </p15:guide>
        <p15:guide id="6" pos="288">
          <p15:clr>
            <a:srgbClr val="F26B43"/>
          </p15:clr>
        </p15:guide>
        <p15:guide id="7" orient="horz" pos="70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18" Type="http://schemas.openxmlformats.org/officeDocument/2006/relationships/image" Target="../media/image24.svg"/><Relationship Id="rId3" Type="http://schemas.openxmlformats.org/officeDocument/2006/relationships/image" Target="../media/image9.png"/><Relationship Id="rId7" Type="http://schemas.openxmlformats.org/officeDocument/2006/relationships/image" Target="../media/image13.svg"/><Relationship Id="rId12" Type="http://schemas.openxmlformats.org/officeDocument/2006/relationships/image" Target="../media/image18.jpeg"/><Relationship Id="rId17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2.svg"/><Relationship Id="rId20" Type="http://schemas.openxmlformats.org/officeDocument/2006/relationships/image" Target="../media/image26.sv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11" Type="http://schemas.openxmlformats.org/officeDocument/2006/relationships/image" Target="../media/image17.svg"/><Relationship Id="rId5" Type="http://schemas.openxmlformats.org/officeDocument/2006/relationships/image" Target="../media/image11.jpeg"/><Relationship Id="rId15" Type="http://schemas.openxmlformats.org/officeDocument/2006/relationships/image" Target="../media/image21.png"/><Relationship Id="rId10" Type="http://schemas.openxmlformats.org/officeDocument/2006/relationships/image" Target="../media/image16.png"/><Relationship Id="rId19" Type="http://schemas.openxmlformats.org/officeDocument/2006/relationships/image" Target="../media/image25.png"/><Relationship Id="rId4" Type="http://schemas.openxmlformats.org/officeDocument/2006/relationships/image" Target="../media/image10.svg"/><Relationship Id="rId9" Type="http://schemas.openxmlformats.org/officeDocument/2006/relationships/image" Target="../media/image15.svg"/><Relationship Id="rId14" Type="http://schemas.openxmlformats.org/officeDocument/2006/relationships/image" Target="../media/image20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xjansen/cdisc360i-pocs" TargetMode="Externa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96E2-6A29-8DF2-5DF9-827B369B03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CDISC 360i Summer Pulse Check</a:t>
            </a:r>
            <a:br>
              <a:rPr lang="en-US"/>
            </a:b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80BDFC-5994-CF85-584F-C7363A760E2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2025 – July - 31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C271AC-6524-F7B8-28CE-2F3771C211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6549" y="1488652"/>
            <a:ext cx="1760082" cy="1760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54728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69744D-FD50-7CF2-15DC-C2E7487E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0"/>
            <a:ext cx="8270543" cy="994172"/>
          </a:xfrm>
        </p:spPr>
        <p:txBody>
          <a:bodyPr/>
          <a:lstStyle/>
          <a:p>
            <a:r>
              <a:rPr lang="en-US">
                <a:cs typeface="Arial"/>
              </a:rPr>
              <a:t>Looking Ahead: eCRF Portal v2.0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AFFDC-5184-CE37-37E1-C3B4958213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Built on Biomedical Concepts/Collection Specializations</a:t>
            </a:r>
          </a:p>
          <a:p>
            <a:r>
              <a:rPr lang="en-US">
                <a:ea typeface="+mn-lt"/>
                <a:cs typeface="+mn-lt"/>
              </a:rPr>
              <a:t>Include traceability from BC-Collection-SDTM</a:t>
            </a:r>
          </a:p>
          <a:p>
            <a:r>
              <a:rPr lang="en-US">
                <a:ea typeface="+mn-lt"/>
                <a:cs typeface="+mn-lt"/>
              </a:rPr>
              <a:t>Consistent metadata</a:t>
            </a:r>
          </a:p>
          <a:p>
            <a:r>
              <a:rPr lang="en-US">
                <a:ea typeface="+mn-lt"/>
                <a:cs typeface="+mn-lt"/>
              </a:rPr>
              <a:t>Based on ODM-xml files and mock CRF layouts using vendor-neutral stylesheets</a:t>
            </a:r>
          </a:p>
          <a:p>
            <a:r>
              <a:rPr lang="en-US">
                <a:ea typeface="+mn-lt"/>
                <a:cs typeface="+mn-lt"/>
              </a:rPr>
              <a:t>Independent on eCRF software vendor</a:t>
            </a:r>
          </a:p>
          <a:p>
            <a:r>
              <a:rPr lang="en-US">
                <a:ea typeface="+mn-lt"/>
                <a:cs typeface="+mn-lt"/>
              </a:rPr>
              <a:t>SDTM annotation based on MSG 2.0</a:t>
            </a:r>
          </a:p>
          <a:p>
            <a:endParaRPr lang="en-US">
              <a:ea typeface="+mn-lt"/>
              <a:cs typeface="+mn-lt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6D36AE-0AB0-1201-528D-6E90ED4AF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10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4EE91-FF76-57B4-24D5-BF7FADB758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#ClearDataClearImpact</a:t>
            </a:r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135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2E73407-270E-FEE3-BF16-8C7D06A7B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/>
              <a:t>CRF and aCRF Update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53395E-78F1-805A-9612-14D69BAC06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/>
              <a:t>2025-07-31</a:t>
            </a:r>
          </a:p>
        </p:txBody>
      </p:sp>
    </p:spTree>
    <p:extLst>
      <p:ext uri="{BB962C8B-B14F-4D97-AF65-F5344CB8AC3E}">
        <p14:creationId xmlns:p14="http://schemas.microsoft.com/office/powerpoint/2010/main" val="1662572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BC357-6482-9667-28C4-98E11B175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CRF and aCRF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7C30D-D88C-4B6E-A7C0-A0AE0F167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B61A4A-BE02-B3D7-D3CB-A83BA70DA9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#ClearDataClearImpact</a:t>
            </a:r>
          </a:p>
          <a:p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60E9099-62A9-7741-B442-BFD0E0E5A8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0100" y="1111250"/>
            <a:ext cx="7886700" cy="3521473"/>
          </a:xfrm>
        </p:spPr>
        <p:txBody>
          <a:bodyPr vert="horz" lIns="0" tIns="0" rIns="0" bIns="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>
                <a:cs typeface="Arial" panose="020B0604020202020204"/>
              </a:rPr>
              <a:t>Current CRF and aCRF generation</a:t>
            </a:r>
          </a:p>
          <a:p>
            <a:pPr marL="685800" lvl="1" indent="-342900">
              <a:buFont typeface="Courier New" panose="020B0604020202020204" pitchFamily="34" charset="0"/>
              <a:buChar char="o"/>
            </a:pPr>
            <a:r>
              <a:rPr lang="en-US">
                <a:cs typeface="Arial" panose="020B0604020202020204"/>
              </a:rPr>
              <a:t>The way CRFs and aCRFs are generated today to provide a baseline</a:t>
            </a:r>
          </a:p>
          <a:p>
            <a:pPr marL="685800" lvl="1" indent="-342900">
              <a:buFont typeface="Courier New" panose="020B0604020202020204" pitchFamily="34" charset="0"/>
              <a:buChar char="o"/>
            </a:pPr>
            <a:r>
              <a:rPr lang="en-US">
                <a:cs typeface="Arial" panose="020B0604020202020204"/>
              </a:rPr>
              <a:t>Depending on eCRF vendor</a:t>
            </a:r>
          </a:p>
          <a:p>
            <a:pPr marL="342900" indent="-342900">
              <a:buAutoNum type="arabicPeriod"/>
            </a:pPr>
            <a:r>
              <a:rPr lang="en-US">
                <a:cs typeface="Arial" panose="020B0604020202020204"/>
              </a:rPr>
              <a:t>To-Be CRF and aCRF generation</a:t>
            </a:r>
          </a:p>
          <a:p>
            <a:pPr marL="685800" lvl="1" indent="-342900">
              <a:buFont typeface="Courier New"/>
              <a:buChar char="o"/>
            </a:pPr>
            <a:r>
              <a:rPr lang="en-US">
                <a:cs typeface="Arial" panose="020B0604020202020204"/>
              </a:rPr>
              <a:t>360i way of generating CRFs and aCRFs using USDM + BCs + Collection DSSs</a:t>
            </a:r>
          </a:p>
          <a:p>
            <a:pPr marL="685800" lvl="1" indent="-342900">
              <a:buFont typeface="Courier New"/>
              <a:buChar char="o"/>
            </a:pPr>
            <a:r>
              <a:rPr lang="en-US">
                <a:cs typeface="Arial" panose="020B0604020202020204"/>
              </a:rPr>
              <a:t>This will need additional form metadata</a:t>
            </a:r>
          </a:p>
          <a:p>
            <a:pPr marL="685800" lvl="1" indent="-342900">
              <a:buFont typeface="Courier New"/>
              <a:buChar char="o"/>
            </a:pPr>
            <a:r>
              <a:rPr lang="en-US">
                <a:cs typeface="Arial" panose="020B0604020202020204"/>
              </a:rPr>
              <a:t>Create software to automate the generation of CRFs and aCRFs</a:t>
            </a:r>
          </a:p>
          <a:p>
            <a:pPr marL="342900" indent="-342900">
              <a:buAutoNum type="arabicPeriod"/>
            </a:pPr>
            <a:r>
              <a:rPr lang="en-US">
                <a:cs typeface="Arial" panose="020B0604020202020204"/>
              </a:rPr>
              <a:t>Long-term</a:t>
            </a:r>
          </a:p>
          <a:p>
            <a:pPr marL="685800" lvl="1" indent="-342900">
              <a:buFont typeface="Courier New"/>
              <a:buChar char="o"/>
            </a:pPr>
            <a:r>
              <a:rPr lang="en-US">
                <a:cs typeface="Arial" panose="020B0604020202020204"/>
              </a:rPr>
              <a:t>New process for creating eCRFs (CRFS and aCRFs)</a:t>
            </a:r>
          </a:p>
        </p:txBody>
      </p:sp>
    </p:spTree>
    <p:extLst>
      <p:ext uri="{BB962C8B-B14F-4D97-AF65-F5344CB8AC3E}">
        <p14:creationId xmlns:p14="http://schemas.microsoft.com/office/powerpoint/2010/main" val="2834198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 descr="A road with white markings on it&#10;&#10;AI-generated content may be incorrect.">
            <a:extLst>
              <a:ext uri="{FF2B5EF4-FFF2-40B4-BE49-F238E27FC236}">
                <a16:creationId xmlns:a16="http://schemas.microsoft.com/office/drawing/2014/main" id="{3E00A429-7CF3-959E-7D58-6ED3D55BCB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1396542" y="0"/>
            <a:ext cx="6859371" cy="51435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C66C745-A43C-7C3F-83C0-B6B780A59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398">
                <a:cs typeface="Arial"/>
              </a:rPr>
              <a:t>High-level Roadmap</a:t>
            </a:r>
            <a:br>
              <a:rPr lang="en-US" sz="2398">
                <a:cs typeface="Arial"/>
              </a:rPr>
            </a:br>
            <a:r>
              <a:rPr lang="en-US" sz="1998" i="1">
                <a:cs typeface="Arial"/>
              </a:rPr>
              <a:t>Phase 1</a:t>
            </a:r>
            <a:endParaRPr lang="en-US" sz="1998">
              <a:cs typeface="Arial" panose="020B060402020202020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266E-4BBE-ED80-229B-BB1BC8CB18B7}"/>
              </a:ext>
            </a:extLst>
          </p:cNvPr>
          <p:cNvSpPr txBox="1"/>
          <p:nvPr/>
        </p:nvSpPr>
        <p:spPr>
          <a:xfrm>
            <a:off x="7428649" y="800841"/>
            <a:ext cx="1715163" cy="276914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91355" tIns="45678" rIns="91355" bIns="4567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Arial"/>
              </a:rPr>
              <a:t>Study Design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39E6D7-EE33-6E9F-2D12-B44D36806767}"/>
              </a:ext>
            </a:extLst>
          </p:cNvPr>
          <p:cNvSpPr txBox="1"/>
          <p:nvPr/>
        </p:nvSpPr>
        <p:spPr>
          <a:xfrm>
            <a:off x="4435619" y="317191"/>
            <a:ext cx="1730256" cy="276914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91355" tIns="45678" rIns="91355" bIns="4567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B050"/>
                </a:solidFill>
                <a:cs typeface="Arial"/>
              </a:rPr>
              <a:t>CRFs &amp; </a:t>
            </a:r>
            <a:r>
              <a:rPr lang="en-US" sz="1200" err="1">
                <a:solidFill>
                  <a:srgbClr val="00B050"/>
                </a:solidFill>
                <a:cs typeface="Arial"/>
              </a:rPr>
              <a:t>eDTs</a:t>
            </a:r>
            <a:endParaRPr lang="en-US" sz="1200">
              <a:solidFill>
                <a:srgbClr val="00B050"/>
              </a:solidFill>
              <a:cs typeface="Arial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D3A74F-4201-538E-6801-D941DDC9DFFB}"/>
              </a:ext>
            </a:extLst>
          </p:cNvPr>
          <p:cNvSpPr txBox="1"/>
          <p:nvPr/>
        </p:nvSpPr>
        <p:spPr>
          <a:xfrm>
            <a:off x="7456709" y="1310507"/>
            <a:ext cx="1060649" cy="46158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91355" tIns="45678" rIns="91355" bIns="4567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rgbClr val="00B0F0"/>
                </a:solidFill>
                <a:cs typeface="Arial"/>
              </a:rPr>
              <a:t>SDTM Define-XML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C1C267-A49A-717E-FD21-31509E335599}"/>
              </a:ext>
            </a:extLst>
          </p:cNvPr>
          <p:cNvSpPr txBox="1"/>
          <p:nvPr/>
        </p:nvSpPr>
        <p:spPr>
          <a:xfrm>
            <a:off x="7283386" y="3342917"/>
            <a:ext cx="1060649" cy="276914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91355" tIns="45678" rIns="91355" bIns="4567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rgbClr val="7030A0"/>
                </a:solidFill>
                <a:cs typeface="Arial"/>
              </a:rPr>
              <a:t>aCRFs</a:t>
            </a:r>
            <a:endParaRPr lang="en-US" sz="1200">
              <a:solidFill>
                <a:srgbClr val="7030A0"/>
              </a:solidFill>
              <a:cs typeface="Arial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9331BA-F1B1-E252-FB6A-A608408768C3}"/>
              </a:ext>
            </a:extLst>
          </p:cNvPr>
          <p:cNvSpPr txBox="1"/>
          <p:nvPr/>
        </p:nvSpPr>
        <p:spPr>
          <a:xfrm>
            <a:off x="4697966" y="1507630"/>
            <a:ext cx="1205561" cy="276914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91355" tIns="45678" rIns="91355" bIns="4567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>
                <a:cs typeface="Arial"/>
              </a:rPr>
              <a:t>Shell Datasets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B39DA7-AA4A-6C15-4083-7DC73B0604FD}"/>
              </a:ext>
            </a:extLst>
          </p:cNvPr>
          <p:cNvSpPr txBox="1"/>
          <p:nvPr/>
        </p:nvSpPr>
        <p:spPr>
          <a:xfrm>
            <a:off x="1663041" y="1785878"/>
            <a:ext cx="931589" cy="276914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91355" tIns="45678" rIns="91355" bIns="4567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accent2">
                    <a:lumMod val="49000"/>
                  </a:schemeClr>
                </a:solidFill>
                <a:cs typeface="Arial"/>
              </a:rPr>
              <a:t>ODS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A3DA6C-11BC-39FD-A63A-383A66C3AE4C}"/>
              </a:ext>
            </a:extLst>
          </p:cNvPr>
          <p:cNvSpPr txBox="1"/>
          <p:nvPr/>
        </p:nvSpPr>
        <p:spPr>
          <a:xfrm>
            <a:off x="3225932" y="2840937"/>
            <a:ext cx="1561609" cy="276914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91355" tIns="45678" rIns="91355" bIns="4567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 err="1">
                <a:solidFill>
                  <a:schemeClr val="accent4">
                    <a:lumMod val="76000"/>
                  </a:schemeClr>
                </a:solidFill>
                <a:cs typeface="Arial"/>
              </a:rPr>
              <a:t>sdtm.oak</a:t>
            </a:r>
            <a:r>
              <a:rPr lang="en-US" sz="1200">
                <a:solidFill>
                  <a:schemeClr val="accent4">
                    <a:lumMod val="76000"/>
                  </a:schemeClr>
                </a:solidFill>
                <a:cs typeface="Arial"/>
              </a:rPr>
              <a:t> algorithms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CF123F-740A-2937-1803-1D140028BC08}"/>
              </a:ext>
            </a:extLst>
          </p:cNvPr>
          <p:cNvSpPr txBox="1"/>
          <p:nvPr/>
        </p:nvSpPr>
        <p:spPr>
          <a:xfrm>
            <a:off x="5172134" y="3132483"/>
            <a:ext cx="1089624" cy="46158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91355" tIns="45678" rIns="91355" bIns="4567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solidFill>
                  <a:schemeClr val="bg1">
                    <a:lumMod val="49000"/>
                  </a:schemeClr>
                </a:solidFill>
                <a:cs typeface="Arial"/>
              </a:rPr>
              <a:t>SDTM Datasets</a:t>
            </a:r>
          </a:p>
        </p:txBody>
      </p:sp>
      <p:sp>
        <p:nvSpPr>
          <p:cNvPr id="14" name="TextBox 9">
            <a:extLst>
              <a:ext uri="{FF2B5EF4-FFF2-40B4-BE49-F238E27FC236}">
                <a16:creationId xmlns:a16="http://schemas.microsoft.com/office/drawing/2014/main" id="{F52A6124-6B33-7056-2E62-B6897DE77A1D}"/>
              </a:ext>
            </a:extLst>
          </p:cNvPr>
          <p:cNvSpPr txBox="1"/>
          <p:nvPr/>
        </p:nvSpPr>
        <p:spPr>
          <a:xfrm>
            <a:off x="2514249" y="3919671"/>
            <a:ext cx="2056246" cy="276914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="horz" wrap="square" lIns="91355" tIns="45678" rIns="91355" bIns="45678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200">
                <a:solidFill>
                  <a:srgbClr val="92D050"/>
                </a:solidFill>
                <a:cs typeface="Arial"/>
              </a:rPr>
              <a:t>Open Rule Set</a:t>
            </a:r>
          </a:p>
        </p:txBody>
      </p:sp>
      <p:sp>
        <p:nvSpPr>
          <p:cNvPr id="16" name="TextBox 9">
            <a:extLst>
              <a:ext uri="{FF2B5EF4-FFF2-40B4-BE49-F238E27FC236}">
                <a16:creationId xmlns:a16="http://schemas.microsoft.com/office/drawing/2014/main" id="{F6CE2690-99EA-F1E2-8429-C22B46BA1928}"/>
              </a:ext>
            </a:extLst>
          </p:cNvPr>
          <p:cNvSpPr txBox="1"/>
          <p:nvPr/>
        </p:nvSpPr>
        <p:spPr>
          <a:xfrm>
            <a:off x="3134884" y="1635974"/>
            <a:ext cx="1435611" cy="276914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="horz" wrap="square" lIns="91355" tIns="45678" rIns="91355" bIns="45678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200">
                <a:solidFill>
                  <a:srgbClr val="C00000"/>
                </a:solidFill>
                <a:cs typeface="Arial"/>
              </a:rPr>
              <a:t>Populate CRFs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8480538-A872-776E-7F56-017C49C3DC46}"/>
              </a:ext>
            </a:extLst>
          </p:cNvPr>
          <p:cNvSpPr txBox="1"/>
          <p:nvPr/>
        </p:nvSpPr>
        <p:spPr>
          <a:xfrm>
            <a:off x="387299" y="3965795"/>
            <a:ext cx="1495595" cy="461580"/>
          </a:xfrm>
          <a:prstGeom prst="rect">
            <a:avLst/>
          </a:prstGeom>
          <a:noFill/>
          <a:ln w="12700">
            <a:noFill/>
          </a:ln>
        </p:spPr>
        <p:txBody>
          <a:bodyPr rot="0" spcFirstLastPara="0" vertOverflow="overflow" horzOverflow="overflow" vert="horz" wrap="square" lIns="91355" tIns="45678" rIns="91355" bIns="4567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en-US" sz="1200">
                <a:solidFill>
                  <a:srgbClr val="FFC000"/>
                </a:solidFill>
                <a:cs typeface="Arial"/>
              </a:rPr>
              <a:t>Conformance Report</a:t>
            </a:r>
          </a:p>
        </p:txBody>
      </p:sp>
      <p:pic>
        <p:nvPicPr>
          <p:cNvPr id="18" name="Picture 64" descr="A logo with text on it&#10;&#10;Description automatically generated">
            <a:extLst>
              <a:ext uri="{FF2B5EF4-FFF2-40B4-BE49-F238E27FC236}">
                <a16:creationId xmlns:a16="http://schemas.microsoft.com/office/drawing/2014/main" id="{5E63D277-A499-36AA-427C-084787DE0763}"/>
              </a:ext>
            </a:extLst>
          </p:cNvPr>
          <p:cNvPicPr/>
          <p:nvPr/>
        </p:nvPicPr>
        <p:blipFill>
          <a:blip r:embed="rId4"/>
          <a:stretch/>
        </p:blipFill>
        <p:spPr>
          <a:xfrm>
            <a:off x="8241682" y="93154"/>
            <a:ext cx="765012" cy="765731"/>
          </a:xfrm>
          <a:prstGeom prst="rect">
            <a:avLst/>
          </a:prstGeom>
          <a:ln w="0">
            <a:noFill/>
          </a:ln>
        </p:spPr>
      </p:pic>
      <p:sp>
        <p:nvSpPr>
          <p:cNvPr id="36" name="Speech Bubble: Oval 35">
            <a:extLst>
              <a:ext uri="{FF2B5EF4-FFF2-40B4-BE49-F238E27FC236}">
                <a16:creationId xmlns:a16="http://schemas.microsoft.com/office/drawing/2014/main" id="{83659F4B-2246-0E7F-25B5-016CDAC2FCF5}"/>
              </a:ext>
            </a:extLst>
          </p:cNvPr>
          <p:cNvSpPr/>
          <p:nvPr/>
        </p:nvSpPr>
        <p:spPr>
          <a:xfrm>
            <a:off x="7691318" y="408178"/>
            <a:ext cx="379649" cy="362288"/>
          </a:xfrm>
          <a:prstGeom prst="wedgeEllipseCallout">
            <a:avLst>
              <a:gd name="adj1" fmla="val -83498"/>
              <a:gd name="adj2" fmla="val -47556"/>
            </a:avLst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2">
                    <a:lumMod val="50000"/>
                  </a:schemeClr>
                </a:solidFill>
              </a:rPr>
              <a:t>1</a:t>
            </a:r>
          </a:p>
        </p:txBody>
      </p:sp>
      <p:sp>
        <p:nvSpPr>
          <p:cNvPr id="37" name="Speech Bubble: Oval 36">
            <a:extLst>
              <a:ext uri="{FF2B5EF4-FFF2-40B4-BE49-F238E27FC236}">
                <a16:creationId xmlns:a16="http://schemas.microsoft.com/office/drawing/2014/main" id="{31DE56CB-B0EB-488C-AEB4-BB4CCCB35129}"/>
              </a:ext>
            </a:extLst>
          </p:cNvPr>
          <p:cNvSpPr/>
          <p:nvPr/>
        </p:nvSpPr>
        <p:spPr>
          <a:xfrm>
            <a:off x="5606361" y="306898"/>
            <a:ext cx="363852" cy="338241"/>
          </a:xfrm>
          <a:prstGeom prst="wedgeEllipseCallout">
            <a:avLst>
              <a:gd name="adj1" fmla="val 73242"/>
              <a:gd name="adj2" fmla="val 74407"/>
            </a:avLst>
          </a:prstGeom>
          <a:solidFill>
            <a:schemeClr val="bg1"/>
          </a:solidFill>
          <a:ln w="571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2">
                    <a:lumMod val="50000"/>
                  </a:schemeClr>
                </a:solidFill>
              </a:rPr>
              <a:t>2</a:t>
            </a:r>
          </a:p>
        </p:txBody>
      </p:sp>
      <p:sp>
        <p:nvSpPr>
          <p:cNvPr id="38" name="Speech Bubble: Oval 37">
            <a:extLst>
              <a:ext uri="{FF2B5EF4-FFF2-40B4-BE49-F238E27FC236}">
                <a16:creationId xmlns:a16="http://schemas.microsoft.com/office/drawing/2014/main" id="{1B647E06-AD03-10C8-EA76-D27B7121BFF4}"/>
              </a:ext>
            </a:extLst>
          </p:cNvPr>
          <p:cNvSpPr/>
          <p:nvPr/>
        </p:nvSpPr>
        <p:spPr>
          <a:xfrm>
            <a:off x="7053137" y="1414778"/>
            <a:ext cx="363852" cy="338241"/>
          </a:xfrm>
          <a:prstGeom prst="wedgeEllipseCallout">
            <a:avLst>
              <a:gd name="adj1" fmla="val -36808"/>
              <a:gd name="adj2" fmla="val 90309"/>
            </a:avLst>
          </a:prstGeom>
          <a:solidFill>
            <a:schemeClr val="bg1"/>
          </a:solidFill>
          <a:ln w="57150"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2">
                    <a:lumMod val="50000"/>
                  </a:schemeClr>
                </a:solidFill>
              </a:rPr>
              <a:t>3</a:t>
            </a:r>
          </a:p>
        </p:txBody>
      </p:sp>
      <p:sp>
        <p:nvSpPr>
          <p:cNvPr id="39" name="Speech Bubble: Oval 38">
            <a:extLst>
              <a:ext uri="{FF2B5EF4-FFF2-40B4-BE49-F238E27FC236}">
                <a16:creationId xmlns:a16="http://schemas.microsoft.com/office/drawing/2014/main" id="{91E6F241-564B-8A6A-C416-EA2C6CF985AC}"/>
              </a:ext>
            </a:extLst>
          </p:cNvPr>
          <p:cNvSpPr/>
          <p:nvPr/>
        </p:nvSpPr>
        <p:spPr>
          <a:xfrm>
            <a:off x="6871211" y="3330829"/>
            <a:ext cx="363852" cy="338241"/>
          </a:xfrm>
          <a:prstGeom prst="wedgeEllipseCallout">
            <a:avLst>
              <a:gd name="adj1" fmla="val -20383"/>
              <a:gd name="adj2" fmla="val -107586"/>
            </a:avLst>
          </a:prstGeom>
          <a:solidFill>
            <a:schemeClr val="bg1"/>
          </a:solidFill>
          <a:ln w="5715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2">
                    <a:lumMod val="50000"/>
                  </a:schemeClr>
                </a:solidFill>
              </a:rPr>
              <a:t>4</a:t>
            </a:r>
          </a:p>
        </p:txBody>
      </p:sp>
      <p:sp>
        <p:nvSpPr>
          <p:cNvPr id="40" name="Speech Bubble: Oval 39">
            <a:extLst>
              <a:ext uri="{FF2B5EF4-FFF2-40B4-BE49-F238E27FC236}">
                <a16:creationId xmlns:a16="http://schemas.microsoft.com/office/drawing/2014/main" id="{CB2C90EA-B9E6-32E6-0CD0-F358FC894686}"/>
              </a:ext>
            </a:extLst>
          </p:cNvPr>
          <p:cNvSpPr/>
          <p:nvPr/>
        </p:nvSpPr>
        <p:spPr>
          <a:xfrm>
            <a:off x="5438693" y="1800645"/>
            <a:ext cx="363852" cy="338241"/>
          </a:xfrm>
          <a:prstGeom prst="wedgeEllipseCallout">
            <a:avLst>
              <a:gd name="adj1" fmla="val 2613"/>
              <a:gd name="adj2" fmla="val 97377"/>
            </a:avLst>
          </a:prstGeom>
          <a:solidFill>
            <a:schemeClr val="bg1"/>
          </a:solidFill>
          <a:ln w="57150"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2">
                    <a:lumMod val="50000"/>
                  </a:schemeClr>
                </a:solidFill>
              </a:rPr>
              <a:t>5</a:t>
            </a:r>
          </a:p>
        </p:txBody>
      </p:sp>
      <p:sp>
        <p:nvSpPr>
          <p:cNvPr id="41" name="Speech Bubble: Oval 40">
            <a:extLst>
              <a:ext uri="{FF2B5EF4-FFF2-40B4-BE49-F238E27FC236}">
                <a16:creationId xmlns:a16="http://schemas.microsoft.com/office/drawing/2014/main" id="{72279B75-97CA-364E-4429-6EFB12EBD827}"/>
              </a:ext>
            </a:extLst>
          </p:cNvPr>
          <p:cNvSpPr/>
          <p:nvPr/>
        </p:nvSpPr>
        <p:spPr>
          <a:xfrm>
            <a:off x="3705308" y="1958181"/>
            <a:ext cx="363852" cy="338241"/>
          </a:xfrm>
          <a:prstGeom prst="wedgeEllipseCallout">
            <a:avLst>
              <a:gd name="adj1" fmla="val 2613"/>
              <a:gd name="adj2" fmla="val 93843"/>
            </a:avLst>
          </a:prstGeom>
          <a:solidFill>
            <a:schemeClr val="bg1"/>
          </a:solidFill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2">
                    <a:lumMod val="50000"/>
                  </a:schemeClr>
                </a:solidFill>
              </a:rPr>
              <a:t>6</a:t>
            </a:r>
          </a:p>
        </p:txBody>
      </p:sp>
      <p:sp>
        <p:nvSpPr>
          <p:cNvPr id="42" name="Speech Bubble: Oval 41">
            <a:extLst>
              <a:ext uri="{FF2B5EF4-FFF2-40B4-BE49-F238E27FC236}">
                <a16:creationId xmlns:a16="http://schemas.microsoft.com/office/drawing/2014/main" id="{9C0C3CD8-B9BA-C2FA-87BB-AF96EE17A308}"/>
              </a:ext>
            </a:extLst>
          </p:cNvPr>
          <p:cNvSpPr/>
          <p:nvPr/>
        </p:nvSpPr>
        <p:spPr>
          <a:xfrm>
            <a:off x="1779183" y="2081146"/>
            <a:ext cx="363852" cy="338241"/>
          </a:xfrm>
          <a:prstGeom prst="wedgeEllipseCallout">
            <a:avLst>
              <a:gd name="adj1" fmla="val 2613"/>
              <a:gd name="adj2" fmla="val 93843"/>
            </a:avLst>
          </a:prstGeom>
          <a:solidFill>
            <a:schemeClr val="bg1"/>
          </a:solidFill>
          <a:ln w="5715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2">
                    <a:lumMod val="50000"/>
                  </a:schemeClr>
                </a:solidFill>
              </a:rPr>
              <a:t>7</a:t>
            </a:r>
          </a:p>
        </p:txBody>
      </p:sp>
      <p:sp>
        <p:nvSpPr>
          <p:cNvPr id="43" name="Speech Bubble: Oval 42">
            <a:extLst>
              <a:ext uri="{FF2B5EF4-FFF2-40B4-BE49-F238E27FC236}">
                <a16:creationId xmlns:a16="http://schemas.microsoft.com/office/drawing/2014/main" id="{81190C35-EB63-F97E-3783-6E3C9563BD4A}"/>
              </a:ext>
            </a:extLst>
          </p:cNvPr>
          <p:cNvSpPr/>
          <p:nvPr/>
        </p:nvSpPr>
        <p:spPr>
          <a:xfrm>
            <a:off x="2865180" y="2878567"/>
            <a:ext cx="363852" cy="338241"/>
          </a:xfrm>
          <a:prstGeom prst="wedgeEllipseCallout">
            <a:avLst>
              <a:gd name="adj1" fmla="val 2613"/>
              <a:gd name="adj2" fmla="val 93843"/>
            </a:avLst>
          </a:prstGeom>
          <a:solidFill>
            <a:schemeClr val="bg1"/>
          </a:solidFill>
          <a:ln w="5715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2">
                    <a:lumMod val="50000"/>
                  </a:schemeClr>
                </a:solidFill>
              </a:rPr>
              <a:t>8</a:t>
            </a:r>
          </a:p>
        </p:txBody>
      </p:sp>
      <p:sp>
        <p:nvSpPr>
          <p:cNvPr id="44" name="Speech Bubble: Oval 43">
            <a:extLst>
              <a:ext uri="{FF2B5EF4-FFF2-40B4-BE49-F238E27FC236}">
                <a16:creationId xmlns:a16="http://schemas.microsoft.com/office/drawing/2014/main" id="{E403098B-7ED9-BCB8-A8FF-2DBADC7D1EF2}"/>
              </a:ext>
            </a:extLst>
          </p:cNvPr>
          <p:cNvSpPr/>
          <p:nvPr/>
        </p:nvSpPr>
        <p:spPr>
          <a:xfrm>
            <a:off x="4797912" y="3185966"/>
            <a:ext cx="363852" cy="338241"/>
          </a:xfrm>
          <a:prstGeom prst="wedgeEllipseCallout">
            <a:avLst>
              <a:gd name="adj1" fmla="val -54876"/>
              <a:gd name="adj2" fmla="val 79708"/>
            </a:avLst>
          </a:prstGeom>
          <a:solidFill>
            <a:schemeClr val="bg1"/>
          </a:solidFill>
          <a:ln w="5715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>
                <a:solidFill>
                  <a:schemeClr val="tx2">
                    <a:lumMod val="50000"/>
                  </a:schemeClr>
                </a:solidFill>
              </a:rPr>
              <a:t>9</a:t>
            </a:r>
          </a:p>
        </p:txBody>
      </p:sp>
      <p:sp>
        <p:nvSpPr>
          <p:cNvPr id="45" name="Speech Bubble: Oval 44">
            <a:extLst>
              <a:ext uri="{FF2B5EF4-FFF2-40B4-BE49-F238E27FC236}">
                <a16:creationId xmlns:a16="http://schemas.microsoft.com/office/drawing/2014/main" id="{5E31403E-04B6-9DEA-B980-69A5BC1433AD}"/>
              </a:ext>
            </a:extLst>
          </p:cNvPr>
          <p:cNvSpPr/>
          <p:nvPr/>
        </p:nvSpPr>
        <p:spPr>
          <a:xfrm>
            <a:off x="3686374" y="3939280"/>
            <a:ext cx="363852" cy="338241"/>
          </a:xfrm>
          <a:prstGeom prst="wedgeEllipseCallout">
            <a:avLst>
              <a:gd name="adj1" fmla="val 2613"/>
              <a:gd name="adj2" fmla="val 93843"/>
            </a:avLst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6" name="Speech Bubble: Oval 45">
            <a:extLst>
              <a:ext uri="{FF2B5EF4-FFF2-40B4-BE49-F238E27FC236}">
                <a16:creationId xmlns:a16="http://schemas.microsoft.com/office/drawing/2014/main" id="{95E4D765-DB9C-B819-C2DC-646E6F3A1F92}"/>
              </a:ext>
            </a:extLst>
          </p:cNvPr>
          <p:cNvSpPr/>
          <p:nvPr/>
        </p:nvSpPr>
        <p:spPr>
          <a:xfrm>
            <a:off x="1894978" y="4046492"/>
            <a:ext cx="363852" cy="338241"/>
          </a:xfrm>
          <a:prstGeom prst="wedgeEllipseCallout">
            <a:avLst>
              <a:gd name="adj1" fmla="val 2613"/>
              <a:gd name="adj2" fmla="val 93843"/>
            </a:avLst>
          </a:prstGeom>
          <a:solidFill>
            <a:schemeClr val="bg1"/>
          </a:solidFill>
          <a:ln w="5715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67DC920-0EB8-702E-1B26-A0C82AF256DA}"/>
              </a:ext>
            </a:extLst>
          </p:cNvPr>
          <p:cNvSpPr txBox="1"/>
          <p:nvPr/>
        </p:nvSpPr>
        <p:spPr>
          <a:xfrm>
            <a:off x="6149789" y="4037249"/>
            <a:ext cx="2633104" cy="830228"/>
          </a:xfrm>
          <a:prstGeom prst="rect">
            <a:avLst/>
          </a:prstGeom>
          <a:noFill/>
          <a:ln w="12700">
            <a:solidFill>
              <a:schemeClr val="tx1"/>
            </a:solidFill>
          </a:ln>
          <a:effectLst/>
        </p:spPr>
        <p:txBody>
          <a:bodyPr rot="0" spcFirstLastPara="0" vertOverflow="overflow" horzOverflow="overflow" vert="horz" wrap="square" lIns="91355" tIns="45678" rIns="91355" bIns="45678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599">
                <a:cs typeface="Arial"/>
              </a:rPr>
              <a:t>Roadmap does not need to be completed sequentially in all cases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7A90F7F4-E54A-4D95-A65A-1A8C99CA5A14}"/>
              </a:ext>
            </a:extLst>
          </p:cNvPr>
          <p:cNvSpPr txBox="1"/>
          <p:nvPr/>
        </p:nvSpPr>
        <p:spPr>
          <a:xfrm>
            <a:off x="3686374" y="3965795"/>
            <a:ext cx="3638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tx2">
                    <a:lumMod val="50000"/>
                  </a:schemeClr>
                </a:solidFill>
              </a:rPr>
              <a:t>10</a:t>
            </a:r>
            <a:endParaRPr lang="en-US" sz="18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92080EA9-3D2D-B461-2A97-07E1F2DD1008}"/>
              </a:ext>
            </a:extLst>
          </p:cNvPr>
          <p:cNvSpPr txBox="1"/>
          <p:nvPr/>
        </p:nvSpPr>
        <p:spPr>
          <a:xfrm>
            <a:off x="1893877" y="4077935"/>
            <a:ext cx="36385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>
                <a:solidFill>
                  <a:schemeClr val="tx2">
                    <a:lumMod val="50000"/>
                  </a:schemeClr>
                </a:solidFill>
              </a:rPr>
              <a:t>11</a:t>
            </a:r>
            <a:endParaRPr lang="en-US" sz="180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2761AD1-A6B0-ED9A-719D-01B742F42294}"/>
              </a:ext>
            </a:extLst>
          </p:cNvPr>
          <p:cNvSpPr/>
          <p:nvPr/>
        </p:nvSpPr>
        <p:spPr>
          <a:xfrm>
            <a:off x="4435618" y="172800"/>
            <a:ext cx="1826139" cy="7657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1FF71B5-4A58-5BD4-8173-54E843A9504A}"/>
              </a:ext>
            </a:extLst>
          </p:cNvPr>
          <p:cNvSpPr/>
          <p:nvPr/>
        </p:nvSpPr>
        <p:spPr>
          <a:xfrm>
            <a:off x="6691219" y="2960051"/>
            <a:ext cx="1257581" cy="85349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06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18A50E-2101-4DB5-D5E8-0775CDF65C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9BA7-A76C-53D4-D3E0-B13EB67D77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1"/>
            <a:ext cx="7886700" cy="994172"/>
          </a:xfrm>
        </p:spPr>
        <p:txBody>
          <a:bodyPr>
            <a:normAutofit/>
          </a:bodyPr>
          <a:lstStyle/>
          <a:p>
            <a:r>
              <a:rPr lang="en-US" sz="2200"/>
              <a:t>360i Study Build</a:t>
            </a:r>
            <a:endParaRPr lang="en-US" sz="2200">
              <a:cs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632D468-CE6A-5EB5-75CB-FED8C7BB377B}"/>
              </a:ext>
            </a:extLst>
          </p:cNvPr>
          <p:cNvGrpSpPr/>
          <p:nvPr/>
        </p:nvGrpSpPr>
        <p:grpSpPr>
          <a:xfrm>
            <a:off x="668060" y="211715"/>
            <a:ext cx="8348715" cy="4205910"/>
            <a:chOff x="668060" y="211715"/>
            <a:chExt cx="8348715" cy="4205910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527EE05-21E3-B74E-15C8-A201C5249068}"/>
                </a:ext>
              </a:extLst>
            </p:cNvPr>
            <p:cNvGrpSpPr/>
            <p:nvPr/>
          </p:nvGrpSpPr>
          <p:grpSpPr>
            <a:xfrm>
              <a:off x="5969929" y="211715"/>
              <a:ext cx="2870177" cy="750977"/>
              <a:chOff x="4865745" y="1010529"/>
              <a:chExt cx="2870177" cy="750977"/>
            </a:xfrm>
          </p:grpSpPr>
          <p:sp>
            <p:nvSpPr>
              <p:cNvPr id="1075" name="TextBox 1074">
                <a:extLst>
                  <a:ext uri="{FF2B5EF4-FFF2-40B4-BE49-F238E27FC236}">
                    <a16:creationId xmlns:a16="http://schemas.microsoft.com/office/drawing/2014/main" id="{4DBD0EBD-CC30-44FC-1751-935A731D337E}"/>
                  </a:ext>
                </a:extLst>
              </p:cNvPr>
              <p:cNvSpPr txBox="1"/>
              <p:nvPr/>
            </p:nvSpPr>
            <p:spPr>
              <a:xfrm>
                <a:off x="5004604" y="1139011"/>
                <a:ext cx="890562" cy="12125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defTabSz="914378"/>
                <a:r>
                  <a:rPr lang="fr-BE" sz="788" b="1">
                    <a:solidFill>
                      <a:srgbClr val="51A492"/>
                    </a:solidFill>
                    <a:latin typeface="Century Gothic" panose="020B0502020202020204" pitchFamily="34" charset="0"/>
                  </a:rPr>
                  <a:t>Data Standards</a:t>
                </a:r>
                <a:endParaRPr lang="en-GB" sz="788" b="1">
                  <a:solidFill>
                    <a:srgbClr val="51A492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78" name="TextBox 1077">
                <a:extLst>
                  <a:ext uri="{FF2B5EF4-FFF2-40B4-BE49-F238E27FC236}">
                    <a16:creationId xmlns:a16="http://schemas.microsoft.com/office/drawing/2014/main" id="{4E6ED8FE-52FE-5118-19AA-04116B4DD5AF}"/>
                  </a:ext>
                </a:extLst>
              </p:cNvPr>
              <p:cNvSpPr txBox="1"/>
              <p:nvPr/>
            </p:nvSpPr>
            <p:spPr>
              <a:xfrm>
                <a:off x="4900808" y="1311025"/>
                <a:ext cx="1013127" cy="41934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r" defTabSz="914378"/>
                <a:r>
                  <a:rPr lang="fr-BE" sz="675">
                    <a:solidFill>
                      <a:srgbClr val="134678"/>
                    </a:solidFill>
                    <a:latin typeface="Century Gothic" panose="020B0502020202020204" pitchFamily="34" charset="0"/>
                  </a:rPr>
                  <a:t>B</a:t>
                </a:r>
                <a:r>
                  <a:rPr lang="en-US" sz="675">
                    <a:solidFill>
                      <a:srgbClr val="134678"/>
                    </a:solidFill>
                    <a:latin typeface="Century Gothic" panose="020B0502020202020204" pitchFamily="34" charset="0"/>
                  </a:rPr>
                  <a:t>iomedical Concepts</a:t>
                </a:r>
                <a:br>
                  <a:rPr lang="en-US" sz="675">
                    <a:solidFill>
                      <a:srgbClr val="134678"/>
                    </a:solidFill>
                    <a:latin typeface="Century Gothic" panose="020B0502020202020204" pitchFamily="34" charset="0"/>
                  </a:rPr>
                </a:br>
                <a:r>
                  <a:rPr lang="en-US" sz="700">
                    <a:solidFill>
                      <a:srgbClr val="134678"/>
                    </a:solidFill>
                    <a:latin typeface="Century Gothic" panose="020B0502020202020204" pitchFamily="34" charset="0"/>
                  </a:rPr>
                  <a:t>Analysis Concepts</a:t>
                </a:r>
                <a:br>
                  <a:rPr lang="en-US" sz="675">
                    <a:solidFill>
                      <a:srgbClr val="134678"/>
                    </a:solidFill>
                    <a:latin typeface="Century Gothic" panose="020B0502020202020204" pitchFamily="34" charset="0"/>
                  </a:rPr>
                </a:br>
                <a:r>
                  <a:rPr lang="en-US" sz="675">
                    <a:solidFill>
                      <a:srgbClr val="134678"/>
                    </a:solidFill>
                    <a:latin typeface="Century Gothic" panose="020B0502020202020204" pitchFamily="34" charset="0"/>
                  </a:rPr>
                  <a:t>Foundational Standards</a:t>
                </a:r>
                <a:br>
                  <a:rPr lang="en-US" sz="675">
                    <a:solidFill>
                      <a:srgbClr val="134678"/>
                    </a:solidFill>
                    <a:latin typeface="Century Gothic" panose="020B0502020202020204" pitchFamily="34" charset="0"/>
                  </a:rPr>
                </a:br>
                <a:endParaRPr lang="en-US" sz="675">
                  <a:solidFill>
                    <a:srgbClr val="134678"/>
                  </a:solidFill>
                  <a:latin typeface="Century Gothic" panose="020B0502020202020204" pitchFamily="34" charset="0"/>
                </a:endParaRPr>
              </a:p>
            </p:txBody>
          </p:sp>
          <p:sp>
            <p:nvSpPr>
              <p:cNvPr id="1079" name="Rectangle 1078">
                <a:extLst>
                  <a:ext uri="{FF2B5EF4-FFF2-40B4-BE49-F238E27FC236}">
                    <a16:creationId xmlns:a16="http://schemas.microsoft.com/office/drawing/2014/main" id="{C51AF0BE-8698-0384-865F-CA3E5BD5C779}"/>
                  </a:ext>
                </a:extLst>
              </p:cNvPr>
              <p:cNvSpPr/>
              <p:nvPr/>
            </p:nvSpPr>
            <p:spPr>
              <a:xfrm>
                <a:off x="4865745" y="1010529"/>
                <a:ext cx="2870177" cy="750977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378"/>
                <a:endParaRPr lang="en-US" sz="1053">
                  <a:solidFill>
                    <a:srgbClr val="FFFFFF"/>
                  </a:solidFill>
                  <a:latin typeface="Arial" panose="020B0604020202020204"/>
                </a:endParaRPr>
              </a:p>
            </p:txBody>
          </p:sp>
          <p:pic>
            <p:nvPicPr>
              <p:cNvPr id="1083" name="Graphic 1082" descr="Database outline">
                <a:extLst>
                  <a:ext uri="{FF2B5EF4-FFF2-40B4-BE49-F238E27FC236}">
                    <a16:creationId xmlns:a16="http://schemas.microsoft.com/office/drawing/2014/main" id="{7F38F481-C7B7-76A1-E95B-4BB54D395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5870289" y="1072623"/>
                <a:ext cx="653394" cy="653394"/>
              </a:xfrm>
              <a:prstGeom prst="rect">
                <a:avLst/>
              </a:prstGeom>
            </p:spPr>
          </p:pic>
          <p:pic>
            <p:nvPicPr>
              <p:cNvPr id="1084" name="Picture 1083" descr="A logo with blue and red text&#10;&#10;Description automatically generated">
                <a:extLst>
                  <a:ext uri="{FF2B5EF4-FFF2-40B4-BE49-F238E27FC236}">
                    <a16:creationId xmlns:a16="http://schemas.microsoft.com/office/drawing/2014/main" id="{EB9B5233-D2E2-F470-7F2C-6B98EB874E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527997" y="1199637"/>
                <a:ext cx="1131728" cy="421287"/>
              </a:xfrm>
              <a:prstGeom prst="rect">
                <a:avLst/>
              </a:prstGeom>
            </p:spPr>
          </p:pic>
        </p:grp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3E96F8A-AA1A-3955-9D4F-582B83FCC55F}"/>
                </a:ext>
              </a:extLst>
            </p:cNvPr>
            <p:cNvSpPr txBox="1"/>
            <p:nvPr/>
          </p:nvSpPr>
          <p:spPr>
            <a:xfrm>
              <a:off x="1435320" y="1152826"/>
              <a:ext cx="2074906" cy="1523494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78"/>
              <a:r>
                <a:rPr lang="fr-BE" sz="825" b="1">
                  <a:solidFill>
                    <a:srgbClr val="134678"/>
                  </a:solidFill>
                  <a:latin typeface="Century Gothic" panose="020B0502020202020204" pitchFamily="34" charset="0"/>
                </a:rPr>
                <a:t>Safety Assessments</a:t>
              </a:r>
            </a:p>
            <a:p>
              <a:pPr marL="171446" indent="-171446" defTabSz="914378">
                <a:buFont typeface="Arial" panose="020B0604020202020204" pitchFamily="34" charset="0"/>
                <a:buChar char="•"/>
              </a:pPr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Demography</a:t>
              </a:r>
            </a:p>
            <a:p>
              <a:pPr marL="171446" indent="-171446" defTabSz="914378">
                <a:buFont typeface="Arial" panose="020B0604020202020204" pitchFamily="34" charset="0"/>
                <a:buChar char="•"/>
              </a:pPr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Death Details</a:t>
              </a:r>
            </a:p>
            <a:p>
              <a:pPr marL="171446" indent="-171446" defTabSz="914378">
                <a:buFont typeface="Arial" panose="020B0604020202020204" pitchFamily="34" charset="0"/>
                <a:buChar char="•"/>
              </a:pPr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Adverse Events</a:t>
              </a:r>
            </a:p>
            <a:p>
              <a:pPr marL="628634" lvl="1" indent="-171446" defTabSz="914378">
                <a:buFont typeface="Arial" panose="020B0604020202020204" pitchFamily="34" charset="0"/>
                <a:buChar char="•"/>
              </a:pPr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Overview</a:t>
              </a:r>
            </a:p>
            <a:p>
              <a:pPr marL="628634" lvl="1" indent="-171446" defTabSz="914378">
                <a:buFont typeface="Arial" panose="020B0604020202020204" pitchFamily="34" charset="0"/>
                <a:buChar char="•"/>
              </a:pPr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By SOC and PT</a:t>
              </a:r>
            </a:p>
            <a:p>
              <a:pPr marL="628634" lvl="1" indent="-171446" defTabSz="914378">
                <a:buFont typeface="Arial" panose="020B0604020202020204" pitchFamily="34" charset="0"/>
                <a:buChar char="•"/>
              </a:pPr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By Freq</a:t>
              </a:r>
            </a:p>
            <a:p>
              <a:pPr marL="171446" indent="-171446" defTabSz="914378">
                <a:buFont typeface="Arial" panose="020B0604020202020204" pitchFamily="34" charset="0"/>
                <a:buChar char="•"/>
              </a:pPr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Disposition</a:t>
              </a:r>
            </a:p>
            <a:p>
              <a:pPr marL="171446" indent="-171446" defTabSz="914378">
                <a:buFont typeface="Arial" panose="020B0604020202020204" pitchFamily="34" charset="0"/>
                <a:buChar char="•"/>
              </a:pPr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Change from Baseline Lab</a:t>
              </a:r>
            </a:p>
            <a:p>
              <a:pPr marL="628634" lvl="1" indent="-171446" defTabSz="914378">
                <a:buFont typeface="Arial" panose="020B0604020202020204" pitchFamily="34" charset="0"/>
                <a:buChar char="•"/>
              </a:pPr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Chemistry</a:t>
              </a:r>
            </a:p>
            <a:p>
              <a:pPr marL="628634" lvl="1" indent="-171446" defTabSz="914378">
                <a:buFont typeface="Arial" panose="020B0604020202020204" pitchFamily="34" charset="0"/>
                <a:buChar char="•"/>
              </a:pPr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Hematology</a:t>
              </a:r>
            </a:p>
            <a:p>
              <a:pPr marL="628634" lvl="1" indent="-171446" defTabSz="914378">
                <a:buFont typeface="Arial" panose="020B0604020202020204" pitchFamily="34" charset="0"/>
                <a:buChar char="•"/>
              </a:pPr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Vital Signs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C52B221-FF4B-E7A3-46D0-2B7680BAADD1}"/>
                </a:ext>
              </a:extLst>
            </p:cNvPr>
            <p:cNvSpPr txBox="1"/>
            <p:nvPr/>
          </p:nvSpPr>
          <p:spPr>
            <a:xfrm>
              <a:off x="1439855" y="2769656"/>
              <a:ext cx="2074906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78"/>
              <a:r>
                <a:rPr lang="fr-BE" sz="825" b="1">
                  <a:solidFill>
                    <a:srgbClr val="134678"/>
                  </a:solidFill>
                  <a:latin typeface="Century Gothic" panose="020B0502020202020204" pitchFamily="34" charset="0"/>
                </a:rPr>
                <a:t>Safety Assessments</a:t>
              </a:r>
            </a:p>
            <a:p>
              <a:pPr marL="171446" indent="-171446" defTabSz="914378">
                <a:buFont typeface="Arial" panose="020B0604020202020204" pitchFamily="34" charset="0"/>
                <a:buChar char="•"/>
              </a:pPr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DILI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251EC0A-DEE7-208F-FB92-EB5CA34D247D}"/>
                </a:ext>
              </a:extLst>
            </p:cNvPr>
            <p:cNvSpPr txBox="1"/>
            <p:nvPr/>
          </p:nvSpPr>
          <p:spPr>
            <a:xfrm>
              <a:off x="1439855" y="4036752"/>
              <a:ext cx="2074906" cy="3808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78"/>
              <a:r>
                <a:rPr lang="fr-BE" sz="825" b="1">
                  <a:solidFill>
                    <a:srgbClr val="134678"/>
                  </a:solidFill>
                  <a:latin typeface="Century Gothic" panose="020B0502020202020204" pitchFamily="34" charset="0"/>
                </a:rPr>
                <a:t>Efficacy Endpoint Assessments</a:t>
              </a:r>
            </a:p>
            <a:p>
              <a:pPr marL="171446" indent="-171446" defTabSz="914378">
                <a:buFont typeface="Arial" panose="020B0604020202020204" pitchFamily="34" charset="0"/>
                <a:buChar char="•"/>
              </a:pPr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Breast Cancer (RECIST)</a:t>
              </a:r>
            </a:p>
            <a:p>
              <a:pPr marL="171446" indent="-171446" defTabSz="914378">
                <a:buFont typeface="Arial" panose="020B0604020202020204" pitchFamily="34" charset="0"/>
                <a:buChar char="•"/>
              </a:pPr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Alzheimer’s Disease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9BDA8C-0889-4FAD-A255-8F5D31A7E7C2}"/>
                </a:ext>
              </a:extLst>
            </p:cNvPr>
            <p:cNvSpPr txBox="1"/>
            <p:nvPr/>
          </p:nvSpPr>
          <p:spPr>
            <a:xfrm>
              <a:off x="1435320" y="3164285"/>
              <a:ext cx="1156750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78"/>
              <a:r>
                <a:rPr lang="fr-BE" sz="825" b="1">
                  <a:solidFill>
                    <a:srgbClr val="134678"/>
                  </a:solidFill>
                  <a:latin typeface="Century Gothic" panose="020B0502020202020204" pitchFamily="34" charset="0"/>
                </a:rPr>
                <a:t>Questionnaire</a:t>
              </a:r>
            </a:p>
            <a:p>
              <a:pPr marL="171446" indent="-171446" defTabSz="914378">
                <a:buFont typeface="Arial" panose="020B0604020202020204" pitchFamily="34" charset="0"/>
                <a:buChar char="•"/>
              </a:pPr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ADAS - COG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2B4DDF-605D-5283-7612-58949747F6EB}"/>
                </a:ext>
              </a:extLst>
            </p:cNvPr>
            <p:cNvSpPr txBox="1"/>
            <p:nvPr/>
          </p:nvSpPr>
          <p:spPr>
            <a:xfrm>
              <a:off x="1439855" y="3511537"/>
              <a:ext cx="2074906" cy="38087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defTabSz="914378"/>
              <a:r>
                <a:rPr lang="fr-BE" sz="825" b="1">
                  <a:solidFill>
                    <a:srgbClr val="134678"/>
                  </a:solidFill>
                  <a:latin typeface="Century Gothic" panose="020B0502020202020204" pitchFamily="34" charset="0"/>
                </a:rPr>
                <a:t>Digital Measure (DHT) </a:t>
              </a:r>
            </a:p>
            <a:p>
              <a:pPr marL="171446" indent="-171446" defTabSz="914378">
                <a:buFont typeface="Arial" panose="020B0604020202020204" pitchFamily="34" charset="0"/>
                <a:buChar char="•"/>
              </a:pPr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Glucose Monitoring</a:t>
              </a:r>
            </a:p>
            <a:p>
              <a:pPr marL="171446" indent="-171446" defTabSz="914378">
                <a:buFont typeface="Arial" panose="020B0604020202020204" pitchFamily="34" charset="0"/>
                <a:buChar char="•"/>
              </a:pPr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Steps / Movement / Sleep</a:t>
              </a:r>
            </a:p>
          </p:txBody>
        </p:sp>
        <p:cxnSp>
          <p:nvCxnSpPr>
            <p:cNvPr id="35" name="Connector: Elbow 34">
              <a:extLst>
                <a:ext uri="{FF2B5EF4-FFF2-40B4-BE49-F238E27FC236}">
                  <a16:creationId xmlns:a16="http://schemas.microsoft.com/office/drawing/2014/main" id="{C8E83EC0-A166-360F-5F9A-9C4E4EF8E9A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99138" y="2966937"/>
              <a:ext cx="1438906" cy="768161"/>
            </a:xfrm>
            <a:prstGeom prst="bentConnector3">
              <a:avLst>
                <a:gd name="adj1" fmla="val 60298"/>
              </a:avLst>
            </a:prstGeom>
            <a:ln w="25400">
              <a:solidFill>
                <a:srgbClr val="51A49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Connector: Elbow 18">
              <a:extLst>
                <a:ext uri="{FF2B5EF4-FFF2-40B4-BE49-F238E27FC236}">
                  <a16:creationId xmlns:a16="http://schemas.microsoft.com/office/drawing/2014/main" id="{4D17C848-86AC-6198-6246-B969480B8E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62460" y="1877173"/>
              <a:ext cx="3045449" cy="27917"/>
            </a:xfrm>
            <a:prstGeom prst="straightConnector1">
              <a:avLst/>
            </a:prstGeom>
            <a:ln w="25400">
              <a:solidFill>
                <a:srgbClr val="51A49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8" name="Group 1027">
              <a:extLst>
                <a:ext uri="{FF2B5EF4-FFF2-40B4-BE49-F238E27FC236}">
                  <a16:creationId xmlns:a16="http://schemas.microsoft.com/office/drawing/2014/main" id="{17B4C4AA-9695-D6AD-174D-890C89916A67}"/>
                </a:ext>
              </a:extLst>
            </p:cNvPr>
            <p:cNvGrpSpPr/>
            <p:nvPr/>
          </p:nvGrpSpPr>
          <p:grpSpPr>
            <a:xfrm>
              <a:off x="668060" y="2274811"/>
              <a:ext cx="749761" cy="803019"/>
              <a:chOff x="3192961" y="2088729"/>
              <a:chExt cx="749761" cy="803019"/>
            </a:xfrm>
          </p:grpSpPr>
          <p:pic>
            <p:nvPicPr>
              <p:cNvPr id="1029" name="Graphic 1028" descr="Continuous Improvement with solid fill">
                <a:extLst>
                  <a:ext uri="{FF2B5EF4-FFF2-40B4-BE49-F238E27FC236}">
                    <a16:creationId xmlns:a16="http://schemas.microsoft.com/office/drawing/2014/main" id="{0AD1F563-0E4A-9053-ACBF-C348F3B906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p:blipFill>
            <p:spPr>
              <a:xfrm>
                <a:off x="3251166" y="2322792"/>
                <a:ext cx="568956" cy="568956"/>
              </a:xfrm>
              <a:prstGeom prst="rect">
                <a:avLst/>
              </a:prstGeom>
            </p:spPr>
          </p:pic>
          <p:pic>
            <p:nvPicPr>
              <p:cNvPr id="1030" name="Graphic 1029" descr="Network outline">
                <a:extLst>
                  <a:ext uri="{FF2B5EF4-FFF2-40B4-BE49-F238E27FC236}">
                    <a16:creationId xmlns:a16="http://schemas.microsoft.com/office/drawing/2014/main" id="{AABDA6A3-FEE6-FF92-06FB-F0AA4A4A41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606784" y="2090838"/>
                <a:ext cx="335938" cy="335938"/>
              </a:xfrm>
              <a:prstGeom prst="rect">
                <a:avLst/>
              </a:prstGeom>
            </p:spPr>
          </p:pic>
          <p:pic>
            <p:nvPicPr>
              <p:cNvPr id="1031" name="Graphic 1030" descr="Network outline">
                <a:extLst>
                  <a:ext uri="{FF2B5EF4-FFF2-40B4-BE49-F238E27FC236}">
                    <a16:creationId xmlns:a16="http://schemas.microsoft.com/office/drawing/2014/main" id="{F4925EAB-7863-E93E-8B8A-49DE83898B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400845" y="2090372"/>
                <a:ext cx="335938" cy="335938"/>
              </a:xfrm>
              <a:prstGeom prst="rect">
                <a:avLst/>
              </a:prstGeom>
            </p:spPr>
          </p:pic>
          <p:pic>
            <p:nvPicPr>
              <p:cNvPr id="1032" name="Graphic 1031" descr="Network outline">
                <a:extLst>
                  <a:ext uri="{FF2B5EF4-FFF2-40B4-BE49-F238E27FC236}">
                    <a16:creationId xmlns:a16="http://schemas.microsoft.com/office/drawing/2014/main" id="{7A8D5D65-6212-AAC0-9582-755374F7C2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p:blipFill>
            <p:spPr>
              <a:xfrm>
                <a:off x="3192961" y="2088729"/>
                <a:ext cx="335938" cy="335938"/>
              </a:xfrm>
              <a:prstGeom prst="rect">
                <a:avLst/>
              </a:prstGeom>
            </p:spPr>
          </p:pic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58426D1-C84D-E470-0385-06966A06FBBF}"/>
                </a:ext>
              </a:extLst>
            </p:cNvPr>
            <p:cNvSpPr txBox="1"/>
            <p:nvPr/>
          </p:nvSpPr>
          <p:spPr>
            <a:xfrm>
              <a:off x="697613" y="3043959"/>
              <a:ext cx="611645" cy="126958"/>
            </a:xfrm>
            <a:prstGeom prst="rect">
              <a:avLst/>
            </a:prstGeom>
            <a:solidFill>
              <a:srgbClr val="FFFFFF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914378"/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Digital SoA</a:t>
              </a:r>
              <a:endParaRPr lang="en-GB" sz="825">
                <a:solidFill>
                  <a:srgbClr val="134678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3" name="Graphic 12" descr="Blockchain outline">
              <a:extLst>
                <a:ext uri="{FF2B5EF4-FFF2-40B4-BE49-F238E27FC236}">
                  <a16:creationId xmlns:a16="http://schemas.microsoft.com/office/drawing/2014/main" id="{1208EF0E-F31C-F5BD-2E74-A7129CA479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6196697" y="1563452"/>
              <a:ext cx="465258" cy="465258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6E06800-3D3D-424C-3FD9-6E3B71C75117}"/>
                </a:ext>
              </a:extLst>
            </p:cNvPr>
            <p:cNvSpPr txBox="1"/>
            <p:nvPr/>
          </p:nvSpPr>
          <p:spPr>
            <a:xfrm>
              <a:off x="5927541" y="2028706"/>
              <a:ext cx="966768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378"/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eCRF Specifications</a:t>
              </a:r>
              <a:endParaRPr lang="en-GB" sz="825">
                <a:solidFill>
                  <a:srgbClr val="134678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5" name="Graphic 14" descr="Database outline">
              <a:extLst>
                <a:ext uri="{FF2B5EF4-FFF2-40B4-BE49-F238E27FC236}">
                  <a16:creationId xmlns:a16="http://schemas.microsoft.com/office/drawing/2014/main" id="{A08CCE1A-AD99-8411-6DA4-1173C78647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191723" y="411530"/>
              <a:ext cx="653394" cy="653394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BEC9F96-C26F-4A2F-C1EE-E6714E43C625}"/>
                </a:ext>
              </a:extLst>
            </p:cNvPr>
            <p:cNvSpPr txBox="1"/>
            <p:nvPr/>
          </p:nvSpPr>
          <p:spPr>
            <a:xfrm>
              <a:off x="4035036" y="294157"/>
              <a:ext cx="966768" cy="1269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378"/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eCRF Portal</a:t>
              </a:r>
              <a:endParaRPr lang="en-GB" sz="825">
                <a:solidFill>
                  <a:srgbClr val="134678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17" name="Connector: Elbow 16">
              <a:extLst>
                <a:ext uri="{FF2B5EF4-FFF2-40B4-BE49-F238E27FC236}">
                  <a16:creationId xmlns:a16="http://schemas.microsoft.com/office/drawing/2014/main" id="{1FE7536B-D338-589B-D597-34D5F4D1742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54255" y="705474"/>
              <a:ext cx="1137469" cy="111775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51A49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A320321A-32A4-F678-896E-9FAAF6938D23}"/>
                </a:ext>
              </a:extLst>
            </p:cNvPr>
            <p:cNvSpPr txBox="1"/>
            <p:nvPr/>
          </p:nvSpPr>
          <p:spPr>
            <a:xfrm>
              <a:off x="3150621" y="1188669"/>
              <a:ext cx="966768" cy="25391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914378"/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Select eCRF templates</a:t>
              </a:r>
              <a:endParaRPr lang="en-GB" sz="825">
                <a:solidFill>
                  <a:srgbClr val="134678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32" name="Connector: Elbow 31">
              <a:extLst>
                <a:ext uri="{FF2B5EF4-FFF2-40B4-BE49-F238E27FC236}">
                  <a16:creationId xmlns:a16="http://schemas.microsoft.com/office/drawing/2014/main" id="{BB6E2296-95D4-9DF9-1BA6-A80BFF999F44}"/>
                </a:ext>
              </a:extLst>
            </p:cNvPr>
            <p:cNvCxnSpPr>
              <a:cxnSpLocks/>
            </p:cNvCxnSpPr>
            <p:nvPr/>
          </p:nvCxnSpPr>
          <p:spPr>
            <a:xfrm>
              <a:off x="4832706" y="707858"/>
              <a:ext cx="1269220" cy="1072141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51A49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DE6B8EE-3DA3-8002-41AB-93122E36D3BC}"/>
                </a:ext>
              </a:extLst>
            </p:cNvPr>
            <p:cNvSpPr txBox="1"/>
            <p:nvPr/>
          </p:nvSpPr>
          <p:spPr>
            <a:xfrm>
              <a:off x="3871920" y="1851094"/>
              <a:ext cx="966768" cy="12695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914378"/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Generate eCRF</a:t>
              </a:r>
              <a:endParaRPr lang="en-GB" sz="825">
                <a:solidFill>
                  <a:srgbClr val="134678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94F323E7-1180-8847-4B8F-57A3EE9060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72773" y="1959287"/>
              <a:ext cx="1409253" cy="1007649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51A49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062BD598-A243-A139-ACCD-0119E9741ACF}"/>
                </a:ext>
              </a:extLst>
            </p:cNvPr>
            <p:cNvSpPr txBox="1"/>
            <p:nvPr/>
          </p:nvSpPr>
          <p:spPr>
            <a:xfrm>
              <a:off x="4998248" y="2595526"/>
              <a:ext cx="966768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378"/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Electronic </a:t>
              </a:r>
            </a:p>
            <a:p>
              <a:pPr algn="ctr" defTabSz="914378"/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Data Transfer (eDT)</a:t>
              </a:r>
              <a:endParaRPr lang="en-GB" sz="825">
                <a:solidFill>
                  <a:srgbClr val="134678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59" name="Connector: Elbow 58">
              <a:extLst>
                <a:ext uri="{FF2B5EF4-FFF2-40B4-BE49-F238E27FC236}">
                  <a16:creationId xmlns:a16="http://schemas.microsoft.com/office/drawing/2014/main" id="{1231BDED-6CF5-2028-FD14-E570B4F0C1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6348" y="2344692"/>
              <a:ext cx="2085090" cy="623414"/>
            </a:xfrm>
            <a:prstGeom prst="bentConnector3">
              <a:avLst>
                <a:gd name="adj1" fmla="val 1502"/>
              </a:avLst>
            </a:prstGeom>
            <a:ln w="25400">
              <a:solidFill>
                <a:srgbClr val="51A49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BBD33F74-97B2-B0AB-9C51-ABAF00BBF2C3}"/>
                </a:ext>
              </a:extLst>
            </p:cNvPr>
            <p:cNvSpPr txBox="1"/>
            <p:nvPr/>
          </p:nvSpPr>
          <p:spPr>
            <a:xfrm>
              <a:off x="3824180" y="2269981"/>
              <a:ext cx="966768" cy="12695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914378"/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Generate eDT</a:t>
              </a:r>
              <a:endParaRPr lang="en-GB" sz="825">
                <a:solidFill>
                  <a:srgbClr val="134678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1026" name="TextBox 1025">
              <a:extLst>
                <a:ext uri="{FF2B5EF4-FFF2-40B4-BE49-F238E27FC236}">
                  <a16:creationId xmlns:a16="http://schemas.microsoft.com/office/drawing/2014/main" id="{35661E4D-6ABA-BA66-0AA1-DEAA5B22FEE9}"/>
                </a:ext>
              </a:extLst>
            </p:cNvPr>
            <p:cNvSpPr txBox="1"/>
            <p:nvPr/>
          </p:nvSpPr>
          <p:spPr>
            <a:xfrm>
              <a:off x="6122222" y="3084226"/>
              <a:ext cx="966768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378"/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FHIR observation resource</a:t>
              </a:r>
              <a:endParaRPr lang="en-GB" sz="825">
                <a:solidFill>
                  <a:srgbClr val="134678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1027" name="Picture 2" descr="Afbeeldingsresultaten voor fhir logo">
              <a:extLst>
                <a:ext uri="{FF2B5EF4-FFF2-40B4-BE49-F238E27FC236}">
                  <a16:creationId xmlns:a16="http://schemas.microsoft.com/office/drawing/2014/main" id="{FC52ED3F-43BD-90C1-047A-2F5D58CAB7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196611" y="2829832"/>
              <a:ext cx="191003" cy="2022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34" name="Connector: Elbow 18">
              <a:extLst>
                <a:ext uri="{FF2B5EF4-FFF2-40B4-BE49-F238E27FC236}">
                  <a16:creationId xmlns:a16="http://schemas.microsoft.com/office/drawing/2014/main" id="{82DC48E5-D803-7631-B433-6ABA151A6C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88784" y="2966937"/>
              <a:ext cx="3293406" cy="1258"/>
            </a:xfrm>
            <a:prstGeom prst="straightConnector1">
              <a:avLst/>
            </a:prstGeom>
            <a:ln w="25400">
              <a:solidFill>
                <a:srgbClr val="51A49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43" name="Group 1042">
              <a:extLst>
                <a:ext uri="{FF2B5EF4-FFF2-40B4-BE49-F238E27FC236}">
                  <a16:creationId xmlns:a16="http://schemas.microsoft.com/office/drawing/2014/main" id="{14CCAD06-9047-BD6E-EA9C-BF4B4C4BE2BC}"/>
                </a:ext>
              </a:extLst>
            </p:cNvPr>
            <p:cNvGrpSpPr/>
            <p:nvPr/>
          </p:nvGrpSpPr>
          <p:grpSpPr>
            <a:xfrm>
              <a:off x="6447810" y="1307294"/>
              <a:ext cx="966768" cy="695875"/>
              <a:chOff x="7557721" y="1154924"/>
              <a:chExt cx="966768" cy="695876"/>
            </a:xfrm>
          </p:grpSpPr>
          <p:pic>
            <p:nvPicPr>
              <p:cNvPr id="1041" name="Graphic 1040" descr="Document outline">
                <a:extLst>
                  <a:ext uri="{FF2B5EF4-FFF2-40B4-BE49-F238E27FC236}">
                    <a16:creationId xmlns:a16="http://schemas.microsoft.com/office/drawing/2014/main" id="{7E72381C-E923-1EAB-BA02-F5F0AA2CCA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tretch>
                <a:fillRect/>
              </a:stretch>
            </p:blipFill>
            <p:spPr>
              <a:xfrm>
                <a:off x="7812505" y="1154924"/>
                <a:ext cx="457200" cy="457200"/>
              </a:xfrm>
              <a:prstGeom prst="rect">
                <a:avLst/>
              </a:prstGeom>
            </p:spPr>
          </p:pic>
          <p:sp>
            <p:nvSpPr>
              <p:cNvPr id="1042" name="TextBox 1041">
                <a:extLst>
                  <a:ext uri="{FF2B5EF4-FFF2-40B4-BE49-F238E27FC236}">
                    <a16:creationId xmlns:a16="http://schemas.microsoft.com/office/drawing/2014/main" id="{89B90CEE-64B5-CDD1-F607-56AF6789005E}"/>
                  </a:ext>
                </a:extLst>
              </p:cNvPr>
              <p:cNvSpPr txBox="1"/>
              <p:nvPr/>
            </p:nvSpPr>
            <p:spPr>
              <a:xfrm>
                <a:off x="7557721" y="1596884"/>
                <a:ext cx="966768" cy="25391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defTabSz="914378"/>
                <a:r>
                  <a:rPr lang="fr-BE" sz="825">
                    <a:solidFill>
                      <a:srgbClr val="134678"/>
                    </a:solidFill>
                    <a:latin typeface="Century Gothic" panose="020B0502020202020204" pitchFamily="34" charset="0"/>
                  </a:rPr>
                  <a:t>eCRF </a:t>
                </a:r>
              </a:p>
              <a:p>
                <a:pPr algn="ctr" defTabSz="914378"/>
                <a:r>
                  <a:rPr lang="fr-BE" sz="825">
                    <a:solidFill>
                      <a:srgbClr val="134678"/>
                    </a:solidFill>
                    <a:latin typeface="Century Gothic" panose="020B0502020202020204" pitchFamily="34" charset="0"/>
                  </a:rPr>
                  <a:t>Template</a:t>
                </a:r>
                <a:endParaRPr lang="en-GB" sz="825">
                  <a:solidFill>
                    <a:srgbClr val="134678"/>
                  </a:solidFill>
                  <a:latin typeface="Century Gothic" panose="020B0502020202020204" pitchFamily="34" charset="0"/>
                </a:endParaRPr>
              </a:p>
            </p:txBody>
          </p:sp>
        </p:grpSp>
        <p:cxnSp>
          <p:nvCxnSpPr>
            <p:cNvPr id="5" name="Connector: Elbow 18">
              <a:extLst>
                <a:ext uri="{FF2B5EF4-FFF2-40B4-BE49-F238E27FC236}">
                  <a16:creationId xmlns:a16="http://schemas.microsoft.com/office/drawing/2014/main" id="{F4F8345A-EFD2-F436-1C85-7C8A86438644}"/>
                </a:ext>
              </a:extLst>
            </p:cNvPr>
            <p:cNvCxnSpPr>
              <a:cxnSpLocks/>
            </p:cNvCxnSpPr>
            <p:nvPr/>
          </p:nvCxnSpPr>
          <p:spPr>
            <a:xfrm>
              <a:off x="3323168" y="3701973"/>
              <a:ext cx="1833033" cy="11278"/>
            </a:xfrm>
            <a:prstGeom prst="straightConnector1">
              <a:avLst/>
            </a:prstGeom>
            <a:ln w="25400">
              <a:solidFill>
                <a:srgbClr val="51A49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2B71850-C1E7-A738-35D5-3BDBA07899D0}"/>
                </a:ext>
              </a:extLst>
            </p:cNvPr>
            <p:cNvSpPr txBox="1"/>
            <p:nvPr/>
          </p:nvSpPr>
          <p:spPr>
            <a:xfrm>
              <a:off x="5022108" y="3884598"/>
              <a:ext cx="966768" cy="1269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378"/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Predefined eDT</a:t>
              </a:r>
              <a:endParaRPr lang="en-GB" sz="825">
                <a:solidFill>
                  <a:srgbClr val="134678"/>
                </a:solidFill>
                <a:latin typeface="Century Gothic" panose="020B0502020202020204" pitchFamily="34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8B69CDB-53C2-18CC-3289-3BEC16CC2653}"/>
                </a:ext>
              </a:extLst>
            </p:cNvPr>
            <p:cNvSpPr txBox="1"/>
            <p:nvPr/>
          </p:nvSpPr>
          <p:spPr>
            <a:xfrm>
              <a:off x="3911948" y="3651193"/>
              <a:ext cx="791232" cy="12695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pPr algn="ctr" defTabSz="914378"/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Select eDT</a:t>
              </a:r>
              <a:endParaRPr lang="en-GB" sz="825">
                <a:solidFill>
                  <a:srgbClr val="134678"/>
                </a:solidFill>
                <a:latin typeface="Century Gothic" panose="020B0502020202020204" pitchFamily="34" charset="0"/>
              </a:endParaRPr>
            </a:p>
          </p:txBody>
        </p:sp>
        <p:pic>
          <p:nvPicPr>
            <p:cNvPr id="36" name="Graphic 35" descr="Blockchain outline">
              <a:extLst>
                <a:ext uri="{FF2B5EF4-FFF2-40B4-BE49-F238E27FC236}">
                  <a16:creationId xmlns:a16="http://schemas.microsoft.com/office/drawing/2014/main" id="{9A3405E8-FCC2-41DA-24FE-BCDB355B2C8B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8319163" y="2571390"/>
              <a:ext cx="465258" cy="465258"/>
            </a:xfrm>
            <a:prstGeom prst="rect">
              <a:avLst/>
            </a:prstGeom>
          </p:spPr>
        </p:pic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A085348E-F021-6B90-F5A7-6AA7505C225C}"/>
                </a:ext>
              </a:extLst>
            </p:cNvPr>
            <p:cNvSpPr txBox="1"/>
            <p:nvPr/>
          </p:nvSpPr>
          <p:spPr>
            <a:xfrm>
              <a:off x="8050007" y="3036644"/>
              <a:ext cx="966768" cy="25391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378"/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SDTM </a:t>
              </a:r>
            </a:p>
            <a:p>
              <a:pPr algn="ctr" defTabSz="914378"/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Specifications</a:t>
              </a:r>
              <a:endParaRPr lang="en-GB" sz="825">
                <a:solidFill>
                  <a:srgbClr val="134678"/>
                </a:solidFill>
                <a:latin typeface="Century Gothic" panose="020B0502020202020204" pitchFamily="34" charset="0"/>
              </a:endParaRPr>
            </a:p>
          </p:txBody>
        </p:sp>
        <p:cxnSp>
          <p:nvCxnSpPr>
            <p:cNvPr id="41" name="Connector: Elbow 18">
              <a:extLst>
                <a:ext uri="{FF2B5EF4-FFF2-40B4-BE49-F238E27FC236}">
                  <a16:creationId xmlns:a16="http://schemas.microsoft.com/office/drawing/2014/main" id="{5D4917FF-825B-EDC9-1D31-DC322F411F88}"/>
                </a:ext>
              </a:extLst>
            </p:cNvPr>
            <p:cNvCxnSpPr>
              <a:cxnSpLocks/>
            </p:cNvCxnSpPr>
            <p:nvPr/>
          </p:nvCxnSpPr>
          <p:spPr>
            <a:xfrm>
              <a:off x="7010271" y="2969452"/>
              <a:ext cx="1127774" cy="0"/>
            </a:xfrm>
            <a:prstGeom prst="straightConnector1">
              <a:avLst/>
            </a:prstGeom>
            <a:ln w="25400">
              <a:solidFill>
                <a:srgbClr val="51A49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Elbow 42">
              <a:extLst>
                <a:ext uri="{FF2B5EF4-FFF2-40B4-BE49-F238E27FC236}">
                  <a16:creationId xmlns:a16="http://schemas.microsoft.com/office/drawing/2014/main" id="{EDA2050E-8B4D-1149-0913-CEAA12564C55}"/>
                </a:ext>
              </a:extLst>
            </p:cNvPr>
            <p:cNvCxnSpPr>
              <a:cxnSpLocks/>
            </p:cNvCxnSpPr>
            <p:nvPr/>
          </p:nvCxnSpPr>
          <p:spPr>
            <a:xfrm>
              <a:off x="6999350" y="2127137"/>
              <a:ext cx="1138695" cy="839800"/>
            </a:xfrm>
            <a:prstGeom prst="bentConnector3">
              <a:avLst>
                <a:gd name="adj1" fmla="val 50000"/>
              </a:avLst>
            </a:prstGeom>
            <a:ln w="25400">
              <a:solidFill>
                <a:srgbClr val="51A49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7" name="Graphic 6" descr="Internet Of Things outline">
              <a:extLst>
                <a:ext uri="{FF2B5EF4-FFF2-40B4-BE49-F238E27FC236}">
                  <a16:creationId xmlns:a16="http://schemas.microsoft.com/office/drawing/2014/main" id="{372DA4FB-30D4-794B-F77F-C12B04314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6397308" y="2665373"/>
              <a:ext cx="457200" cy="457200"/>
            </a:xfrm>
            <a:prstGeom prst="rect">
              <a:avLst/>
            </a:prstGeom>
          </p:spPr>
        </p:pic>
        <p:pic>
          <p:nvPicPr>
            <p:cNvPr id="10" name="Graphic 9" descr="Folder Search outline">
              <a:extLst>
                <a:ext uri="{FF2B5EF4-FFF2-40B4-BE49-F238E27FC236}">
                  <a16:creationId xmlns:a16="http://schemas.microsoft.com/office/drawing/2014/main" id="{C4389541-CAE1-6255-0971-637776C0B31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192995" y="2081080"/>
              <a:ext cx="548640" cy="548640"/>
            </a:xfrm>
            <a:prstGeom prst="rect">
              <a:avLst/>
            </a:prstGeom>
          </p:spPr>
        </p:pic>
        <p:pic>
          <p:nvPicPr>
            <p:cNvPr id="12" name="Graphic 11" descr="Folder Search outline">
              <a:extLst>
                <a:ext uri="{FF2B5EF4-FFF2-40B4-BE49-F238E27FC236}">
                  <a16:creationId xmlns:a16="http://schemas.microsoft.com/office/drawing/2014/main" id="{25AAB0F7-708B-6F2D-78EC-B11F097F8A4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5192995" y="3427652"/>
              <a:ext cx="548640" cy="548640"/>
            </a:xfrm>
            <a:prstGeom prst="rect">
              <a:avLst/>
            </a:prstGeom>
          </p:spPr>
        </p:pic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23C4A74-67AE-4CC7-5445-38D6EC837084}"/>
              </a:ext>
            </a:extLst>
          </p:cNvPr>
          <p:cNvGrpSpPr/>
          <p:nvPr/>
        </p:nvGrpSpPr>
        <p:grpSpPr>
          <a:xfrm>
            <a:off x="8356721" y="2023190"/>
            <a:ext cx="966768" cy="568919"/>
            <a:chOff x="7557721" y="1154924"/>
            <a:chExt cx="966768" cy="568918"/>
          </a:xfrm>
        </p:grpSpPr>
        <p:pic>
          <p:nvPicPr>
            <p:cNvPr id="24" name="Graphic 23" descr="Document outline">
              <a:extLst>
                <a:ext uri="{FF2B5EF4-FFF2-40B4-BE49-F238E27FC236}">
                  <a16:creationId xmlns:a16="http://schemas.microsoft.com/office/drawing/2014/main" id="{F45AEE05-C355-34DE-F9E9-53C8E2535AA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7812505" y="1154924"/>
              <a:ext cx="457200" cy="457200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6481052-E611-0E01-68FC-2B63848BD241}"/>
                </a:ext>
              </a:extLst>
            </p:cNvPr>
            <p:cNvSpPr txBox="1"/>
            <p:nvPr/>
          </p:nvSpPr>
          <p:spPr>
            <a:xfrm>
              <a:off x="7557721" y="1596884"/>
              <a:ext cx="966768" cy="12695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 defTabSz="914378"/>
              <a:r>
                <a:rPr lang="fr-BE" sz="825">
                  <a:solidFill>
                    <a:srgbClr val="134678"/>
                  </a:solidFill>
                  <a:latin typeface="Century Gothic" panose="020B0502020202020204" pitchFamily="34" charset="0"/>
                </a:rPr>
                <a:t>Define.xml</a:t>
              </a:r>
              <a:endParaRPr lang="en-GB" sz="825">
                <a:solidFill>
                  <a:srgbClr val="134678"/>
                </a:solidFill>
                <a:latin typeface="Century Gothic" panose="020B0502020202020204" pitchFamily="34" charset="0"/>
              </a:endParaRPr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3E9A1ECC-5682-9ED2-5993-EB92DE3BEB09}"/>
              </a:ext>
            </a:extLst>
          </p:cNvPr>
          <p:cNvSpPr/>
          <p:nvPr/>
        </p:nvSpPr>
        <p:spPr>
          <a:xfrm>
            <a:off x="3738578" y="1663074"/>
            <a:ext cx="1316416" cy="4180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A32C606-5BB0-9AE7-F115-F216CF5ED279}"/>
              </a:ext>
            </a:extLst>
          </p:cNvPr>
          <p:cNvSpPr/>
          <p:nvPr/>
        </p:nvSpPr>
        <p:spPr>
          <a:xfrm>
            <a:off x="3839785" y="202526"/>
            <a:ext cx="1316416" cy="89054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481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E86238-FFCB-5036-B5E5-1E47C318F8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6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8AE88D-11EA-E5F9-BD7C-6B9A3B2D24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#ClearDataClearImpact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4663EDD-3C50-28E2-29AE-09019900D049}"/>
              </a:ext>
            </a:extLst>
          </p:cNvPr>
          <p:cNvSpPr>
            <a:spLocks noGrp="1"/>
          </p:cNvSpPr>
          <p:nvPr/>
        </p:nvSpPr>
        <p:spPr>
          <a:xfrm>
            <a:off x="2299199" y="199153"/>
            <a:ext cx="5152223" cy="54907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b="1">
                <a:ea typeface="+mj-lt"/>
                <a:cs typeface="+mj-lt"/>
              </a:rPr>
              <a:t>Generate CRF and aCRF</a:t>
            </a:r>
            <a:endParaRPr lang="en-US" b="1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34636EA-DBB3-E493-CB74-34618FEF918E}"/>
              </a:ext>
            </a:extLst>
          </p:cNvPr>
          <p:cNvSpPr/>
          <p:nvPr/>
        </p:nvSpPr>
        <p:spPr>
          <a:xfrm>
            <a:off x="3995999" y="918518"/>
            <a:ext cx="2638297" cy="2254634"/>
          </a:xfrm>
          <a:prstGeom prst="round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>
                <a:cs typeface="Arial" panose="020B0604020202020204"/>
              </a:rPr>
              <a:t>Tools</a:t>
            </a:r>
          </a:p>
          <a:p>
            <a:pPr algn="ctr"/>
            <a:endParaRPr lang="en-US" sz="1200" u="sng">
              <a:solidFill>
                <a:schemeClr val="bg1"/>
              </a:solidFill>
              <a:cs typeface="Arial" panose="020B0604020202020204"/>
            </a:endParaRPr>
          </a:p>
          <a:p>
            <a:pPr>
              <a:buFont typeface="Arial"/>
              <a:buChar char="•"/>
            </a:pP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 Python scripts</a:t>
            </a:r>
          </a:p>
          <a:p>
            <a:pPr>
              <a:buFont typeface="Arial"/>
              <a:buChar char="•"/>
            </a:pP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600" err="1">
                <a:solidFill>
                  <a:schemeClr val="bg1"/>
                </a:solidFill>
                <a:ea typeface="+mn-lt"/>
                <a:cs typeface="+mn-lt"/>
              </a:rPr>
              <a:t>odmlib</a:t>
            </a:r>
            <a:endParaRPr lang="en-US" err="1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 CDISC Library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  <a:p>
            <a:pPr>
              <a:buFont typeface="Arial"/>
              <a:buChar char="•"/>
            </a:pP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 </a:t>
            </a:r>
            <a:r>
              <a:rPr lang="en-US" sz="1600">
                <a:solidFill>
                  <a:schemeClr val="bg1"/>
                </a:solidFill>
                <a:cs typeface="Arial"/>
              </a:rPr>
              <a:t>XSLT</a:t>
            </a:r>
            <a:endParaRPr lang="en-US" sz="1600">
              <a:solidFill>
                <a:schemeClr val="bg1"/>
              </a:solidFill>
            </a:endParaRPr>
          </a:p>
          <a:p>
            <a:pPr>
              <a:buFont typeface="Arial"/>
              <a:buChar char="•"/>
            </a:pPr>
            <a:r>
              <a:rPr lang="en-US" sz="1600">
                <a:solidFill>
                  <a:schemeClr val="bg1"/>
                </a:solidFill>
                <a:ea typeface="+mn-lt"/>
                <a:cs typeface="+mn-lt"/>
              </a:rPr>
              <a:t> ODM Stylesheet</a:t>
            </a:r>
            <a:endParaRPr lang="en-US">
              <a:solidFill>
                <a:schemeClr val="bg1"/>
              </a:solidFill>
              <a:ea typeface="+mn-lt"/>
              <a:cs typeface="+mn-lt"/>
            </a:endParaRPr>
          </a:p>
        </p:txBody>
      </p:sp>
      <p:sp>
        <p:nvSpPr>
          <p:cNvPr id="6" name="TextBox 4">
            <a:extLst>
              <a:ext uri="{FF2B5EF4-FFF2-40B4-BE49-F238E27FC236}">
                <a16:creationId xmlns:a16="http://schemas.microsoft.com/office/drawing/2014/main" id="{14B1B451-7729-46D7-4680-9D842B5680B5}"/>
              </a:ext>
            </a:extLst>
          </p:cNvPr>
          <p:cNvSpPr txBox="1"/>
          <p:nvPr/>
        </p:nvSpPr>
        <p:spPr>
          <a:xfrm>
            <a:off x="8081845" y="236976"/>
            <a:ext cx="647169" cy="33855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>
                <a:cs typeface="Arial"/>
              </a:rPr>
              <a:t>Build</a:t>
            </a:r>
            <a:endParaRPr lang="en-US" sz="1600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86E841D0-046F-E319-6046-6DF2BC4FC982}"/>
              </a:ext>
            </a:extLst>
          </p:cNvPr>
          <p:cNvSpPr/>
          <p:nvPr/>
        </p:nvSpPr>
        <p:spPr>
          <a:xfrm>
            <a:off x="640800" y="1097435"/>
            <a:ext cx="2793176" cy="847613"/>
          </a:xfrm>
          <a:prstGeom prst="rightArrow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>
                <a:cs typeface="Arial"/>
              </a:rPr>
              <a:t>Inputs</a:t>
            </a:r>
            <a:endParaRPr lang="en-US" u="sng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6CD9EF7-4C42-6522-A9D0-5792920C07C8}"/>
              </a:ext>
            </a:extLst>
          </p:cNvPr>
          <p:cNvSpPr/>
          <p:nvPr/>
        </p:nvSpPr>
        <p:spPr>
          <a:xfrm>
            <a:off x="6811199" y="1096468"/>
            <a:ext cx="2203031" cy="877494"/>
          </a:xfrm>
          <a:prstGeom prst="rightArrow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u="sng">
                <a:cs typeface="Arial"/>
              </a:rPr>
              <a:t>Outputs</a:t>
            </a:r>
            <a:endParaRPr lang="en-US" u="sng"/>
          </a:p>
        </p:txBody>
      </p:sp>
      <p:sp>
        <p:nvSpPr>
          <p:cNvPr id="9" name="TextBox 7">
            <a:extLst>
              <a:ext uri="{FF2B5EF4-FFF2-40B4-BE49-F238E27FC236}">
                <a16:creationId xmlns:a16="http://schemas.microsoft.com/office/drawing/2014/main" id="{DA9E1097-F917-E1DF-AA15-67D0078BC7F3}"/>
              </a:ext>
            </a:extLst>
          </p:cNvPr>
          <p:cNvSpPr txBox="1"/>
          <p:nvPr/>
        </p:nvSpPr>
        <p:spPr>
          <a:xfrm>
            <a:off x="584578" y="1952364"/>
            <a:ext cx="3411421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1400">
                <a:solidFill>
                  <a:srgbClr val="134678"/>
                </a:solidFill>
                <a:ea typeface="+mn-lt"/>
                <a:cs typeface="+mn-lt"/>
              </a:rPr>
              <a:t> </a:t>
            </a:r>
            <a:r>
              <a:rPr lang="en-US" sz="1600">
                <a:solidFill>
                  <a:srgbClr val="134678"/>
                </a:solidFill>
                <a:ea typeface="+mn-lt"/>
                <a:cs typeface="+mn-lt"/>
              </a:rPr>
              <a:t>USDM in JSON with BCs</a:t>
            </a:r>
            <a:endParaRPr lang="en-US" sz="1600"/>
          </a:p>
          <a:p>
            <a:pPr>
              <a:buFont typeface="Arial"/>
              <a:buChar char="•"/>
            </a:pPr>
            <a:r>
              <a:rPr lang="en-US" sz="1600">
                <a:solidFill>
                  <a:srgbClr val="134678"/>
                </a:solidFill>
                <a:ea typeface="+mn-lt"/>
                <a:cs typeface="+mn-lt"/>
              </a:rPr>
              <a:t> Collection Dataset Specializations</a:t>
            </a:r>
            <a:endParaRPr lang="en-US" sz="1600"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600">
                <a:solidFill>
                  <a:srgbClr val="134678"/>
                </a:solidFill>
                <a:ea typeface="+mn-lt"/>
                <a:cs typeface="+mn-lt"/>
              </a:rPr>
              <a:t> Forms </a:t>
            </a:r>
            <a:r>
              <a:rPr lang="en-US" sz="1600">
                <a:cs typeface="Arial"/>
              </a:rPr>
              <a:t>Metadata</a:t>
            </a:r>
          </a:p>
        </p:txBody>
      </p:sp>
      <p:sp>
        <p:nvSpPr>
          <p:cNvPr id="10" name="TextBox 8">
            <a:extLst>
              <a:ext uri="{FF2B5EF4-FFF2-40B4-BE49-F238E27FC236}">
                <a16:creationId xmlns:a16="http://schemas.microsoft.com/office/drawing/2014/main" id="{DD3F7F9A-12B6-70C4-6425-B5B2ADD8932D}"/>
              </a:ext>
            </a:extLst>
          </p:cNvPr>
          <p:cNvSpPr txBox="1"/>
          <p:nvPr/>
        </p:nvSpPr>
        <p:spPr>
          <a:xfrm>
            <a:off x="6811199" y="1952620"/>
            <a:ext cx="2202168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/>
              <a:buChar char="•"/>
            </a:pPr>
            <a:r>
              <a:rPr lang="en-US" sz="1400">
                <a:ea typeface="+mn-lt"/>
                <a:cs typeface="+mn-lt"/>
              </a:rPr>
              <a:t> </a:t>
            </a:r>
            <a:r>
              <a:rPr lang="en-US" sz="1600">
                <a:ea typeface="+mn-lt"/>
                <a:cs typeface="+mn-lt"/>
              </a:rPr>
              <a:t>ODM XML</a:t>
            </a:r>
          </a:p>
          <a:p>
            <a:pPr>
              <a:buFont typeface="Arial"/>
              <a:buChar char="•"/>
            </a:pPr>
            <a:r>
              <a:rPr lang="en-US" sz="1600">
                <a:cs typeface="Arial"/>
              </a:rPr>
              <a:t> CRF as HTML</a:t>
            </a:r>
          </a:p>
          <a:p>
            <a:pPr>
              <a:buFont typeface="Arial"/>
              <a:buChar char="•"/>
            </a:pPr>
            <a:r>
              <a:rPr lang="en-US" sz="1600">
                <a:cs typeface="Arial"/>
              </a:rPr>
              <a:t>aCRF as HTML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790E24A-C2C9-8F99-1413-3BB559760916}"/>
              </a:ext>
            </a:extLst>
          </p:cNvPr>
          <p:cNvSpPr txBox="1"/>
          <p:nvPr/>
        </p:nvSpPr>
        <p:spPr>
          <a:xfrm>
            <a:off x="722905" y="3397263"/>
            <a:ext cx="8147635" cy="156966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</a:ln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Use USDM JSON to select needed BCs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Select Collection Dataset Specializations associated with the BCs </a:t>
            </a:r>
            <a:endParaRPr lang="en-US"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Find the associated forms metadata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ea typeface="+mn-lt"/>
                <a:cs typeface="+mn-lt"/>
              </a:rPr>
              <a:t>generate an ODM </a:t>
            </a:r>
          </a:p>
          <a:p>
            <a:pPr marL="285750" indent="-285750">
              <a:buFont typeface="Arial"/>
              <a:buChar char="•"/>
            </a:pPr>
            <a:r>
              <a:rPr lang="en-US" sz="1600">
                <a:cs typeface="Arial"/>
              </a:rPr>
              <a:t>schema validate the ODM file</a:t>
            </a:r>
          </a:p>
          <a:p>
            <a:pPr marL="285750" indent="-285750">
              <a:buFont typeface="Arial"/>
              <a:buChar char="•"/>
            </a:pPr>
            <a:r>
              <a:rPr lang="en-US" sz="1600"/>
              <a:t>generate an HTML renditions for the CRF and the aCRF </a:t>
            </a:r>
            <a:endParaRPr lang="en-US">
              <a:cs typeface="Arial"/>
            </a:endParaRPr>
          </a:p>
        </p:txBody>
      </p:sp>
      <p:sp>
        <p:nvSpPr>
          <p:cNvPr id="12" name="TextBox 9">
            <a:extLst>
              <a:ext uri="{FF2B5EF4-FFF2-40B4-BE49-F238E27FC236}">
                <a16:creationId xmlns:a16="http://schemas.microsoft.com/office/drawing/2014/main" id="{7DB3629E-93F2-18A1-2022-A2DEBA1AC7BC}"/>
              </a:ext>
            </a:extLst>
          </p:cNvPr>
          <p:cNvSpPr txBox="1"/>
          <p:nvPr/>
        </p:nvSpPr>
        <p:spPr>
          <a:xfrm>
            <a:off x="724780" y="3027664"/>
            <a:ext cx="1471066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600" b="1">
                <a:cs typeface="Arial"/>
              </a:rPr>
              <a:t>Description</a:t>
            </a:r>
            <a:r>
              <a:rPr lang="en-US">
                <a:cs typeface="Arial"/>
              </a:rPr>
              <a:t>: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05483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2E74E-9CEB-B405-CF33-FC119B0D4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Why do we need forms metadata?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765E2-017A-F8BD-5AA0-C283D04BC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0" tIns="0" rIns="0" bIns="0" rtlCol="0" anchor="t">
            <a:normAutofit/>
          </a:bodyPr>
          <a:lstStyle/>
          <a:p>
            <a:r>
              <a:rPr lang="en-US" dirty="0">
                <a:cs typeface="Arial"/>
              </a:rPr>
              <a:t>The USDM contains Biomedical Concepts needed for an activity</a:t>
            </a:r>
          </a:p>
          <a:p>
            <a:r>
              <a:rPr lang="en-US" dirty="0">
                <a:cs typeface="Arial"/>
              </a:rPr>
              <a:t> It may not have all the metadata needed to build ODM forms</a:t>
            </a:r>
          </a:p>
          <a:p>
            <a:r>
              <a:rPr lang="en-US" dirty="0">
                <a:cs typeface="Arial"/>
              </a:rPr>
              <a:t>A Biomedical Concepts can have more than one Collection Dataset Specializations associated with it.</a:t>
            </a:r>
          </a:p>
          <a:p>
            <a:r>
              <a:rPr lang="en-US" dirty="0">
                <a:cs typeface="Arial"/>
              </a:rPr>
              <a:t>Forms or form sections may need completion instructions or annotations</a:t>
            </a:r>
            <a:br>
              <a:rPr lang="en-US" dirty="0">
                <a:cs typeface="Arial"/>
              </a:rPr>
            </a:br>
            <a:endParaRPr lang="en-US">
              <a:cs typeface="Arial"/>
            </a:endParaRPr>
          </a:p>
          <a:p>
            <a:pPr>
              <a:buAutoNum type="arabicPeriod"/>
            </a:pPr>
            <a:endParaRPr lang="en-US">
              <a:cs typeface="Arial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4B7436-6864-E218-7C5C-0372CA825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86BEE6-BC84-8411-FAD3-478C34FE9D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#ClearDataClearImpact</a:t>
            </a:r>
          </a:p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EAE1EA0-BE9A-3BD6-C9EE-8CA0C599C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600" y="2725177"/>
            <a:ext cx="7999200" cy="117115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B5E3ABF-12C0-1CFB-93FE-132904DAF4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7500" y="4004428"/>
            <a:ext cx="6026400" cy="1113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9383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07EF4-44BC-0467-C159-D09339945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Demonstrated an Automated Process for Generating CRFs and aCRFS as an Early Experiment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ADEC7F-5D47-E242-9DA0-CAA03456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8</a:t>
            </a:fld>
            <a:endParaRPr lang="en-US"/>
          </a:p>
        </p:txBody>
      </p:sp>
      <p:sp>
        <p:nvSpPr>
          <p:cNvPr id="8" name="TextBox 5">
            <a:extLst>
              <a:ext uri="{FF2B5EF4-FFF2-40B4-BE49-F238E27FC236}">
                <a16:creationId xmlns:a16="http://schemas.microsoft.com/office/drawing/2014/main" id="{A01E00BD-C7D6-3246-BAFA-6C5CD26D5E03}"/>
              </a:ext>
            </a:extLst>
          </p:cNvPr>
          <p:cNvSpPr txBox="1"/>
          <p:nvPr/>
        </p:nvSpPr>
        <p:spPr>
          <a:xfrm>
            <a:off x="1428942" y="885415"/>
            <a:ext cx="6602302" cy="33855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>
                <a:latin typeface="Consolas"/>
                <a:cs typeface="Arial"/>
              </a:rPr>
              <a:t>python ./bc_dss2crf/cdash_poc_odm20.py --form ADASCOGSC1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A85183A-C618-332F-79C7-D0801C5FC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672" y="1226860"/>
            <a:ext cx="5673062" cy="35972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96CD50E-4C55-DB4C-A721-A59069AEC0B6}"/>
              </a:ext>
            </a:extLst>
          </p:cNvPr>
          <p:cNvSpPr txBox="1"/>
          <p:nvPr/>
        </p:nvSpPr>
        <p:spPr>
          <a:xfrm>
            <a:off x="3233280" y="4861664"/>
            <a:ext cx="5206130" cy="27699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200">
                <a:cs typeface="Arial"/>
              </a:rPr>
              <a:t>GitHub: </a:t>
            </a:r>
            <a:r>
              <a:rPr lang="en-US" sz="1200">
                <a:ea typeface="+mn-lt"/>
                <a:cs typeface="+mn-lt"/>
                <a:hlinkClick r:id="rId3"/>
              </a:rPr>
              <a:t>https://github.com/lexjansen/cdisc360i-pocs</a:t>
            </a:r>
            <a:endParaRPr lang="en-US" sz="1200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67968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A65F67-32D5-9DAB-E1BB-BEE438887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A2FE6-F259-593A-F4C2-CA98D0612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Arial"/>
              </a:rPr>
              <a:t>Demonstrated an Automated Process for Generating CRFs and aCRFS as an Early Experiment</a:t>
            </a: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685480-EDE6-C140-361E-821A7B58E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4FF9C4-EEBF-D24D-8A4E-C0B9CCE3F975}" type="slidenum">
              <a:rPr lang="en-US" smtClean="0"/>
              <a:t>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5249ED-E3E0-F40D-666C-0C865FD2CC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en-US"/>
              <a:t>#ClearDataClearImpact</a:t>
            </a:r>
          </a:p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C4D1D-170D-4BD2-23A6-35F19155B1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88036"/>
            <a:ext cx="4127524" cy="257596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22E3B1B-6259-4D67-AEE4-2DAB85D393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2399" y="988036"/>
            <a:ext cx="4861579" cy="349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0915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DISC-1 1">
      <a:dk1>
        <a:srgbClr val="134678"/>
      </a:dk1>
      <a:lt1>
        <a:srgbClr val="FFFFFF"/>
      </a:lt1>
      <a:dk2>
        <a:srgbClr val="515349"/>
      </a:dk2>
      <a:lt2>
        <a:srgbClr val="F5F5F5"/>
      </a:lt2>
      <a:accent1>
        <a:srgbClr val="134678"/>
      </a:accent1>
      <a:accent2>
        <a:srgbClr val="A1D0CA"/>
      </a:accent2>
      <a:accent3>
        <a:srgbClr val="C94543"/>
      </a:accent3>
      <a:accent4>
        <a:srgbClr val="EDAA00"/>
      </a:accent4>
      <a:accent5>
        <a:srgbClr val="553278"/>
      </a:accent5>
      <a:accent6>
        <a:srgbClr val="40B3E5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5_Events-Slide-Template_Generic_No-Events.pptx" id="{B2F1D0A3-8447-477A-95B7-AD15C3BFFC68}" vid="{B9193628-4FC6-43E6-AAA1-4C1797594B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A59C17D7A69744F9D74016FCE0E4447" ma:contentTypeVersion="7" ma:contentTypeDescription="Create a new document." ma:contentTypeScope="" ma:versionID="1ccfefaefb020e164aa483f680fe6ce8">
  <xsd:schema xmlns:xsd="http://www.w3.org/2001/XMLSchema" xmlns:xs="http://www.w3.org/2001/XMLSchema" xmlns:p="http://schemas.microsoft.com/office/2006/metadata/properties" xmlns:ns2="953ac853-00d6-40de-9b09-61124bec3048" targetNamespace="http://schemas.microsoft.com/office/2006/metadata/properties" ma:root="true" ma:fieldsID="05254dc2a63f94ad16314d6acbfc114f" ns2:_="">
    <xsd:import namespace="953ac853-00d6-40de-9b09-61124bec304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53ac853-00d6-40de-9b09-61124bec304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LengthInSeconds xmlns="953ac853-00d6-40de-9b09-61124bec3048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16DF6A-510D-48AA-99B0-3E7B14850C5A}">
  <ds:schemaRefs>
    <ds:schemaRef ds:uri="953ac853-00d6-40de-9b09-61124bec304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B3EAD0D-AD33-4DE9-A04C-ADBA8D81216E}">
  <ds:schemaRefs>
    <ds:schemaRef ds:uri="42fd8685-662d-4ea0-adda-db2055aa5e88"/>
    <ds:schemaRef ds:uri="6942efca-e753-43c0-b995-a96645848828"/>
    <ds:schemaRef ds:uri="6cd05e2c-1080-4123-b907-f31487dbd913"/>
    <ds:schemaRef ds:uri="953ac853-00d6-40de-9b09-61124bec3048"/>
    <ds:schemaRef ds:uri="e4bfa1c1-cbed-43b5-9d42-fe24faecfd28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B69330B-154C-43B9-AAF7-1A571867C6C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On-screen Show (16:9)</PresentationFormat>
  <Slides>10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CDISC 360i Summer Pulse Check </vt:lpstr>
      <vt:lpstr>CRF and aCRF Update</vt:lpstr>
      <vt:lpstr>CRF and aCRF</vt:lpstr>
      <vt:lpstr>High-level Roadmap Phase 1</vt:lpstr>
      <vt:lpstr>360i Study Build</vt:lpstr>
      <vt:lpstr>PowerPoint Presentation</vt:lpstr>
      <vt:lpstr>Why do we need forms metadata?</vt:lpstr>
      <vt:lpstr>Demonstrated an Automated Process for Generating CRFs and aCRFS as an Early Experiment</vt:lpstr>
      <vt:lpstr>Demonstrated an Automated Process for Generating CRFs and aCRFS as an Early Experiment</vt:lpstr>
      <vt:lpstr>Looking Ahead: eCRF Portal v2.0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Charles Shadle</dc:creator>
  <cp:revision>3</cp:revision>
  <dcterms:created xsi:type="dcterms:W3CDTF">2025-06-18T16:57:16Z</dcterms:created>
  <dcterms:modified xsi:type="dcterms:W3CDTF">2025-07-30T14:45:11Z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0x0101008A59C17D7A69744F9D74016FCE0E4447</vt:lpwstr>
  </property>
  <property fmtid="{D5CDD505-2E9C-101B-9397-08002B2CF9AE}" pid="3" name="SharedWithUsers">
    <vt:lpwstr>51;#Sheila Leaman</vt:lpwstr>
  </property>
  <property fmtid="{D5CDD505-2E9C-101B-9397-08002B2CF9AE}" pid="4" name="xd_ProgID">
    <vt:lpwstr/>
  </property>
  <property fmtid="{D5CDD505-2E9C-101B-9397-08002B2CF9AE}" pid="5" name="ComplianceAssetId">
    <vt:lpwstr/>
  </property>
  <property fmtid="{D5CDD505-2E9C-101B-9397-08002B2CF9AE}" pid="6" name="TemplateUrl">
    <vt:lpwstr/>
  </property>
  <property fmtid="{D5CDD505-2E9C-101B-9397-08002B2CF9AE}" pid="7" name="_ExtendedDescription">
    <vt:lpwstr/>
  </property>
  <property fmtid="{D5CDD505-2E9C-101B-9397-08002B2CF9AE}" pid="8" name="TriggerFlowInfo">
    <vt:lpwstr/>
  </property>
  <property fmtid="{D5CDD505-2E9C-101B-9397-08002B2CF9AE}" pid="9" name="xd_Signature">
    <vt:bool>false</vt:bool>
  </property>
  <property fmtid="{D5CDD505-2E9C-101B-9397-08002B2CF9AE}" pid="10" name="MediaServiceImageTags">
    <vt:lpwstr/>
  </property>
</Properties>
</file>