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7.xml" ContentType="application/vnd.openxmlformats-officedocument.theme+xml"/>
  <Override PartName="/ppt/slideLayouts/slideLayout12.xml" ContentType="application/vnd.openxmlformats-officedocument.presentationml.slideLayout+xml"/>
  <Override PartName="/ppt/theme/theme8.xml" ContentType="application/vnd.openxmlformats-officedocument.theme+xml"/>
  <Override PartName="/ppt/slideLayouts/slideLayout13.xml" ContentType="application/vnd.openxmlformats-officedocument.presentationml.slideLayout+xml"/>
  <Override PartName="/ppt/theme/theme9.xml" ContentType="application/vnd.openxmlformats-officedocument.theme+xml"/>
  <Override PartName="/ppt/slideLayouts/slideLayout1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866" r:id="rId1"/>
    <p:sldMasterId id="2147486480" r:id="rId2"/>
    <p:sldMasterId id="2147486493" r:id="rId3"/>
    <p:sldMasterId id="2147486506" r:id="rId4"/>
    <p:sldMasterId id="2147486519" r:id="rId5"/>
    <p:sldMasterId id="2147486584" r:id="rId6"/>
    <p:sldMasterId id="2147486818" r:id="rId7"/>
    <p:sldMasterId id="2147486832" r:id="rId8"/>
    <p:sldMasterId id="2147486845" r:id="rId9"/>
    <p:sldMasterId id="2147486858" r:id="rId10"/>
  </p:sldMasterIdLst>
  <p:notesMasterIdLst>
    <p:notesMasterId r:id="rId26"/>
  </p:notesMasterIdLst>
  <p:handoutMasterIdLst>
    <p:handoutMasterId r:id="rId27"/>
  </p:handoutMasterIdLst>
  <p:sldIdLst>
    <p:sldId id="987" r:id="rId11"/>
    <p:sldId id="322" r:id="rId12"/>
    <p:sldId id="568" r:id="rId13"/>
    <p:sldId id="984" r:id="rId14"/>
    <p:sldId id="985" r:id="rId15"/>
    <p:sldId id="983" r:id="rId16"/>
    <p:sldId id="804" r:id="rId17"/>
    <p:sldId id="805" r:id="rId18"/>
    <p:sldId id="807" r:id="rId19"/>
    <p:sldId id="988" r:id="rId20"/>
    <p:sldId id="808" r:id="rId21"/>
    <p:sldId id="982" r:id="rId22"/>
    <p:sldId id="990" r:id="rId23"/>
    <p:sldId id="986" r:id="rId24"/>
    <p:sldId id="989" r:id="rId25"/>
  </p:sldIdLst>
  <p:sldSz cx="12192000" cy="6858000"/>
  <p:notesSz cx="7315200" cy="9601200"/>
  <p:embeddedFontLst>
    <p:embeddedFont>
      <p:font typeface="Arial Black" panose="020B0A04020102020204" pitchFamily="34" charset="0"/>
      <p:bold r:id="rId2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9F7"/>
    <a:srgbClr val="020296"/>
    <a:srgbClr val="FF6600"/>
    <a:srgbClr val="962A00"/>
    <a:srgbClr val="FF7E27"/>
    <a:srgbClr val="000090"/>
    <a:srgbClr val="9C4C65"/>
    <a:srgbClr val="A9635C"/>
    <a:srgbClr val="FFFFFF"/>
    <a:srgbClr val="003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2" autoAdjust="0"/>
    <p:restoredTop sz="95428" autoAdjust="0"/>
  </p:normalViewPr>
  <p:slideViewPr>
    <p:cSldViewPr snapToGrid="0" snapToObjects="1">
      <p:cViewPr varScale="1">
        <p:scale>
          <a:sx n="106" d="100"/>
          <a:sy n="106" d="100"/>
        </p:scale>
        <p:origin x="55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>
      <p:cViewPr>
        <p:scale>
          <a:sx n="160" d="100"/>
          <a:sy n="160" d="100"/>
        </p:scale>
        <p:origin x="1320" y="-48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font" Target="fonts/font1.fnt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/>
          <p:nvPr/>
        </p:nvSpPr>
        <p:spPr>
          <a:xfrm>
            <a:off x="699060" y="9047153"/>
            <a:ext cx="2354917" cy="161925"/>
          </a:xfrm>
          <a:prstGeom prst="rect">
            <a:avLst/>
          </a:prstGeom>
        </p:spPr>
        <p:txBody>
          <a:bodyPr wrap="square" lIns="96632" tIns="48317" rIns="96632" bIns="48317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b="1" kern="100" spc="53" dirty="0">
                <a:solidFill>
                  <a:schemeClr val="tx2"/>
                </a:solidFill>
              </a:rPr>
              <a:t>Copyright © 2023, Lex Jansen Consulting, LLC.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3175" y="8716963"/>
            <a:ext cx="2998788" cy="481012"/>
          </a:xfrm>
          <a:prstGeom prst="rect">
            <a:avLst/>
          </a:prstGeom>
        </p:spPr>
        <p:txBody>
          <a:bodyPr vert="horz" lIns="96632" tIns="48317" rIns="96632" bIns="48317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FDEA55-B95F-40A2-81DE-E6A90B2DE6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0A61E-0488-205B-7879-252441C6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8" y="8957470"/>
            <a:ext cx="249798" cy="25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0121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193925" y="377825"/>
            <a:ext cx="3321050" cy="481013"/>
          </a:xfrm>
          <a:prstGeom prst="rect">
            <a:avLst/>
          </a:prstGeom>
        </p:spPr>
        <p:txBody>
          <a:bodyPr vert="horz" lIns="96632" tIns="48317" rIns="96632" bIns="4831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 cap="all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1975" y="960438"/>
            <a:ext cx="6200775" cy="3487737"/>
          </a:xfrm>
          <a:prstGeom prst="rect">
            <a:avLst/>
          </a:prstGeom>
          <a:noFill/>
          <a:ln w="127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vert="horz" lIns="96632" tIns="48317" rIns="96632" bIns="4831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2763" y="4551365"/>
            <a:ext cx="6299200" cy="4168775"/>
          </a:xfrm>
          <a:prstGeom prst="rect">
            <a:avLst/>
          </a:prstGeom>
        </p:spPr>
        <p:txBody>
          <a:bodyPr vert="horz" lIns="96632" tIns="48317" rIns="96632" bIns="48317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box 5"/>
          <p:cNvSpPr/>
          <p:nvPr/>
        </p:nvSpPr>
        <p:spPr>
          <a:xfrm>
            <a:off x="434975" y="9007477"/>
            <a:ext cx="3222626" cy="161925"/>
          </a:xfrm>
          <a:prstGeom prst="rect">
            <a:avLst/>
          </a:prstGeom>
        </p:spPr>
        <p:txBody>
          <a:bodyPr lIns="96632" tIns="48317" rIns="96632" bIns="48317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b="1" kern="100" spc="53" dirty="0">
                <a:solidFill>
                  <a:schemeClr val="tx2"/>
                </a:solidFill>
              </a:rPr>
              <a:t>Copyright © 2012, SAS Institute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3175" y="8720140"/>
            <a:ext cx="2998788" cy="479425"/>
          </a:xfrm>
          <a:prstGeom prst="rect">
            <a:avLst/>
          </a:prstGeom>
        </p:spPr>
        <p:txBody>
          <a:bodyPr vert="horz" lIns="96632" tIns="48317" rIns="96632" bIns="48317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B3D2BBB-E3F7-4504-A1B3-030584954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1268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460375"/>
            <a:ext cx="10874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58918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182563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1pPr>
    <a:lvl2pPr marL="457200" algn="l" defTabSz="182563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2pPr>
    <a:lvl3pPr marL="914400" algn="l" defTabSz="182563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3pPr>
    <a:lvl4pPr marL="1371600" algn="l" defTabSz="182563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4pPr>
    <a:lvl5pPr marL="1828800" algn="l" defTabSz="182563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4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84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31" indent="-2856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6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8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9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57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24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88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52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885D4C-1487-4E5B-A13F-9B4CDFAC56E3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8435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31" indent="-2856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6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8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9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57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24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88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52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1381929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5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305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657CF8-F527-4362-BC5B-C47E30FAFAEE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30515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205788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35524" name="Date Placeholder 3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  <p:sp>
        <p:nvSpPr>
          <p:cNvPr id="23552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C6E4A1-C24C-4E9F-920C-06F5265C20BE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dirty="0">
              <a:solidFill>
                <a:srgbClr val="596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5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35524" name="Date Placeholder 3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  <p:sp>
        <p:nvSpPr>
          <p:cNvPr id="23552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C6E4A1-C24C-4E9F-920C-06F5265C20BE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dirty="0">
              <a:solidFill>
                <a:srgbClr val="596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65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35524" name="Date Placeholder 3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  <p:sp>
        <p:nvSpPr>
          <p:cNvPr id="23552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C6E4A1-C24C-4E9F-920C-06F5265C20BE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dirty="0">
              <a:solidFill>
                <a:srgbClr val="596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2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35524" name="Date Placeholder 3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  <p:sp>
        <p:nvSpPr>
          <p:cNvPr id="23552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C6E4A1-C24C-4E9F-920C-06F5265C20BE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dirty="0">
              <a:solidFill>
                <a:srgbClr val="596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29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4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94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AD6E7B-1872-4653-A338-3637ADAFCDFB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49459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3102429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4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94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AD6E7B-1872-4653-A338-3637ADAFCDFB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49459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299969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4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94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AD6E7B-1872-4653-A338-3637ADAFCDFB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49459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979188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4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94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AD6E7B-1872-4653-A338-3637ADAFCDFB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49459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403312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35524" name="Date Placeholder 3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  <p:sp>
        <p:nvSpPr>
          <p:cNvPr id="23552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C6E4A1-C24C-4E9F-920C-06F5265C20BE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dirty="0">
              <a:solidFill>
                <a:srgbClr val="596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47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84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F60DD0-D632-4391-BE98-32A02D785C9B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28467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3937133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3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303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22321D-9587-4A61-9690-93A4BAB2AB99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303109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70953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3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303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22321D-9587-4A61-9690-93A4BAB2AB99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303109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393370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0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4"/>
          <p:cNvCxnSpPr/>
          <p:nvPr/>
        </p:nvCxnSpPr>
        <p:spPr bwMode="auto">
          <a:xfrm>
            <a:off x="9777941" y="0"/>
            <a:ext cx="0" cy="68580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2969" y="3096973"/>
            <a:ext cx="9489017" cy="430887"/>
          </a:xfrm>
        </p:spPr>
        <p:txBody>
          <a:bodyPr anchor="b"/>
          <a:lstStyle>
            <a:lvl1pPr>
              <a:defRPr sz="2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/>
          </p:nvPr>
        </p:nvSpPr>
        <p:spPr>
          <a:xfrm>
            <a:off x="452969" y="3441126"/>
            <a:ext cx="9489017" cy="276999"/>
          </a:xfrm>
        </p:spPr>
        <p:txBody>
          <a:bodyPr anchor="t"/>
          <a:lstStyle>
            <a:lvl1pPr marL="0" indent="0" algn="r">
              <a:lnSpc>
                <a:spcPct val="100000"/>
              </a:lnSpc>
              <a:buFont typeface="Arial" pitchFamily="34" charset="0"/>
              <a:buNone/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1829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503084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8" y="223965"/>
            <a:ext cx="3353919" cy="707886"/>
          </a:xfrm>
        </p:spPr>
        <p:txBody>
          <a:bodyPr/>
          <a:lstStyle>
            <a:lvl1pPr>
              <a:defRPr sz="2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77853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721115"/>
            <a:ext cx="10977035" cy="1415772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132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C7752C-180E-03E0-CAD1-9DAD0BDBD9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8262"/>
            <a:ext cx="12192000" cy="142476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10217151" y="1900979"/>
            <a:ext cx="0" cy="15240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697" y="2322328"/>
            <a:ext cx="9295377" cy="400110"/>
          </a:xfrm>
        </p:spPr>
        <p:txBody>
          <a:bodyPr anchor="b"/>
          <a:lstStyle>
            <a:lvl1pPr>
              <a:defRPr sz="20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0185" y="2722309"/>
            <a:ext cx="9296400" cy="276999"/>
          </a:xfrm>
        </p:spPr>
        <p:txBody>
          <a:bodyPr anchor="t"/>
          <a:lstStyle>
            <a:lvl1pPr marL="0" indent="0" algn="r">
              <a:lnSpc>
                <a:spcPct val="100000"/>
              </a:lnSpc>
              <a:buFont typeface="Arial" pitchFamily="34" charset="0"/>
              <a:buNone/>
              <a:defRPr sz="1200" b="1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992019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445933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207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445933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671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445933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066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0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3924" y="3247023"/>
            <a:ext cx="7325693" cy="338554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5102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397251" y="0"/>
            <a:ext cx="0" cy="1295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 anchor="t"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4766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34" y="468833"/>
            <a:ext cx="11087316" cy="338554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724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275541" y="0"/>
            <a:ext cx="0" cy="1295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 anchor="t"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612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275541" y="0"/>
            <a:ext cx="0" cy="1295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 anchor="t"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682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275541" y="0"/>
            <a:ext cx="0" cy="1295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 anchor="t"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747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275541" y="0"/>
            <a:ext cx="0" cy="1295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 anchor="t"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485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503084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8" y="223965"/>
            <a:ext cx="3353919" cy="707886"/>
          </a:xfrm>
        </p:spPr>
        <p:txBody>
          <a:bodyPr/>
          <a:lstStyle>
            <a:lvl1pPr>
              <a:defRPr sz="2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77853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721115"/>
            <a:ext cx="10977035" cy="1415772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982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2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text styles	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026" r:id="rId1"/>
    <p:sldLayoutId id="2147491035" r:id="rId2"/>
    <p:sldLayoutId id="2147491027" r:id="rId3"/>
    <p:sldLayoutId id="2147491034" r:id="rId4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386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045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056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067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078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58751" y="285464"/>
            <a:ext cx="3354916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26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20975"/>
            <a:ext cx="109728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0" y="601821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rgbClr val="B0B7BB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01821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fld id="{64A68FE7-8F80-472C-98EC-A5CBF88262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136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 cap="all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5pPr>
      <a:lvl6pPr marL="4572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6pPr>
      <a:lvl7pPr marL="9144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7pPr>
      <a:lvl8pPr marL="13716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8pPr>
      <a:lvl9pPr marL="18288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698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53" indent="-182875" algn="l" defTabSz="3657509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28" indent="-182875" algn="l" defTabSz="3657509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03" indent="-182875" algn="l" defTabSz="914377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879" indent="-182875" algn="l" defTabSz="365751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58751" y="285464"/>
            <a:ext cx="3354916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7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20975"/>
            <a:ext cx="109728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0" y="601821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70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rgbClr val="B0B7BB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01821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7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fld id="{6B297867-ECBA-44C8-9613-2F310D2524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352" r:id="rId1"/>
    <p:sldLayoutId id="2147491353" r:id="rId2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 cap="all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5pPr>
      <a:lvl6pPr marL="4572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6pPr>
      <a:lvl7pPr marL="9144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7pPr>
      <a:lvl8pPr marL="13716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8pPr>
      <a:lvl9pPr marL="18288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698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53" indent="-182875" algn="l" defTabSz="3657509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28" indent="-182875" algn="l" defTabSz="3657509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03" indent="-182875" algn="l" defTabSz="914377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879" indent="-182875" algn="l" defTabSz="365751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364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174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375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hematron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lexjansen/schematron4define" TargetMode="External"/><Relationship Id="rId4" Type="http://schemas.openxmlformats.org/officeDocument/2006/relationships/hyperlink" Target="https://github.com/schxslt/schxsl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DC4BB-338B-D2FF-5EB2-A40CE66E117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360822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/>
              <a:t>Validation of Define-XML with </a:t>
            </a:r>
          </a:p>
          <a:p>
            <a:pPr marL="0" indent="0" algn="ctr">
              <a:buNone/>
            </a:pPr>
            <a:r>
              <a:rPr lang="en-US" sz="3600"/>
              <a:t>XML Schema and Schematron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2CEF3-A7AE-7E1B-4CDC-4B8CEA39706C}"/>
              </a:ext>
            </a:extLst>
          </p:cNvPr>
          <p:cNvSpPr txBox="1"/>
          <p:nvPr/>
        </p:nvSpPr>
        <p:spPr>
          <a:xfrm>
            <a:off x="7831247" y="4988459"/>
            <a:ext cx="225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Lex Jansen</a:t>
            </a:r>
          </a:p>
          <a:p>
            <a:r>
              <a:rPr lang="en-US"/>
              <a:t>2023-11-16</a:t>
            </a:r>
          </a:p>
        </p:txBody>
      </p:sp>
    </p:spTree>
    <p:extLst>
      <p:ext uri="{BB962C8B-B14F-4D97-AF65-F5344CB8AC3E}">
        <p14:creationId xmlns:p14="http://schemas.microsoft.com/office/powerpoint/2010/main" val="17159957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- Schematron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4EEE1-29DE-7091-64CF-58E588126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73" y="1084678"/>
            <a:ext cx="5470086" cy="23443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266270-D0E5-4E69-1D7F-0B78CD4EFA58}"/>
              </a:ext>
            </a:extLst>
          </p:cNvPr>
          <p:cNvCxnSpPr/>
          <p:nvPr/>
        </p:nvCxnSpPr>
        <p:spPr>
          <a:xfrm>
            <a:off x="208230" y="3014804"/>
            <a:ext cx="67901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8A84A4-2DDC-0BF3-FCD9-D7E86881597C}"/>
              </a:ext>
            </a:extLst>
          </p:cNvPr>
          <p:cNvCxnSpPr/>
          <p:nvPr/>
        </p:nvCxnSpPr>
        <p:spPr>
          <a:xfrm>
            <a:off x="1226537" y="4967620"/>
            <a:ext cx="67901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8EBEFED-946A-3063-4922-7D8B02954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828" y="3569115"/>
            <a:ext cx="9906055" cy="17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762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–Schematron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4049A-59B9-DE81-C4A0-19847D841FD7}"/>
              </a:ext>
            </a:extLst>
          </p:cNvPr>
          <p:cNvSpPr txBox="1"/>
          <p:nvPr/>
        </p:nvSpPr>
        <p:spPr>
          <a:xfrm>
            <a:off x="411708" y="6158040"/>
            <a:ext cx="568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"Assertions" and "Reports"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2D246-B96B-3C0C-E582-D9A15E374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8" y="776216"/>
            <a:ext cx="11854554" cy="2520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F756B5-2999-0950-4624-8E45A8B9A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16" y="3561254"/>
            <a:ext cx="11415557" cy="19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92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0" y="366683"/>
            <a:ext cx="6668694" cy="40011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XML Schema for </a:t>
            </a:r>
            <a:r>
              <a:rPr lang="en-US"/>
              <a:t>Define-XML v2.1 + Schematron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444FC5-DC5F-12C2-263D-BF5BAE5C4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543" y="939759"/>
            <a:ext cx="8360986" cy="503410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C82279C-F97B-344C-E1A1-AFF0DF23AD1C}"/>
              </a:ext>
            </a:extLst>
          </p:cNvPr>
          <p:cNvSpPr/>
          <p:nvPr/>
        </p:nvSpPr>
        <p:spPr>
          <a:xfrm rot="10800000">
            <a:off x="5827593" y="2511186"/>
            <a:ext cx="2347415" cy="32754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022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0" y="366683"/>
            <a:ext cx="6668694" cy="40011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XML Schema for </a:t>
            </a:r>
            <a:r>
              <a:rPr lang="en-US"/>
              <a:t>Define-XML v2.1 + Schematron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A99781-261E-48F7-53F3-5AA4BB852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85513"/>
            <a:ext cx="11277600" cy="55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529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153236" y="212795"/>
            <a:ext cx="9674708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XML Schema for Define-XML v2.1 + </a:t>
            </a:r>
            <a:r>
              <a:rPr lang="en-US" dirty="0" err="1"/>
              <a:t>Schematron</a:t>
            </a:r>
            <a:r>
              <a:rPr lang="en-US" dirty="0"/>
              <a:t> - 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575C0-3CE1-E225-58D4-B21B1389B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1" y="1011233"/>
            <a:ext cx="9789616" cy="57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0647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XML Schema for Define-XML v2.1 + </a:t>
            </a:r>
            <a:r>
              <a:rPr lang="en-US" dirty="0" err="1"/>
              <a:t>Schematron</a:t>
            </a:r>
            <a:r>
              <a:rPr lang="en-US" dirty="0"/>
              <a:t> </a:t>
            </a:r>
            <a:r>
              <a:rPr lang="en-US"/>
              <a:t>- References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ED945-1774-B2A9-E3E1-D00230FAE39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7172" y="1537491"/>
            <a:ext cx="10977035" cy="2496004"/>
          </a:xfrm>
        </p:spPr>
        <p:txBody>
          <a:bodyPr/>
          <a:lstStyle/>
          <a:p>
            <a:r>
              <a:rPr lang="en-US">
                <a:hlinkClick r:id="rId3"/>
              </a:rPr>
              <a:t>https://www.schematron.com/</a:t>
            </a:r>
            <a:br>
              <a:rPr lang="en-US"/>
            </a:br>
            <a:r>
              <a:rPr lang="en-US" sz="2000" b="0" i="0">
                <a:effectLst/>
              </a:rPr>
              <a:t>A website for all things Schematron</a:t>
            </a:r>
            <a:r>
              <a:rPr lang="en-US" b="0" i="0">
                <a:effectLst/>
              </a:rPr>
              <a:t> </a:t>
            </a:r>
            <a:endParaRPr lang="en-US"/>
          </a:p>
          <a:p>
            <a:r>
              <a:rPr lang="en-US">
                <a:hlinkClick r:id="rId4"/>
              </a:rPr>
              <a:t>https://github.com/schxslt/schxslt</a:t>
            </a:r>
            <a:br>
              <a:rPr lang="en-US"/>
            </a:br>
            <a:r>
              <a:rPr lang="en-US" sz="2000"/>
              <a:t>SchXslt [ʃˈɛksl̩t] – An XSLT-based Schematron processor</a:t>
            </a:r>
          </a:p>
          <a:p>
            <a:endParaRPr lang="en-US" sz="2000"/>
          </a:p>
          <a:p>
            <a:r>
              <a:rPr lang="en-US" sz="2000">
                <a:hlinkClick r:id="rId5"/>
              </a:rPr>
              <a:t>https://github.com/lexjansen/schematron4define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979640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Content Placeholder 3"/>
          <p:cNvSpPr txBox="1">
            <a:spLocks/>
          </p:cNvSpPr>
          <p:nvPr/>
        </p:nvSpPr>
        <p:spPr bwMode="auto">
          <a:xfrm>
            <a:off x="361381" y="922301"/>
            <a:ext cx="10196438" cy="526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822325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400" dirty="0"/>
              <a:t>Validation of Define-XML has 3 phases:</a:t>
            </a:r>
          </a:p>
          <a:p>
            <a:pPr marL="800100" lvl="1" indent="-457200" eaLnBrk="1" hangingPunct="1">
              <a:buFont typeface="+mj-lt"/>
              <a:buAutoNum type="arabicPeriod"/>
            </a:pPr>
            <a:r>
              <a:rPr lang="en-US" altLang="en-US" sz="2000" b="1" dirty="0"/>
              <a:t>Does the document follow the XML ground rules (</a:t>
            </a:r>
            <a:r>
              <a:rPr lang="en-US" altLang="en-US" sz="2000" b="1" i="1" dirty="0">
                <a:solidFill>
                  <a:schemeClr val="accent1">
                    <a:lumMod val="75000"/>
                  </a:schemeClr>
                </a:solidFill>
              </a:rPr>
              <a:t>well-formed</a:t>
            </a:r>
            <a:r>
              <a:rPr lang="en-US" altLang="en-US" sz="2000" b="1" dirty="0"/>
              <a:t>)?</a:t>
            </a:r>
          </a:p>
          <a:p>
            <a:pPr lvl="2" eaLnBrk="1" hangingPunct="1"/>
            <a:r>
              <a:rPr lang="en-US" altLang="en-US" sz="1800" dirty="0"/>
              <a:t>A single element contains all other elements</a:t>
            </a:r>
          </a:p>
          <a:p>
            <a:pPr lvl="2" eaLnBrk="1" hangingPunct="1"/>
            <a:r>
              <a:rPr lang="en-US" altLang="en-US" sz="1800" dirty="0"/>
              <a:t>Properly nested tags</a:t>
            </a:r>
          </a:p>
          <a:p>
            <a:pPr lvl="2" eaLnBrk="1" hangingPunct="1"/>
            <a:r>
              <a:rPr lang="en-US" altLang="en-US" sz="1800" dirty="0"/>
              <a:t>Properly quotes attributes</a:t>
            </a:r>
          </a:p>
          <a:p>
            <a:pPr lvl="2" eaLnBrk="1" hangingPunct="1"/>
            <a:r>
              <a:rPr lang="en-US" altLang="en-US" sz="1800" dirty="0"/>
              <a:t>No illegal characters (correct encoding)</a:t>
            </a:r>
          </a:p>
          <a:p>
            <a:pPr lvl="2" eaLnBrk="1" hangingPunct="1"/>
            <a:r>
              <a:rPr lang="en-US" altLang="en-US" sz="1800" dirty="0"/>
              <a:t>This is an absolute pre-condition for the next 2 phases.</a:t>
            </a:r>
          </a:p>
          <a:p>
            <a:pPr marL="800100" lvl="1" indent="-457200" eaLnBrk="1" hangingPunct="1">
              <a:buFont typeface="+mj-lt"/>
              <a:buAutoNum type="arabicPeriod"/>
            </a:pPr>
            <a:r>
              <a:rPr lang="en-US" altLang="en-US" sz="2000" b="1" dirty="0"/>
              <a:t>Does the document follow the specific Define-XML grammar?</a:t>
            </a:r>
          </a:p>
          <a:p>
            <a:pPr lvl="2" eaLnBrk="1" hangingPunct="1"/>
            <a:r>
              <a:rPr lang="en-US" altLang="en-US" sz="1800" dirty="0"/>
              <a:t>Names of elements and attributes that must/may be included</a:t>
            </a:r>
          </a:p>
          <a:p>
            <a:pPr lvl="2" eaLnBrk="1" hangingPunct="1"/>
            <a:r>
              <a:rPr lang="en-US" altLang="en-US" sz="1800" dirty="0"/>
              <a:t>Order of elements</a:t>
            </a:r>
          </a:p>
          <a:p>
            <a:pPr lvl="2" eaLnBrk="1" hangingPunct="1"/>
            <a:r>
              <a:rPr lang="en-US" altLang="en-US" sz="1800" dirty="0"/>
              <a:t>Cardinality of elements</a:t>
            </a:r>
          </a:p>
          <a:p>
            <a:pPr lvl="2" eaLnBrk="1" hangingPunct="1"/>
            <a:r>
              <a:rPr lang="en-US" altLang="en-US" sz="1800" dirty="0"/>
              <a:t>Datatypes of attributes</a:t>
            </a:r>
          </a:p>
          <a:p>
            <a:pPr lvl="2" eaLnBrk="1" hangingPunct="1"/>
            <a:r>
              <a:rPr lang="en-US" altLang="en-US" sz="1800" dirty="0"/>
              <a:t>Enumerations (valid values)</a:t>
            </a:r>
          </a:p>
          <a:p>
            <a:pPr lvl="2" eaLnBrk="1" hangingPunct="1"/>
            <a:r>
              <a:rPr lang="en-US" altLang="en-US" sz="1800" dirty="0"/>
              <a:t>Uniqueness constraints </a:t>
            </a:r>
          </a:p>
          <a:p>
            <a:pPr marL="800100" lvl="1" indent="-457200" eaLnBrk="1" hangingPunct="1">
              <a:buFont typeface="+mj-lt"/>
              <a:buAutoNum type="arabicPeriod"/>
            </a:pPr>
            <a:r>
              <a:rPr lang="en-US" altLang="en-US" sz="2000" b="1" dirty="0"/>
              <a:t>Does the data make sense (</a:t>
            </a:r>
            <a:r>
              <a:rPr lang="en-US" altLang="en-US" sz="2000" b="1" i="1" dirty="0">
                <a:solidFill>
                  <a:schemeClr val="accent1">
                    <a:lumMod val="75000"/>
                  </a:schemeClr>
                </a:solidFill>
              </a:rPr>
              <a:t>business rules</a:t>
            </a:r>
            <a:r>
              <a:rPr lang="en-US" altLang="en-US" sz="2000" b="1" dirty="0"/>
              <a:t>)</a:t>
            </a:r>
            <a:br>
              <a:rPr lang="en-US" altLang="en-US" sz="2000" dirty="0"/>
            </a:br>
            <a:r>
              <a:rPr lang="en-US" altLang="en-US" sz="2000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Validation of Define-XML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F1E040D-A482-B923-0362-F3713572A3FA}"/>
              </a:ext>
            </a:extLst>
          </p:cNvPr>
          <p:cNvSpPr/>
          <p:nvPr/>
        </p:nvSpPr>
        <p:spPr>
          <a:xfrm>
            <a:off x="8924982" y="3429000"/>
            <a:ext cx="191641" cy="2134056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66C8DB0-5758-94FC-C2C7-1C848E945508}"/>
              </a:ext>
            </a:extLst>
          </p:cNvPr>
          <p:cNvSpPr/>
          <p:nvPr/>
        </p:nvSpPr>
        <p:spPr>
          <a:xfrm>
            <a:off x="8932699" y="5636525"/>
            <a:ext cx="183924" cy="645313"/>
          </a:xfrm>
          <a:prstGeom prst="rightBrace">
            <a:avLst>
              <a:gd name="adj1" fmla="val 0"/>
              <a:gd name="adj2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2A545-24CB-4A25-4BCC-8D5EB2D84BD6}"/>
              </a:ext>
            </a:extLst>
          </p:cNvPr>
          <p:cNvSpPr txBox="1"/>
          <p:nvPr/>
        </p:nvSpPr>
        <p:spPr>
          <a:xfrm>
            <a:off x="9148685" y="3360698"/>
            <a:ext cx="2422479" cy="1938992"/>
          </a:xfrm>
          <a:prstGeom prst="rect">
            <a:avLst/>
          </a:prstGeom>
          <a:noFill/>
          <a:ln w="19050">
            <a:solidFill>
              <a:srgbClr val="2A99F7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Define-XML Specification, </a:t>
            </a:r>
            <a:br>
              <a:rPr lang="en-US" sz="2400" dirty="0"/>
            </a:br>
            <a:r>
              <a:rPr lang="en-US" sz="2400" dirty="0"/>
              <a:t>mostly implemented by XML Schema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41DCA-555B-E0B4-345C-EF90C07F506C}"/>
              </a:ext>
            </a:extLst>
          </p:cNvPr>
          <p:cNvSpPr txBox="1"/>
          <p:nvPr/>
        </p:nvSpPr>
        <p:spPr>
          <a:xfrm>
            <a:off x="9148686" y="5543682"/>
            <a:ext cx="2422478" cy="830997"/>
          </a:xfrm>
          <a:prstGeom prst="rect">
            <a:avLst/>
          </a:prstGeom>
          <a:noFill/>
          <a:ln w="19050">
            <a:solidFill>
              <a:srgbClr val="2A99F7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Define-XML Specification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817688" y="212795"/>
            <a:ext cx="8396287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- Define-XML Conformance Rules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4CC9C-F863-5E81-90F1-C2F669E8D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9" y="1270546"/>
            <a:ext cx="11867717" cy="48572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817688" y="212795"/>
            <a:ext cx="8396287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- Define-XML Conformance Rules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D632F-4424-E5CE-E416-0A32130B4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0" y="1606480"/>
            <a:ext cx="11793322" cy="40232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EE73B7-3AF2-7872-F5AB-D1A66B559946}"/>
              </a:ext>
            </a:extLst>
          </p:cNvPr>
          <p:cNvSpPr/>
          <p:nvPr/>
        </p:nvSpPr>
        <p:spPr>
          <a:xfrm>
            <a:off x="2756848" y="3807725"/>
            <a:ext cx="9155644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363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817688" y="366683"/>
            <a:ext cx="8396287" cy="40011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- Define-XML Business Rules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078AA-EC03-93A8-8B2C-6AE3ED04E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7" y="1438275"/>
            <a:ext cx="4797924" cy="950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F824D5-B4B3-4454-AB03-220772CAF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17" y="2694578"/>
            <a:ext cx="11077516" cy="734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6FDE26-4ABB-3596-68A4-C42367F07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452" y="1146025"/>
            <a:ext cx="5819291" cy="13173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25ECBC-A44D-5B03-57CE-B4FEC9AD4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287" y="3955181"/>
            <a:ext cx="9350871" cy="19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061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</a:t>
            </a:r>
          </a:p>
        </p:txBody>
      </p:sp>
      <p:sp>
        <p:nvSpPr>
          <p:cNvPr id="493573" name="Content Placeholder 3"/>
          <p:cNvSpPr txBox="1">
            <a:spLocks/>
          </p:cNvSpPr>
          <p:nvPr/>
        </p:nvSpPr>
        <p:spPr bwMode="auto">
          <a:xfrm>
            <a:off x="1817689" y="1192213"/>
            <a:ext cx="8696325" cy="252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822325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r>
              <a:rPr lang="en-US" altLang="en-US" sz="2400" dirty="0"/>
              <a:t>XML schema languages:</a:t>
            </a:r>
          </a:p>
          <a:p>
            <a:pPr lvl="1" eaLnBrk="1" hangingPunct="1">
              <a:buClr>
                <a:srgbClr val="00539B"/>
              </a:buClr>
            </a:pPr>
            <a:r>
              <a:rPr lang="en-US" altLang="en-US" sz="2200" dirty="0"/>
              <a:t>Document Type Definitions (DTD)</a:t>
            </a:r>
          </a:p>
          <a:p>
            <a:pPr lvl="1" eaLnBrk="1" hangingPunct="1">
              <a:buClr>
                <a:srgbClr val="00539B"/>
              </a:buClr>
            </a:pPr>
            <a:r>
              <a:rPr lang="en-US" altLang="en-US" sz="2200" dirty="0">
                <a:solidFill>
                  <a:schemeClr val="accent1"/>
                </a:solidFill>
              </a:rPr>
              <a:t>XML Schema (W3C)</a:t>
            </a:r>
          </a:p>
          <a:p>
            <a:pPr lvl="1" eaLnBrk="1" hangingPunct="1">
              <a:buClr>
                <a:srgbClr val="00539B"/>
              </a:buClr>
            </a:pPr>
            <a:r>
              <a:rPr lang="en-US" altLang="en-US" sz="2200" dirty="0"/>
              <a:t>Schematron</a:t>
            </a:r>
          </a:p>
          <a:p>
            <a:pPr lvl="1" eaLnBrk="1" hangingPunct="1">
              <a:buClr>
                <a:srgbClr val="00539B"/>
              </a:buClr>
            </a:pPr>
            <a:r>
              <a:rPr lang="en-US" altLang="en-US" sz="2200" dirty="0"/>
              <a:t>XQuery</a:t>
            </a:r>
          </a:p>
          <a:p>
            <a:pPr lvl="1" eaLnBrk="1" hangingPunct="1">
              <a:buClr>
                <a:srgbClr val="00539B"/>
              </a:buClr>
            </a:pPr>
            <a:r>
              <a:rPr lang="en-US" altLang="en-US" sz="2200" dirty="0"/>
              <a:t>RELAX NG</a:t>
            </a:r>
          </a:p>
        </p:txBody>
      </p:sp>
    </p:spTree>
    <p:extLst>
      <p:ext uri="{BB962C8B-B14F-4D97-AF65-F5344CB8AC3E}">
        <p14:creationId xmlns:p14="http://schemas.microsoft.com/office/powerpoint/2010/main" val="34090165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XML Schema for Define-XML v2.1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781D5D-8C8B-2381-8065-E5BC0986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433" y="1355263"/>
            <a:ext cx="8413134" cy="47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641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– XML Schema 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677988" y="1192214"/>
            <a:ext cx="8836026" cy="271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822325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marL="273050" lvl="1" indent="0" eaLnBrk="1" hangingPunct="1">
              <a:buNone/>
              <a:defRPr/>
            </a:pPr>
            <a:r>
              <a:rPr lang="en-US" sz="2400" b="1" dirty="0"/>
              <a:t>Limitations</a:t>
            </a:r>
          </a:p>
          <a:p>
            <a:pPr lvl="1" eaLnBrk="1" hangingPunct="1">
              <a:defRPr/>
            </a:pPr>
            <a:r>
              <a:rPr lang="en-US" sz="2400" dirty="0"/>
              <a:t>XML Schema 1.0 provides no facilities to state that the value or presence of </a:t>
            </a:r>
            <a:r>
              <a:rPr lang="en-US" sz="2400" b="1" dirty="0"/>
              <a:t>one data item </a:t>
            </a:r>
            <a:r>
              <a:rPr lang="en-US" sz="2400" dirty="0"/>
              <a:t>is </a:t>
            </a:r>
            <a:r>
              <a:rPr lang="en-US" sz="2400" b="1" dirty="0"/>
              <a:t>dependent</a:t>
            </a:r>
            <a:r>
              <a:rPr lang="en-US" sz="2400" dirty="0"/>
              <a:t> on the values or presence of </a:t>
            </a:r>
            <a:r>
              <a:rPr lang="en-US" sz="2400" b="1" dirty="0"/>
              <a:t>other data items </a:t>
            </a:r>
            <a:r>
              <a:rPr lang="en-US" sz="2400" dirty="0"/>
              <a:t>(so-called </a:t>
            </a:r>
            <a:r>
              <a:rPr lang="en-US" sz="2400" i="1" dirty="0"/>
              <a:t>co-occurrence constraints</a:t>
            </a:r>
            <a:r>
              <a:rPr lang="en-US" sz="2400" dirty="0"/>
              <a:t>). </a:t>
            </a:r>
          </a:p>
          <a:p>
            <a:pPr lvl="1" eaLnBrk="1" hangingPunct="1">
              <a:defRPr/>
            </a:pPr>
            <a:r>
              <a:rPr lang="en-US" sz="2400" dirty="0"/>
              <a:t>Error messages are not very human friendly</a:t>
            </a:r>
          </a:p>
        </p:txBody>
      </p:sp>
    </p:spTree>
    <p:extLst>
      <p:ext uri="{BB962C8B-B14F-4D97-AF65-F5344CB8AC3E}">
        <p14:creationId xmlns:p14="http://schemas.microsoft.com/office/powerpoint/2010/main" val="15189973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- Schematron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643064" y="957263"/>
            <a:ext cx="8696325" cy="489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822325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marL="273050" lvl="1" indent="0" eaLnBrk="1" hangingPunct="1">
              <a:buClr>
                <a:srgbClr val="00539B"/>
              </a:buClr>
              <a:buNone/>
              <a:defRPr/>
            </a:pPr>
            <a:r>
              <a:rPr lang="en-US" altLang="en-US" sz="2800" b="1" dirty="0"/>
              <a:t>Schematron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Can compare arbitrary nodes in an XML file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Namespace awareness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Customizable friendly error messages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Verify co-occurrence constraints</a:t>
            </a:r>
          </a:p>
          <a:p>
            <a:pPr lvl="2" eaLnBrk="1" hangingPunct="1">
              <a:buClr>
                <a:srgbClr val="00539B"/>
              </a:buClr>
              <a:defRPr/>
            </a:pPr>
            <a:r>
              <a:rPr lang="en-US" altLang="en-US" sz="2000"/>
              <a:t>In a submission, if </a:t>
            </a: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007DC3"/>
                </a:solidFill>
              </a:rPr>
              <a:t>ItemDef/def:Origin/@Type </a:t>
            </a:r>
            <a:r>
              <a:rPr lang="en-US" altLang="en-US" sz="2000" dirty="0"/>
              <a:t>attribute is </a:t>
            </a:r>
            <a:r>
              <a:rPr lang="en-US" altLang="en-US" sz="2000" dirty="0">
                <a:solidFill>
                  <a:srgbClr val="007DC3"/>
                </a:solidFill>
              </a:rPr>
              <a:t>“Collected” </a:t>
            </a:r>
            <a:r>
              <a:rPr lang="en-US" altLang="en-US" sz="2000" dirty="0"/>
              <a:t>then there has to be a </a:t>
            </a:r>
            <a:r>
              <a:rPr lang="en-US" altLang="en-US" sz="2000" dirty="0">
                <a:solidFill>
                  <a:srgbClr val="007DC3"/>
                </a:solidFill>
              </a:rPr>
              <a:t>def:DocumentRef</a:t>
            </a:r>
            <a:r>
              <a:rPr lang="en-US" altLang="en-US" sz="2000" dirty="0"/>
              <a:t> child element</a:t>
            </a:r>
          </a:p>
          <a:p>
            <a:pPr lvl="2" eaLnBrk="1" hangingPunct="1">
              <a:buClr>
                <a:srgbClr val="00539B"/>
              </a:buClr>
              <a:defRPr/>
            </a:pPr>
            <a:r>
              <a:rPr lang="en-US" altLang="en-US" sz="2000" dirty="0"/>
              <a:t>If the </a:t>
            </a:r>
            <a:r>
              <a:rPr lang="en-US" altLang="en-US" sz="2000" dirty="0">
                <a:solidFill>
                  <a:srgbClr val="007DC3"/>
                </a:solidFill>
              </a:rPr>
              <a:t>Purpose</a:t>
            </a:r>
            <a:r>
              <a:rPr lang="en-US" altLang="en-US" sz="2000" dirty="0"/>
              <a:t> attribute is “Tabulations” then the </a:t>
            </a:r>
            <a:r>
              <a:rPr lang="en-US" altLang="en-US" sz="2000" dirty="0">
                <a:solidFill>
                  <a:srgbClr val="007DC3"/>
                </a:solidFill>
              </a:rPr>
              <a:t>def:Class/@Name</a:t>
            </a:r>
            <a:r>
              <a:rPr lang="en-US" altLang="en-US" sz="2000" dirty="0"/>
              <a:t> attribute has to be “FINDINGS”, “EVENTS”, “INTERVENTIONS”, ... 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Based on XSL transformations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Everything not forbidden is allowed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Schematron makes assertions about the document content</a:t>
            </a:r>
          </a:p>
        </p:txBody>
      </p:sp>
    </p:spTree>
    <p:extLst>
      <p:ext uri="{BB962C8B-B14F-4D97-AF65-F5344CB8AC3E}">
        <p14:creationId xmlns:p14="http://schemas.microsoft.com/office/powerpoint/2010/main" val="30201512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8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2012 SAS Theme 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2012 SAS Theme 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3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4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3_External_Presentation_16x9_2014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21_External_Presentation_16x9_2014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6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7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External_Presentation_4x3_2012</Template>
  <TotalTime>0</TotalTime>
  <Words>429</Words>
  <Application>Microsoft Office PowerPoint</Application>
  <PresentationFormat>Widescreen</PresentationFormat>
  <Paragraphs>87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Arial Black</vt:lpstr>
      <vt:lpstr>External_Presentation_4x3_2012</vt:lpstr>
      <vt:lpstr>1_External_Presentation_4x3_2012</vt:lpstr>
      <vt:lpstr>2_External_Presentation_4x3_2012</vt:lpstr>
      <vt:lpstr>3_External_Presentation_4x3_2012</vt:lpstr>
      <vt:lpstr>4_External_Presentation_4x3_2012</vt:lpstr>
      <vt:lpstr>3_External_Presentation_16x9_2014</vt:lpstr>
      <vt:lpstr>21_External_Presentation_16x9_2014</vt:lpstr>
      <vt:lpstr>6_External_Presentation_4x3_2012</vt:lpstr>
      <vt:lpstr>7_External_Presentation_4x3_2012</vt:lpstr>
      <vt:lpstr>8_External_Presentation_4x3_2012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Define-XML</dc:title>
  <dc:subject>Define-XML 2.0</dc:subject>
  <dc:creator/>
  <cp:keywords>XML, CDISC, Define-XML</cp:keywords>
  <cp:lastModifiedBy/>
  <cp:revision>1</cp:revision>
  <dcterms:created xsi:type="dcterms:W3CDTF">2013-04-11T20:46:44Z</dcterms:created>
  <dcterms:modified xsi:type="dcterms:W3CDTF">2023-11-16T20:15:32Z</dcterms:modified>
  <cp:category>XML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14400</vt:r8>
  </property>
  <property fmtid="{D5CDD505-2E9C-101B-9397-08002B2CF9AE}" pid="3" name="ContentTypeId">
    <vt:lpwstr>0x010100D07754B365008844B6F0D46EBB76DF44</vt:lpwstr>
  </property>
  <property fmtid="{D5CDD505-2E9C-101B-9397-08002B2CF9AE}" pid="4" name="Description0">
    <vt:lpwstr>Customer-ready</vt:lpwstr>
  </property>
  <property fmtid="{D5CDD505-2E9C-101B-9397-08002B2CF9AE}" pid="5" name="Extension">
    <vt:lpwstr>POTX</vt:lpwstr>
  </property>
  <property fmtid="{D5CDD505-2E9C-101B-9397-08002B2CF9AE}" pid="6" name="Use">
    <vt:lpwstr>Template</vt:lpwstr>
  </property>
  <property fmtid="{D5CDD505-2E9C-101B-9397-08002B2CF9AE}" pid="7" name="Order0">
    <vt:lpwstr/>
  </property>
  <property fmtid="{D5CDD505-2E9C-101B-9397-08002B2CF9AE}" pid="8" name="Owner">
    <vt:lpwstr/>
  </property>
  <property fmtid="{D5CDD505-2E9C-101B-9397-08002B2CF9AE}" pid="9" name="Template Type">
    <vt:lpwstr>2012 Standard</vt:lpwstr>
  </property>
  <property fmtid="{D5CDD505-2E9C-101B-9397-08002B2CF9AE}" pid="10" name="Office Version">
    <vt:lpwstr/>
  </property>
  <property fmtid="{D5CDD505-2E9C-101B-9397-08002B2CF9AE}" pid="11" name="Status">
    <vt:lpwstr>Final</vt:lpwstr>
  </property>
  <property fmtid="{D5CDD505-2E9C-101B-9397-08002B2CF9AE}" pid="12" name="Updated">
    <vt:lpwstr/>
  </property>
  <property fmtid="{D5CDD505-2E9C-101B-9397-08002B2CF9AE}" pid="13" name="Audience">
    <vt:lpwstr>Customer Ready / External</vt:lpwstr>
  </property>
  <property fmtid="{D5CDD505-2E9C-101B-9397-08002B2CF9AE}" pid="14" name="Ratio">
    <vt:lpwstr>4x3</vt:lpwstr>
  </property>
</Properties>
</file>