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platzhalter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platzhalter 3"/>
          <p:cNvSpPr/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Bildplatzhalter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el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Challenge Task HS 2018</a:t>
            </a:r>
          </a:p>
        </p:txBody>
      </p:sp>
      <p:sp>
        <p:nvSpPr>
          <p:cNvPr id="113" name="Untertitel 2"/>
          <p:cNvSpPr txBox="1"/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/>
            <a:r>
              <a:t>Alexander van Schie, Elias Brunner, Pascal Bertschi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el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Chat invite		</a:t>
            </a:r>
          </a:p>
        </p:txBody>
      </p:sp>
      <p:graphicFrame>
        <p:nvGraphicFramePr>
          <p:cNvPr id="152" name="Inhaltsplatzhalter 6"/>
          <p:cNvGraphicFramePr/>
          <p:nvPr/>
        </p:nvGraphicFramePr>
        <p:xfrm>
          <a:off x="838200" y="1933944"/>
          <a:ext cx="10515600" cy="296672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Name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Description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chatId, chatName, chatPublicKey, chatPrivateKey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Chat information that user gets invited to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inviteId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Random generated number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username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User that gets the invite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publicKey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Public key of the user that gets the invite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153" name="Textfeld 7"/>
          <p:cNvSpPr txBox="1"/>
          <p:nvPr/>
        </p:nvSpPr>
        <p:spPr>
          <a:xfrm>
            <a:off x="838199" y="1302084"/>
            <a:ext cx="3156286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Parameter</a:t>
            </a:r>
          </a:p>
        </p:txBody>
      </p:sp>
      <p:sp>
        <p:nvSpPr>
          <p:cNvPr id="154" name="Textfeld 8"/>
          <p:cNvSpPr txBox="1"/>
          <p:nvPr/>
        </p:nvSpPr>
        <p:spPr>
          <a:xfrm>
            <a:off x="850899" y="4221885"/>
            <a:ext cx="9294553" cy="222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/>
            </a:pPr>
            <a:r>
              <a:t>Action: PUT </a:t>
            </a:r>
          </a:p>
          <a:p>
            <a:pPr lvl="1">
              <a:defRPr b="1" sz="2400"/>
            </a:pPr>
            <a:r>
              <a:t>location-key={username}-invite,</a:t>
            </a:r>
          </a:p>
          <a:p>
            <a:pPr lvl="1">
              <a:defRPr b="1" sz="2400"/>
            </a:pPr>
            <a:r>
              <a:t>content-key={inviteId},</a:t>
            </a:r>
          </a:p>
          <a:p>
            <a:pPr lvl="1">
              <a:defRPr b="1" sz="2400"/>
            </a:pPr>
            <a:r>
              <a:t>value={chatId, chatName, chatPublicKey, chatPrivateKey},</a:t>
            </a:r>
          </a:p>
          <a:p>
            <a:pPr lvl="1">
              <a:defRPr b="1" sz="2400"/>
            </a:pPr>
            <a:r>
              <a:t>encrypted-with={publicKey},</a:t>
            </a:r>
          </a:p>
          <a:p>
            <a:pPr lvl="1">
              <a:defRPr b="1" sz="2400"/>
            </a:pPr>
            <a:r>
              <a:t>ttl=7days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el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Save chat list / accept chat invite		</a:t>
            </a:r>
          </a:p>
        </p:txBody>
      </p:sp>
      <p:graphicFrame>
        <p:nvGraphicFramePr>
          <p:cNvPr id="157" name="Inhaltsplatzhalter 6"/>
          <p:cNvGraphicFramePr/>
          <p:nvPr/>
        </p:nvGraphicFramePr>
        <p:xfrm>
          <a:off x="838200" y="2069358"/>
          <a:ext cx="10515600" cy="111252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Name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Description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username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User that chat list belongs to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publicKey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Public key of user for encryption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privateKey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Private key of user for protection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chatList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list of chats that get stored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158" name="Textfeld 7"/>
          <p:cNvSpPr txBox="1"/>
          <p:nvPr/>
        </p:nvSpPr>
        <p:spPr>
          <a:xfrm>
            <a:off x="812799" y="1581484"/>
            <a:ext cx="3156286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Parameter</a:t>
            </a:r>
          </a:p>
        </p:txBody>
      </p:sp>
      <p:sp>
        <p:nvSpPr>
          <p:cNvPr id="159" name="Textfeld 8"/>
          <p:cNvSpPr txBox="1"/>
          <p:nvPr/>
        </p:nvSpPr>
        <p:spPr>
          <a:xfrm>
            <a:off x="838199" y="4327628"/>
            <a:ext cx="10515601" cy="222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/>
            </a:pPr>
            <a:r>
              <a:t>Action: PUT </a:t>
            </a:r>
          </a:p>
          <a:p>
            <a:pPr lvl="1">
              <a:defRPr b="1" sz="2400"/>
            </a:pPr>
            <a:r>
              <a:t>content-key=chatlist,</a:t>
            </a:r>
          </a:p>
          <a:p>
            <a:pPr lvl="1">
              <a:defRPr b="1" sz="2400"/>
            </a:pPr>
            <a:r>
              <a:t>location-key={username},</a:t>
            </a:r>
          </a:p>
          <a:p>
            <a:pPr lvl="1">
              <a:defRPr b="1" sz="2400"/>
            </a:pPr>
            <a:r>
              <a:t>value={chatList}=[{name, publicKey, privateKey}, …]</a:t>
            </a:r>
          </a:p>
          <a:p>
            <a:pPr lvl="1">
              <a:defRPr b="1" sz="2400"/>
            </a:pPr>
            <a:r>
              <a:t>encrypted-with={publicKey}</a:t>
            </a:r>
          </a:p>
          <a:p>
            <a:pPr lvl="1">
              <a:defRPr b="1" sz="2400"/>
            </a:pPr>
            <a:r>
              <a:t>signed-with={privateKey}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itel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Get chat list</a:t>
            </a:r>
          </a:p>
        </p:txBody>
      </p:sp>
      <p:graphicFrame>
        <p:nvGraphicFramePr>
          <p:cNvPr id="162" name="Inhaltsplatzhalter 6"/>
          <p:cNvGraphicFramePr/>
          <p:nvPr/>
        </p:nvGraphicFramePr>
        <p:xfrm>
          <a:off x="838200" y="1933944"/>
          <a:ext cx="10515600" cy="296672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Name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Description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username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User that chat list belongs to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163" name="Textfeld 7"/>
          <p:cNvSpPr txBox="1"/>
          <p:nvPr/>
        </p:nvSpPr>
        <p:spPr>
          <a:xfrm>
            <a:off x="838200" y="1302084"/>
            <a:ext cx="3156285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Parameter</a:t>
            </a:r>
          </a:p>
        </p:txBody>
      </p:sp>
      <p:sp>
        <p:nvSpPr>
          <p:cNvPr id="164" name="Textfeld 8"/>
          <p:cNvSpPr txBox="1"/>
          <p:nvPr/>
        </p:nvSpPr>
        <p:spPr>
          <a:xfrm>
            <a:off x="850900" y="4221885"/>
            <a:ext cx="9294552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/>
            </a:pPr>
            <a:r>
              <a:t>Action: GET </a:t>
            </a:r>
          </a:p>
          <a:p>
            <a:pPr lvl="1">
              <a:defRPr b="1" sz="2400"/>
            </a:pPr>
            <a:r>
              <a:t>content-key=chatlist,</a:t>
            </a:r>
          </a:p>
          <a:p>
            <a:pPr lvl="1">
              <a:defRPr b="1" sz="2400"/>
            </a:pPr>
            <a:r>
              <a:t>location-key={username}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el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Search invites</a:t>
            </a:r>
          </a:p>
        </p:txBody>
      </p:sp>
      <p:graphicFrame>
        <p:nvGraphicFramePr>
          <p:cNvPr id="167" name="Inhaltsplatzhalter 6"/>
          <p:cNvGraphicFramePr/>
          <p:nvPr/>
        </p:nvGraphicFramePr>
        <p:xfrm>
          <a:off x="838200" y="2492744"/>
          <a:ext cx="10515600" cy="14833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Name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Description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username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User that the invites belong to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168" name="Textfeld 7"/>
          <p:cNvSpPr txBox="1"/>
          <p:nvPr/>
        </p:nvSpPr>
        <p:spPr>
          <a:xfrm>
            <a:off x="838199" y="1860884"/>
            <a:ext cx="3156286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Parameter</a:t>
            </a:r>
          </a:p>
        </p:txBody>
      </p:sp>
      <p:sp>
        <p:nvSpPr>
          <p:cNvPr id="169" name="Textfeld 8"/>
          <p:cNvSpPr txBox="1"/>
          <p:nvPr/>
        </p:nvSpPr>
        <p:spPr>
          <a:xfrm>
            <a:off x="838199" y="4061881"/>
            <a:ext cx="10515601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/>
            </a:pPr>
            <a:r>
              <a:t>Actions: GET </a:t>
            </a:r>
          </a:p>
          <a:p>
            <a:pPr lvl="1">
              <a:defRPr b="1" sz="2400"/>
            </a:pPr>
            <a:r>
              <a:t>location-key={username}-invite,</a:t>
            </a:r>
          </a:p>
          <a:p>
            <a:pPr lvl="1">
              <a:defRPr b="1" sz="2400"/>
            </a:pPr>
            <a:r>
              <a:t>content-key=*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itel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Send message		</a:t>
            </a:r>
          </a:p>
        </p:txBody>
      </p:sp>
      <p:graphicFrame>
        <p:nvGraphicFramePr>
          <p:cNvPr id="172" name="Inhaltsplatzhalter 6"/>
          <p:cNvGraphicFramePr/>
          <p:nvPr/>
        </p:nvGraphicFramePr>
        <p:xfrm>
          <a:off x="838200" y="2044849"/>
          <a:ext cx="10515600" cy="333756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Name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Description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chatId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Chat that message belongs to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messageId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Random generated id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chatPublicKey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Chat public key for encryption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privateKey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User (sender) private key for protection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173" name="Textfeld 7"/>
          <p:cNvSpPr txBox="1"/>
          <p:nvPr/>
        </p:nvSpPr>
        <p:spPr>
          <a:xfrm>
            <a:off x="825499" y="1441784"/>
            <a:ext cx="3156286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Parameter</a:t>
            </a:r>
          </a:p>
        </p:txBody>
      </p:sp>
      <p:sp>
        <p:nvSpPr>
          <p:cNvPr id="174" name="Textfeld 8"/>
          <p:cNvSpPr txBox="1"/>
          <p:nvPr/>
        </p:nvSpPr>
        <p:spPr>
          <a:xfrm>
            <a:off x="838199" y="4080474"/>
            <a:ext cx="10515601" cy="258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/>
            </a:pPr>
            <a:r>
              <a:t>Action: PUT</a:t>
            </a:r>
          </a:p>
          <a:p>
            <a:pPr lvl="1">
              <a:defRPr b="1" sz="2400"/>
            </a:pPr>
            <a:r>
              <a:t>location-key={chatId}-messages,</a:t>
            </a:r>
          </a:p>
          <a:p>
            <a:pPr lvl="1">
              <a:defRPr b="1" sz="2400"/>
            </a:pPr>
            <a:r>
              <a:t>content-key={messageId},</a:t>
            </a:r>
          </a:p>
          <a:p>
            <a:pPr lvl="1">
              <a:defRPr b="1" sz="2400"/>
            </a:pPr>
            <a:r>
              <a:t>encrypted-with={chatPublicKey},</a:t>
            </a:r>
          </a:p>
          <a:p>
            <a:pPr lvl="1">
              <a:defRPr b="1" sz="2400"/>
            </a:pPr>
            <a:r>
              <a:t>signed-with={privateKey},</a:t>
            </a:r>
          </a:p>
          <a:p>
            <a:pPr lvl="1">
              <a:defRPr b="1" sz="2400"/>
            </a:pPr>
            <a:r>
              <a:t>value={sender, message, date}</a:t>
            </a:r>
          </a:p>
          <a:p>
            <a:pPr lvl="1">
              <a:defRPr b="1" sz="2400"/>
            </a:pPr>
            <a:r>
              <a:t>ttl=7days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itel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Retrieve message		</a:t>
            </a:r>
          </a:p>
        </p:txBody>
      </p:sp>
      <p:graphicFrame>
        <p:nvGraphicFramePr>
          <p:cNvPr id="177" name="Inhaltsplatzhalter 6"/>
          <p:cNvGraphicFramePr/>
          <p:nvPr/>
        </p:nvGraphicFramePr>
        <p:xfrm>
          <a:off x="838200" y="2492744"/>
          <a:ext cx="10515600" cy="222504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Name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Description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chatId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Chat of messages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178" name="Textfeld 7"/>
          <p:cNvSpPr txBox="1"/>
          <p:nvPr/>
        </p:nvSpPr>
        <p:spPr>
          <a:xfrm>
            <a:off x="838199" y="1860884"/>
            <a:ext cx="3156286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Parameter</a:t>
            </a:r>
          </a:p>
        </p:txBody>
      </p:sp>
      <p:sp>
        <p:nvSpPr>
          <p:cNvPr id="179" name="Textfeld 8"/>
          <p:cNvSpPr txBox="1"/>
          <p:nvPr/>
        </p:nvSpPr>
        <p:spPr>
          <a:xfrm>
            <a:off x="838199" y="4153615"/>
            <a:ext cx="10515602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/>
            </a:pPr>
            <a:r>
              <a:t>Action: GET </a:t>
            </a:r>
          </a:p>
          <a:p>
            <a:pPr lvl="1">
              <a:defRPr b="1" sz="2400"/>
            </a:pPr>
            <a:r>
              <a:t>location-key={chatId}-messages</a:t>
            </a:r>
          </a:p>
          <a:p>
            <a:pPr lvl="1">
              <a:defRPr b="1" sz="2400"/>
            </a:pPr>
            <a:r>
              <a:t>content-key=*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el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Requirements</a:t>
            </a:r>
          </a:p>
        </p:txBody>
      </p:sp>
      <p:sp>
        <p:nvSpPr>
          <p:cNvPr id="116" name="Inhaltsplatzhalt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Build a chat application with following architectual details:</a:t>
            </a:r>
          </a:p>
          <a:p>
            <a:pPr marL="0" indent="0">
              <a:buSzTx/>
              <a:buNone/>
            </a:pPr>
          </a:p>
          <a:p>
            <a:pPr/>
            <a:r>
              <a:t>Fully decentralized P2P mechanism</a:t>
            </a:r>
          </a:p>
          <a:p>
            <a:pPr/>
            <a:r>
              <a:t>Communication between peers (one-to-one, group)</a:t>
            </a:r>
          </a:p>
          <a:p>
            <a:pPr/>
            <a:r>
              <a:t>Verification of messages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el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Project goals</a:t>
            </a:r>
          </a:p>
        </p:txBody>
      </p:sp>
      <p:sp>
        <p:nvSpPr>
          <p:cNvPr id="119" name="Inhaltsplatzhalt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t>User registration</a:t>
            </a:r>
          </a:p>
          <a:p>
            <a:pPr>
              <a:lnSpc>
                <a:spcPct val="81000"/>
              </a:lnSpc>
            </a:pPr>
            <a:r>
              <a:t>User online status</a:t>
            </a:r>
          </a:p>
          <a:p>
            <a:pPr>
              <a:lnSpc>
                <a:spcPct val="81000"/>
              </a:lnSpc>
            </a:pPr>
            <a:r>
              <a:t>User search</a:t>
            </a:r>
          </a:p>
          <a:p>
            <a:pPr>
              <a:lnSpc>
                <a:spcPct val="81000"/>
              </a:lnSpc>
            </a:pPr>
            <a:r>
              <a:t>Save contact lists</a:t>
            </a:r>
          </a:p>
          <a:p>
            <a:pPr>
              <a:lnSpc>
                <a:spcPct val="81000"/>
              </a:lnSpc>
            </a:pPr>
            <a:r>
              <a:t>Detection of public / private key changes</a:t>
            </a:r>
          </a:p>
          <a:p>
            <a:pPr>
              <a:lnSpc>
                <a:spcPct val="81000"/>
              </a:lnSpc>
            </a:pPr>
            <a:r>
              <a:t>Create chat &amp; member invitation</a:t>
            </a:r>
          </a:p>
          <a:p>
            <a:pPr>
              <a:lnSpc>
                <a:spcPct val="81000"/>
              </a:lnSpc>
            </a:pPr>
            <a:r>
              <a:t>Message encryption</a:t>
            </a:r>
          </a:p>
          <a:p>
            <a:pPr>
              <a:lnSpc>
                <a:spcPct val="81000"/>
              </a:lnSpc>
            </a:pPr>
            <a:r>
              <a:t>Chat list with single / group chats </a:t>
            </a:r>
          </a:p>
          <a:p>
            <a:pPr>
              <a:lnSpc>
                <a:spcPct val="81000"/>
              </a:lnSpc>
            </a:pPr>
            <a:r>
              <a:t>Offline messages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el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User registration		</a:t>
            </a:r>
          </a:p>
        </p:txBody>
      </p:sp>
      <p:graphicFrame>
        <p:nvGraphicFramePr>
          <p:cNvPr id="122" name="Inhaltsplatzhalter 6"/>
          <p:cNvGraphicFramePr/>
          <p:nvPr/>
        </p:nvGraphicFramePr>
        <p:xfrm>
          <a:off x="838200" y="2492744"/>
          <a:ext cx="10515600" cy="14833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Name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Description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username, publicKey, firstName, lastName, walletAddress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User information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123" name="Textfeld 7"/>
          <p:cNvSpPr txBox="1"/>
          <p:nvPr/>
        </p:nvSpPr>
        <p:spPr>
          <a:xfrm>
            <a:off x="838199" y="1860884"/>
            <a:ext cx="3156286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Parameter</a:t>
            </a:r>
          </a:p>
        </p:txBody>
      </p:sp>
      <p:sp>
        <p:nvSpPr>
          <p:cNvPr id="124" name="Textfeld 8"/>
          <p:cNvSpPr txBox="1"/>
          <p:nvPr/>
        </p:nvSpPr>
        <p:spPr>
          <a:xfrm>
            <a:off x="838199" y="3946628"/>
            <a:ext cx="10515601" cy="18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/>
            </a:pPr>
            <a:r>
              <a:t>Action: PUT </a:t>
            </a:r>
          </a:p>
          <a:p>
            <a:pPr lvl="1">
              <a:defRPr b="1" sz="2400"/>
            </a:pPr>
            <a:r>
              <a:t>content-key=user, </a:t>
            </a:r>
          </a:p>
          <a:p>
            <a:pPr lvl="1">
              <a:defRPr b="1" sz="2400"/>
            </a:pPr>
            <a:r>
              <a:t>location-key={username}, </a:t>
            </a:r>
          </a:p>
          <a:p>
            <a:pPr lvl="1">
              <a:defRPr b="1" sz="2400"/>
            </a:pPr>
            <a:r>
              <a:t>value={username, publicKey, firstName, lastName, walletAddress},</a:t>
            </a:r>
          </a:p>
          <a:p>
            <a:pPr lvl="1">
              <a:defRPr b="1" sz="2400"/>
            </a:pPr>
            <a:r>
              <a:t>signed-with={privateKey}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el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User search</a:t>
            </a:r>
          </a:p>
        </p:txBody>
      </p:sp>
      <p:graphicFrame>
        <p:nvGraphicFramePr>
          <p:cNvPr id="127" name="Inhaltsplatzhalter 6"/>
          <p:cNvGraphicFramePr/>
          <p:nvPr/>
        </p:nvGraphicFramePr>
        <p:xfrm>
          <a:off x="838200" y="2492744"/>
          <a:ext cx="10515600" cy="74168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Name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Description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username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Username of searched user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128" name="Textfeld 7"/>
          <p:cNvSpPr txBox="1"/>
          <p:nvPr/>
        </p:nvSpPr>
        <p:spPr>
          <a:xfrm>
            <a:off x="838199" y="1860884"/>
            <a:ext cx="3156286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Parameter</a:t>
            </a:r>
          </a:p>
        </p:txBody>
      </p:sp>
      <p:sp>
        <p:nvSpPr>
          <p:cNvPr id="129" name="Textfeld 8"/>
          <p:cNvSpPr txBox="1"/>
          <p:nvPr/>
        </p:nvSpPr>
        <p:spPr>
          <a:xfrm>
            <a:off x="838199" y="4036481"/>
            <a:ext cx="10515601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/>
            </a:pPr>
            <a:r>
              <a:t>Action: GET </a:t>
            </a:r>
          </a:p>
          <a:p>
            <a:pPr lvl="1">
              <a:defRPr b="1" sz="2400"/>
            </a:pPr>
            <a:r>
              <a:t>content-key=user, </a:t>
            </a:r>
          </a:p>
          <a:p>
            <a:pPr lvl="1">
              <a:defRPr b="1" sz="2400"/>
            </a:pPr>
            <a:r>
              <a:t>location-key={username}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tel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Set User online status		</a:t>
            </a:r>
          </a:p>
        </p:txBody>
      </p:sp>
      <p:graphicFrame>
        <p:nvGraphicFramePr>
          <p:cNvPr id="132" name="Inhaltsplatzhalter 6"/>
          <p:cNvGraphicFramePr/>
          <p:nvPr/>
        </p:nvGraphicFramePr>
        <p:xfrm>
          <a:off x="838200" y="2492744"/>
          <a:ext cx="10515600" cy="18542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Name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Description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username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User that the status belongs to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privateKey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Private key of user for signature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status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Status value that the user has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133" name="Textfeld 7"/>
          <p:cNvSpPr txBox="1"/>
          <p:nvPr/>
        </p:nvSpPr>
        <p:spPr>
          <a:xfrm>
            <a:off x="838199" y="1860884"/>
            <a:ext cx="3156286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Parameter</a:t>
            </a:r>
          </a:p>
        </p:txBody>
      </p:sp>
      <p:sp>
        <p:nvSpPr>
          <p:cNvPr id="134" name="Textfeld 8"/>
          <p:cNvSpPr txBox="1"/>
          <p:nvPr/>
        </p:nvSpPr>
        <p:spPr>
          <a:xfrm>
            <a:off x="838198" y="4186325"/>
            <a:ext cx="10515604" cy="222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/>
            </a:pPr>
            <a:r>
              <a:t>Action: PUT </a:t>
            </a:r>
          </a:p>
          <a:p>
            <a:pPr lvl="1">
              <a:defRPr b="1" sz="2400"/>
            </a:pPr>
            <a:r>
              <a:t>content-key=onlinestatus, </a:t>
            </a:r>
          </a:p>
          <a:p>
            <a:pPr lvl="1">
              <a:defRPr b="1" sz="2400"/>
            </a:pPr>
            <a:r>
              <a:t>location-key={username}, </a:t>
            </a:r>
          </a:p>
          <a:p>
            <a:pPr lvl="1">
              <a:defRPr b="1" sz="2400"/>
            </a:pPr>
            <a:r>
              <a:t>value={status},</a:t>
            </a:r>
          </a:p>
          <a:p>
            <a:pPr lvl="1">
              <a:defRPr b="1" sz="2400"/>
            </a:pPr>
            <a:r>
              <a:t>signed-with={privateKey}</a:t>
            </a:r>
          </a:p>
          <a:p>
            <a:pPr lvl="1">
              <a:defRPr b="1" sz="2400"/>
            </a:pPr>
            <a:r>
              <a:t>ttl=5mins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el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Get User Online Status</a:t>
            </a:r>
          </a:p>
        </p:txBody>
      </p:sp>
      <p:graphicFrame>
        <p:nvGraphicFramePr>
          <p:cNvPr id="137" name="Inhaltsplatzhalter 6"/>
          <p:cNvGraphicFramePr/>
          <p:nvPr/>
        </p:nvGraphicFramePr>
        <p:xfrm>
          <a:off x="838200" y="2492744"/>
          <a:ext cx="10515600" cy="111252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Name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Description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username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User that the online status belongs to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138" name="Textfeld 7"/>
          <p:cNvSpPr txBox="1"/>
          <p:nvPr/>
        </p:nvSpPr>
        <p:spPr>
          <a:xfrm>
            <a:off x="838199" y="1860884"/>
            <a:ext cx="3156286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Parameter</a:t>
            </a:r>
          </a:p>
        </p:txBody>
      </p:sp>
      <p:sp>
        <p:nvSpPr>
          <p:cNvPr id="139" name="Textfeld 8"/>
          <p:cNvSpPr txBox="1"/>
          <p:nvPr/>
        </p:nvSpPr>
        <p:spPr>
          <a:xfrm>
            <a:off x="838199" y="4061881"/>
            <a:ext cx="10515601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/>
            </a:pPr>
            <a:r>
              <a:t>Action: GET </a:t>
            </a:r>
          </a:p>
          <a:p>
            <a:pPr lvl="1">
              <a:defRPr b="1" sz="2400"/>
            </a:pPr>
            <a:r>
              <a:t>content-key=onlinestatus, </a:t>
            </a:r>
          </a:p>
          <a:p>
            <a:pPr lvl="1">
              <a:defRPr b="1" sz="2400"/>
            </a:pPr>
            <a:r>
              <a:t>location-key={username}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el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Save contact list		</a:t>
            </a:r>
          </a:p>
        </p:txBody>
      </p:sp>
      <p:graphicFrame>
        <p:nvGraphicFramePr>
          <p:cNvPr id="142" name="Inhaltsplatzhalter 6"/>
          <p:cNvGraphicFramePr/>
          <p:nvPr/>
        </p:nvGraphicFramePr>
        <p:xfrm>
          <a:off x="838200" y="1972044"/>
          <a:ext cx="10515600" cy="222504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Name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Description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username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User that contact list belongs to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publicKey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Public key of user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privateKey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Private key of user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contactList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List of contacts that get stored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143" name="Textfeld 7"/>
          <p:cNvSpPr txBox="1"/>
          <p:nvPr/>
        </p:nvSpPr>
        <p:spPr>
          <a:xfrm>
            <a:off x="838199" y="1517984"/>
            <a:ext cx="3156286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Parameter</a:t>
            </a:r>
          </a:p>
        </p:txBody>
      </p:sp>
      <p:sp>
        <p:nvSpPr>
          <p:cNvPr id="144" name="Textfeld 8"/>
          <p:cNvSpPr txBox="1"/>
          <p:nvPr/>
        </p:nvSpPr>
        <p:spPr>
          <a:xfrm>
            <a:off x="831850" y="4133001"/>
            <a:ext cx="10528301" cy="222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/>
            </a:pPr>
            <a:r>
              <a:t>Action: PUT </a:t>
            </a:r>
          </a:p>
          <a:p>
            <a:pPr lvl="1">
              <a:defRPr b="1" sz="2400"/>
            </a:pPr>
            <a:r>
              <a:t>content-key=contactlist, </a:t>
            </a:r>
          </a:p>
          <a:p>
            <a:pPr lvl="1">
              <a:defRPr b="1" sz="2400"/>
            </a:pPr>
            <a:r>
              <a:t>location-key={username},</a:t>
            </a:r>
          </a:p>
          <a:p>
            <a:pPr lvl="1">
              <a:defRPr b="1" sz="2400"/>
            </a:pPr>
            <a:r>
              <a:t>value=contactList=[{username, publicKey, walletAddress, …}, …],</a:t>
            </a:r>
          </a:p>
          <a:p>
            <a:pPr lvl="1">
              <a:defRPr b="1" sz="2400"/>
            </a:pPr>
            <a:r>
              <a:t>signed-with={privateKey},</a:t>
            </a:r>
          </a:p>
          <a:p>
            <a:pPr lvl="1">
              <a:defRPr b="1" sz="2400"/>
            </a:pPr>
            <a:r>
              <a:t>encrypted-with={publicKey}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el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Create chat	</a:t>
            </a:r>
          </a:p>
        </p:txBody>
      </p:sp>
      <p:graphicFrame>
        <p:nvGraphicFramePr>
          <p:cNvPr id="147" name="Inhaltsplatzhalter 6"/>
          <p:cNvGraphicFramePr/>
          <p:nvPr/>
        </p:nvGraphicFramePr>
        <p:xfrm>
          <a:off x="838200" y="2022844"/>
          <a:ext cx="10515600" cy="259588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Name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Description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chatId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Random generated id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name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Name of the new chat (UI)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chatPrivateKey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Random generated key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chatPublicKey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Random generated key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148" name="Textfeld 7"/>
          <p:cNvSpPr txBox="1"/>
          <p:nvPr/>
        </p:nvSpPr>
        <p:spPr>
          <a:xfrm>
            <a:off x="812799" y="1479884"/>
            <a:ext cx="3156286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Parameter</a:t>
            </a:r>
          </a:p>
        </p:txBody>
      </p:sp>
      <p:sp>
        <p:nvSpPr>
          <p:cNvPr id="149" name="Textfeld 8"/>
          <p:cNvSpPr txBox="1"/>
          <p:nvPr/>
        </p:nvSpPr>
        <p:spPr>
          <a:xfrm>
            <a:off x="736599" y="4234601"/>
            <a:ext cx="10515601" cy="258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/>
            </a:pPr>
            <a:r>
              <a:t>Action:  PUT </a:t>
            </a:r>
          </a:p>
          <a:p>
            <a:pPr lvl="1">
              <a:defRPr b="1" sz="2400"/>
            </a:pPr>
            <a:r>
              <a:t>content-key=chat,</a:t>
            </a:r>
          </a:p>
          <a:p>
            <a:pPr lvl="1">
              <a:defRPr b="1" sz="2400"/>
            </a:pPr>
            <a:r>
              <a:t>location-key={chatId},</a:t>
            </a:r>
          </a:p>
          <a:p>
            <a:pPr lvl="1">
              <a:defRPr b="1" sz="2400"/>
            </a:pPr>
            <a:r>
              <a:t>signed-with={chatPrivateKey},</a:t>
            </a:r>
          </a:p>
          <a:p>
            <a:pPr lvl="1">
              <a:defRPr b="1" sz="2400"/>
            </a:pPr>
            <a:r>
              <a:t>encrypted-with={chatPublicKey},</a:t>
            </a:r>
          </a:p>
          <a:p>
            <a:pPr lvl="1">
              <a:defRPr b="1" sz="2400"/>
            </a:pPr>
            <a:r>
              <a:t>value={chatId, name, chatPublicKey, chatPrivateKey}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