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
  </p:notesMasterIdLst>
  <p:handoutMasterIdLst>
    <p:handoutMasterId r:id="rId7"/>
  </p:handoutMasterIdLst>
  <p:sldIdLst>
    <p:sldId id="2326" r:id="rId2"/>
    <p:sldId id="2331" r:id="rId3"/>
    <p:sldId id="2332" r:id="rId4"/>
    <p:sldId id="2333" r:id="rId5"/>
  </p:sldIdLst>
  <p:sldSz cx="9144000" cy="5143500" type="screen16x9"/>
  <p:notesSz cx="6858000" cy="9144000"/>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0F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67"/>
    <p:restoredTop sz="94859"/>
  </p:normalViewPr>
  <p:slideViewPr>
    <p:cSldViewPr snapToGrid="0" showGuides="1">
      <p:cViewPr varScale="1">
        <p:scale>
          <a:sx n="137" d="100"/>
          <a:sy n="137" d="100"/>
        </p:scale>
        <p:origin x="712" y="488"/>
      </p:cViewPr>
      <p:guideLst>
        <p:guide orient="horz" pos="1688"/>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2025/9/11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A3340-C542-46E3-BB6B-1E3F28D53E89}" type="datetimeFigureOut">
              <a:rPr lang="zh-CN" altLang="en-US" smtClean="0"/>
              <a:t>2025/9/11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EAA4AF-B0AE-42C7-9AD8-C74E868F580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93EAA4AF-B0AE-42C7-9AD8-C74E868F5800}" type="slidenum">
              <a:rPr lang="zh-CN" altLang="en-US" smtClean="0"/>
              <a:t>1</a:t>
            </a:fld>
            <a:endParaRPr lang="zh-CN" altLang="en-US"/>
          </a:p>
        </p:txBody>
      </p:sp>
    </p:spTree>
    <p:extLst>
      <p:ext uri="{BB962C8B-B14F-4D97-AF65-F5344CB8AC3E}">
        <p14:creationId xmlns:p14="http://schemas.microsoft.com/office/powerpoint/2010/main" val="4149785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4"/>
          <a:stretch>
            <a:fillRect/>
          </a:stretch>
        </p:blipFill>
        <p:spPr>
          <a:xfrm>
            <a:off x="0" y="0"/>
            <a:ext cx="9144000" cy="51435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2" r:id="rId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FFE78A-BAA1-EF98-0CF6-028717A8CAC8}"/>
            </a:ext>
          </a:extLst>
        </p:cNvPr>
        <p:cNvGrpSpPr/>
        <p:nvPr/>
      </p:nvGrpSpPr>
      <p:grpSpPr>
        <a:xfrm>
          <a:off x="0" y="0"/>
          <a:ext cx="0" cy="0"/>
          <a:chOff x="0" y="0"/>
          <a:chExt cx="0" cy="0"/>
        </a:xfrm>
      </p:grpSpPr>
      <p:sp>
        <p:nvSpPr>
          <p:cNvPr id="31" name="Rectangle 93">
            <a:extLst>
              <a:ext uri="{FF2B5EF4-FFF2-40B4-BE49-F238E27FC236}">
                <a16:creationId xmlns:a16="http://schemas.microsoft.com/office/drawing/2014/main" id="{E3E77974-3CA3-3BCB-738B-47D9C8C483E2}"/>
              </a:ext>
            </a:extLst>
          </p:cNvPr>
          <p:cNvSpPr>
            <a:spLocks noChangeArrowheads="1"/>
          </p:cNvSpPr>
          <p:nvPr/>
        </p:nvSpPr>
        <p:spPr bwMode="auto">
          <a:xfrm>
            <a:off x="801005" y="224302"/>
            <a:ext cx="3052795" cy="329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US" altLang="zh-CN" sz="1600" b="1" dirty="0">
                <a:solidFill>
                  <a:schemeClr val="tx2"/>
                </a:solidFill>
                <a:latin typeface="+mn-lt"/>
                <a:ea typeface="Calibri" panose="020F0502020204030204" pitchFamily="34" charset="0"/>
                <a:cs typeface="Calibri" panose="020F0502020204030204" pitchFamily="34" charset="0"/>
                <a:sym typeface="+mn-lt"/>
              </a:rPr>
              <a:t>Key Findings &amp; Recommendations</a:t>
            </a:r>
          </a:p>
        </p:txBody>
      </p:sp>
      <p:sp>
        <p:nvSpPr>
          <p:cNvPr id="32" name="TextBox 94">
            <a:extLst>
              <a:ext uri="{FF2B5EF4-FFF2-40B4-BE49-F238E27FC236}">
                <a16:creationId xmlns:a16="http://schemas.microsoft.com/office/drawing/2014/main" id="{5F188D40-B76C-BAD5-10D7-6A4877C9E41F}"/>
              </a:ext>
            </a:extLst>
          </p:cNvPr>
          <p:cNvSpPr txBox="1">
            <a:spLocks noChangeArrowheads="1"/>
          </p:cNvSpPr>
          <p:nvPr/>
        </p:nvSpPr>
        <p:spPr bwMode="auto">
          <a:xfrm>
            <a:off x="801005" y="446996"/>
            <a:ext cx="2974462" cy="300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lnSpc>
                <a:spcPct val="150000"/>
              </a:lnSpc>
            </a:pPr>
            <a:r>
              <a:rPr lang="en-US" altLang="zh-CN" sz="1000" dirty="0">
                <a:latin typeface="+mn-lt"/>
                <a:ea typeface="Calibri" panose="020F0502020204030204" pitchFamily="34" charset="0"/>
                <a:cs typeface="Calibri" panose="020F0502020204030204" pitchFamily="34" charset="0"/>
                <a:sym typeface="+mn-lt"/>
              </a:rPr>
              <a:t>Insights that matters</a:t>
            </a:r>
          </a:p>
        </p:txBody>
      </p:sp>
      <p:cxnSp>
        <p:nvCxnSpPr>
          <p:cNvPr id="33" name="直接连接符 32">
            <a:extLst>
              <a:ext uri="{FF2B5EF4-FFF2-40B4-BE49-F238E27FC236}">
                <a16:creationId xmlns:a16="http://schemas.microsoft.com/office/drawing/2014/main" id="{935C2EA2-4CE0-1308-E9AC-A583A853C969}"/>
              </a:ext>
            </a:extLst>
          </p:cNvPr>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AE9232E2-736C-198B-66C4-12DCB2F22594}"/>
              </a:ext>
            </a:extLst>
          </p:cNvPr>
          <p:cNvGraphicFramePr>
            <a:graphicFrameLocks noGrp="1"/>
          </p:cNvGraphicFramePr>
          <p:nvPr>
            <p:extLst>
              <p:ext uri="{D42A27DB-BD31-4B8C-83A1-F6EECF244321}">
                <p14:modId xmlns:p14="http://schemas.microsoft.com/office/powerpoint/2010/main" val="748662632"/>
              </p:ext>
            </p:extLst>
          </p:nvPr>
        </p:nvGraphicFramePr>
        <p:xfrm>
          <a:off x="406400" y="854956"/>
          <a:ext cx="8477957" cy="4238126"/>
        </p:xfrm>
        <a:graphic>
          <a:graphicData uri="http://schemas.openxmlformats.org/drawingml/2006/table">
            <a:tbl>
              <a:tblPr/>
              <a:tblGrid>
                <a:gridCol w="1545040">
                  <a:extLst>
                    <a:ext uri="{9D8B030D-6E8A-4147-A177-3AD203B41FA5}">
                      <a16:colId xmlns:a16="http://schemas.microsoft.com/office/drawing/2014/main" val="3879798013"/>
                    </a:ext>
                  </a:extLst>
                </a:gridCol>
                <a:gridCol w="3878717">
                  <a:extLst>
                    <a:ext uri="{9D8B030D-6E8A-4147-A177-3AD203B41FA5}">
                      <a16:colId xmlns:a16="http://schemas.microsoft.com/office/drawing/2014/main" val="3984803965"/>
                    </a:ext>
                  </a:extLst>
                </a:gridCol>
                <a:gridCol w="3054200">
                  <a:extLst>
                    <a:ext uri="{9D8B030D-6E8A-4147-A177-3AD203B41FA5}">
                      <a16:colId xmlns:a16="http://schemas.microsoft.com/office/drawing/2014/main" val="2867415004"/>
                    </a:ext>
                  </a:extLst>
                </a:gridCol>
              </a:tblGrid>
              <a:tr h="231415">
                <a:tc>
                  <a:txBody>
                    <a:bodyPr/>
                    <a:lstStyle/>
                    <a:p>
                      <a:pPr>
                        <a:buNone/>
                      </a:pPr>
                      <a:r>
                        <a:rPr lang="en-SG" sz="1400" dirty="0">
                          <a:solidFill>
                            <a:schemeClr val="bg1"/>
                          </a:solidFill>
                        </a:rPr>
                        <a:t>Summary</a:t>
                      </a:r>
                    </a:p>
                  </a:txBody>
                  <a:tcPr marL="63655" marR="63655" marT="31827" marB="318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buNone/>
                      </a:pPr>
                      <a:r>
                        <a:rPr lang="en-SG" sz="1400" dirty="0">
                          <a:solidFill>
                            <a:schemeClr val="bg1"/>
                          </a:solidFill>
                        </a:rPr>
                        <a:t>Observation</a:t>
                      </a:r>
                    </a:p>
                  </a:txBody>
                  <a:tcPr marL="63655" marR="63655" marT="31827" marB="318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buNone/>
                      </a:pPr>
                      <a:r>
                        <a:rPr lang="en-SG" sz="1400" dirty="0">
                          <a:solidFill>
                            <a:schemeClr val="bg1"/>
                          </a:solidFill>
                        </a:rPr>
                        <a:t>Follow-up Action</a:t>
                      </a:r>
                    </a:p>
                  </a:txBody>
                  <a:tcPr marL="63655" marR="63655" marT="31827" marB="3182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1363902311"/>
                  </a:ext>
                </a:extLst>
              </a:tr>
              <a:tr h="712047">
                <a:tc>
                  <a:txBody>
                    <a:bodyPr/>
                    <a:lstStyle/>
                    <a:p>
                      <a:pPr>
                        <a:buNone/>
                      </a:pPr>
                      <a:r>
                        <a:rPr lang="en-SG" sz="1400" b="1" dirty="0">
                          <a:solidFill>
                            <a:schemeClr val="tx2"/>
                          </a:solidFill>
                        </a:rPr>
                        <a:t>Revenue Performance</a:t>
                      </a:r>
                      <a:endParaRPr lang="en-SG" sz="1400" dirty="0">
                        <a:solidFill>
                          <a:schemeClr val="tx2"/>
                        </a:solidFill>
                      </a:endParaRP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buNone/>
                      </a:pPr>
                      <a:r>
                        <a:rPr lang="en-US" sz="1400" dirty="0">
                          <a:solidFill>
                            <a:schemeClr val="tx2"/>
                          </a:solidFill>
                        </a:rPr>
                        <a:t>The company's revenue is driven by two distinct models: </a:t>
                      </a:r>
                      <a:r>
                        <a:rPr lang="en-US" sz="1400" b="1" dirty="0">
                          <a:solidFill>
                            <a:schemeClr val="tx2"/>
                          </a:solidFill>
                        </a:rPr>
                        <a:t>high-volume, low-price</a:t>
                      </a:r>
                      <a:r>
                        <a:rPr lang="en-US" sz="1400" dirty="0">
                          <a:solidFill>
                            <a:schemeClr val="tx2"/>
                          </a:solidFill>
                        </a:rPr>
                        <a:t> items (</a:t>
                      </a:r>
                      <a:r>
                        <a:rPr lang="en-US" sz="1400" dirty="0" err="1">
                          <a:solidFill>
                            <a:schemeClr val="tx2"/>
                          </a:solidFill>
                          <a:latin typeface="Courier New" panose="02070309020205020404" pitchFamily="49" charset="0"/>
                        </a:rPr>
                        <a:t>health_beauty</a:t>
                      </a:r>
                      <a:r>
                        <a:rPr lang="en-US" sz="1400" dirty="0">
                          <a:solidFill>
                            <a:schemeClr val="tx2"/>
                          </a:solidFill>
                        </a:rPr>
                        <a:t>) and </a:t>
                      </a:r>
                      <a:r>
                        <a:rPr lang="en-US" sz="1400" b="1" dirty="0">
                          <a:solidFill>
                            <a:schemeClr val="tx2"/>
                          </a:solidFill>
                        </a:rPr>
                        <a:t>high-price, low-volume</a:t>
                      </a:r>
                      <a:r>
                        <a:rPr lang="en-US" sz="1400" dirty="0">
                          <a:solidFill>
                            <a:schemeClr val="tx2"/>
                          </a:solidFill>
                        </a:rPr>
                        <a:t> items (</a:t>
                      </a:r>
                      <a:r>
                        <a:rPr lang="en-US" sz="1400" dirty="0">
                          <a:solidFill>
                            <a:schemeClr val="tx2"/>
                          </a:solidFill>
                          <a:latin typeface="Courier New" panose="02070309020205020404" pitchFamily="49" charset="0"/>
                        </a:rPr>
                        <a:t>computers</a:t>
                      </a:r>
                      <a:r>
                        <a:rPr lang="en-US" sz="1400" dirty="0">
                          <a:solidFill>
                            <a:schemeClr val="tx2"/>
                          </a:solidFill>
                        </a:rPr>
                        <a:t>). The </a:t>
                      </a:r>
                      <a:r>
                        <a:rPr lang="en-US" sz="1400" b="1" dirty="0">
                          <a:solidFill>
                            <a:schemeClr val="tx2"/>
                          </a:solidFill>
                        </a:rPr>
                        <a:t>Bed, Bath &amp; Table</a:t>
                      </a:r>
                      <a:r>
                        <a:rPr lang="en-US" sz="1400" dirty="0">
                          <a:solidFill>
                            <a:schemeClr val="tx2"/>
                          </a:solidFill>
                        </a:rPr>
                        <a:t> category is a "sweet spot," generating high revenue from a combination of high order volume and a moderate average price.</a:t>
                      </a: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buNone/>
                      </a:pPr>
                      <a:r>
                        <a:rPr lang="en-US" sz="1400" dirty="0">
                          <a:solidFill>
                            <a:schemeClr val="tx2"/>
                          </a:solidFill>
                        </a:rPr>
                        <a:t>Analyze the "sweet spot" categories to understand their success factors and apply those strategies to other product categories to drive growth. This could also help inform decisions on which product categories to prioritize.</a:t>
                      </a: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89884721"/>
                  </a:ext>
                </a:extLst>
              </a:tr>
              <a:tr h="712047">
                <a:tc>
                  <a:txBody>
                    <a:bodyPr/>
                    <a:lstStyle/>
                    <a:p>
                      <a:pPr>
                        <a:buNone/>
                      </a:pPr>
                      <a:r>
                        <a:rPr lang="en-SG" sz="1400" b="1" dirty="0">
                          <a:solidFill>
                            <a:schemeClr val="tx2"/>
                          </a:solidFill>
                        </a:rPr>
                        <a:t>Delivery Issues</a:t>
                      </a:r>
                      <a:endParaRPr lang="en-SG" sz="1400" dirty="0">
                        <a:solidFill>
                          <a:schemeClr val="tx2"/>
                        </a:solidFill>
                      </a:endParaRP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buNone/>
                      </a:pPr>
                      <a:r>
                        <a:rPr lang="en-US" sz="1400" dirty="0">
                          <a:solidFill>
                            <a:schemeClr val="tx2"/>
                          </a:solidFill>
                        </a:rPr>
                        <a:t>A significant spike in late deliveries occurred in </a:t>
                      </a:r>
                      <a:r>
                        <a:rPr lang="en-US" sz="1400" b="1" dirty="0">
                          <a:solidFill>
                            <a:schemeClr val="tx2"/>
                          </a:solidFill>
                        </a:rPr>
                        <a:t>April 2018</a:t>
                      </a:r>
                      <a:r>
                        <a:rPr lang="en-US" sz="1400" dirty="0">
                          <a:solidFill>
                            <a:schemeClr val="tx2"/>
                          </a:solidFill>
                        </a:rPr>
                        <a:t>, marked by both higher volume and a notable rise in the severity of delays. Sellers locations are concentrated in Sao Paulo. Delivery route range from 1.5km to 2119.8km.</a:t>
                      </a: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buNone/>
                      </a:pPr>
                      <a:r>
                        <a:rPr lang="en-US" sz="1400" dirty="0">
                          <a:solidFill>
                            <a:schemeClr val="tx2"/>
                          </a:solidFill>
                        </a:rPr>
                        <a:t>The delivery department should conduct a root-cause analysis of the April 2018 spike considering seller vs customer locations and delivery routes to prevent similar issues in the future.</a:t>
                      </a: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243817279"/>
                  </a:ext>
                </a:extLst>
              </a:tr>
              <a:tr h="1273484">
                <a:tc>
                  <a:txBody>
                    <a:bodyPr/>
                    <a:lstStyle/>
                    <a:p>
                      <a:pPr>
                        <a:buNone/>
                      </a:pPr>
                      <a:r>
                        <a:rPr lang="en-SG" sz="1400" b="1" dirty="0">
                          <a:solidFill>
                            <a:schemeClr val="tx2"/>
                          </a:solidFill>
                        </a:rPr>
                        <a:t>Customer Loyalty</a:t>
                      </a:r>
                      <a:endParaRPr lang="en-SG" sz="1400" dirty="0">
                        <a:solidFill>
                          <a:schemeClr val="tx2"/>
                        </a:solidFill>
                      </a:endParaRP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buNone/>
                      </a:pPr>
                      <a:r>
                        <a:rPr lang="en-US" sz="1400" dirty="0">
                          <a:solidFill>
                            <a:schemeClr val="tx2"/>
                          </a:solidFill>
                        </a:rPr>
                        <a:t>The vast majority of customers are </a:t>
                      </a:r>
                      <a:r>
                        <a:rPr lang="en-US" sz="1400" b="1" dirty="0">
                          <a:solidFill>
                            <a:schemeClr val="tx2"/>
                          </a:solidFill>
                        </a:rPr>
                        <a:t>single-purchase buyers</a:t>
                      </a:r>
                      <a:r>
                        <a:rPr lang="en-US" sz="1400" dirty="0">
                          <a:solidFill>
                            <a:schemeClr val="tx2"/>
                          </a:solidFill>
                        </a:rPr>
                        <a:t>, with a very low average of </a:t>
                      </a:r>
                      <a:r>
                        <a:rPr lang="en-US" sz="1400" b="1" dirty="0">
                          <a:solidFill>
                            <a:schemeClr val="tx2"/>
                          </a:solidFill>
                        </a:rPr>
                        <a:t>1.03 orders per customer</a:t>
                      </a:r>
                      <a:r>
                        <a:rPr lang="en-US" sz="1400" dirty="0">
                          <a:solidFill>
                            <a:schemeClr val="tx2"/>
                          </a:solidFill>
                        </a:rPr>
                        <a:t>. The distribution chart shows a massive drop-off after the first purchase.</a:t>
                      </a: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buNone/>
                      </a:pPr>
                      <a:r>
                        <a:rPr lang="en-US" sz="1400" dirty="0">
                          <a:solidFill>
                            <a:schemeClr val="tx2"/>
                          </a:solidFill>
                        </a:rPr>
                        <a:t>A customer retention strategy is needed. Focus on initiatives to encourage repeat purchases and improve the average orders per customer metric.</a:t>
                      </a:r>
                    </a:p>
                  </a:txBody>
                  <a:tcPr marL="63655" marR="63655" marT="31827" marB="318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02266140"/>
                  </a:ext>
                </a:extLst>
              </a:tr>
            </a:tbl>
          </a:graphicData>
        </a:graphic>
      </p:graphicFrame>
      <p:pic>
        <p:nvPicPr>
          <p:cNvPr id="34" name="Picture 33">
            <a:extLst>
              <a:ext uri="{FF2B5EF4-FFF2-40B4-BE49-F238E27FC236}">
                <a16:creationId xmlns:a16="http://schemas.microsoft.com/office/drawing/2014/main" id="{1CB05D28-7966-9F01-D771-6167113C592B}"/>
              </a:ext>
            </a:extLst>
          </p:cNvPr>
          <p:cNvPicPr>
            <a:picLocks noChangeAspect="1"/>
          </p:cNvPicPr>
          <p:nvPr/>
        </p:nvPicPr>
        <p:blipFill>
          <a:blip r:embed="rId3"/>
          <a:stretch>
            <a:fillRect/>
          </a:stretch>
        </p:blipFill>
        <p:spPr>
          <a:xfrm>
            <a:off x="753675" y="3093162"/>
            <a:ext cx="632285" cy="577047"/>
          </a:xfrm>
          <a:prstGeom prst="rect">
            <a:avLst/>
          </a:prstGeom>
        </p:spPr>
      </p:pic>
      <p:pic>
        <p:nvPicPr>
          <p:cNvPr id="38" name="Picture 37">
            <a:extLst>
              <a:ext uri="{FF2B5EF4-FFF2-40B4-BE49-F238E27FC236}">
                <a16:creationId xmlns:a16="http://schemas.microsoft.com/office/drawing/2014/main" id="{EA09ECFF-3C8E-652D-B0B7-B178827EDE81}"/>
              </a:ext>
            </a:extLst>
          </p:cNvPr>
          <p:cNvPicPr>
            <a:picLocks noChangeAspect="1"/>
          </p:cNvPicPr>
          <p:nvPr/>
        </p:nvPicPr>
        <p:blipFill>
          <a:blip r:embed="rId4"/>
          <a:srcRect l="6476" t="5504" r="52545" b="24232"/>
          <a:stretch>
            <a:fillRect/>
          </a:stretch>
        </p:blipFill>
        <p:spPr>
          <a:xfrm>
            <a:off x="715722" y="4222321"/>
            <a:ext cx="683644" cy="696877"/>
          </a:xfrm>
          <a:prstGeom prst="rect">
            <a:avLst/>
          </a:prstGeom>
        </p:spPr>
      </p:pic>
      <p:pic>
        <p:nvPicPr>
          <p:cNvPr id="40" name="Picture 39">
            <a:extLst>
              <a:ext uri="{FF2B5EF4-FFF2-40B4-BE49-F238E27FC236}">
                <a16:creationId xmlns:a16="http://schemas.microsoft.com/office/drawing/2014/main" id="{2993329A-9AB4-C6D2-86DD-30FBE09F3AF4}"/>
              </a:ext>
            </a:extLst>
          </p:cNvPr>
          <p:cNvPicPr>
            <a:picLocks noChangeAspect="1"/>
          </p:cNvPicPr>
          <p:nvPr/>
        </p:nvPicPr>
        <p:blipFill>
          <a:blip r:embed="rId5"/>
          <a:stretch>
            <a:fillRect/>
          </a:stretch>
        </p:blipFill>
        <p:spPr>
          <a:xfrm>
            <a:off x="686037" y="1664892"/>
            <a:ext cx="743014" cy="906858"/>
          </a:xfrm>
          <a:prstGeom prst="rect">
            <a:avLst/>
          </a:prstGeom>
        </p:spPr>
      </p:pic>
    </p:spTree>
    <p:extLst>
      <p:ext uri="{BB962C8B-B14F-4D97-AF65-F5344CB8AC3E}">
        <p14:creationId xmlns:p14="http://schemas.microsoft.com/office/powerpoint/2010/main" val="2753389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35B4DD-64F8-ACCB-5DFD-E23F866F5281}"/>
            </a:ext>
          </a:extLst>
        </p:cNvPr>
        <p:cNvGrpSpPr/>
        <p:nvPr/>
      </p:nvGrpSpPr>
      <p:grpSpPr>
        <a:xfrm>
          <a:off x="0" y="0"/>
          <a:ext cx="0" cy="0"/>
          <a:chOff x="0" y="0"/>
          <a:chExt cx="0" cy="0"/>
        </a:xfrm>
      </p:grpSpPr>
      <p:sp>
        <p:nvSpPr>
          <p:cNvPr id="18" name="Rectangle 93">
            <a:extLst>
              <a:ext uri="{FF2B5EF4-FFF2-40B4-BE49-F238E27FC236}">
                <a16:creationId xmlns:a16="http://schemas.microsoft.com/office/drawing/2014/main" id="{944F09FC-401E-D022-D27E-33C65573506E}"/>
              </a:ext>
            </a:extLst>
          </p:cNvPr>
          <p:cNvSpPr>
            <a:spLocks noChangeArrowheads="1"/>
          </p:cNvSpPr>
          <p:nvPr/>
        </p:nvSpPr>
        <p:spPr bwMode="auto">
          <a:xfrm>
            <a:off x="801005" y="224302"/>
            <a:ext cx="85407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SG" altLang="zh-CN" sz="1600" b="1" dirty="0">
                <a:solidFill>
                  <a:schemeClr val="tx2"/>
                </a:solidFill>
                <a:latin typeface="+mn-lt"/>
                <a:ea typeface="Calibri" panose="020F0502020204030204" pitchFamily="34" charset="0"/>
                <a:cs typeface="Calibri" panose="020F0502020204030204" pitchFamily="34" charset="0"/>
                <a:sym typeface="+mn-lt"/>
              </a:rPr>
              <a:t>Analysis</a:t>
            </a:r>
          </a:p>
        </p:txBody>
      </p:sp>
      <p:sp>
        <p:nvSpPr>
          <p:cNvPr id="19" name="TextBox 94">
            <a:extLst>
              <a:ext uri="{FF2B5EF4-FFF2-40B4-BE49-F238E27FC236}">
                <a16:creationId xmlns:a16="http://schemas.microsoft.com/office/drawing/2014/main" id="{7C963F62-5D9C-15F0-D4D2-5E26982CB284}"/>
              </a:ext>
            </a:extLst>
          </p:cNvPr>
          <p:cNvSpPr txBox="1">
            <a:spLocks noChangeArrowheads="1"/>
          </p:cNvSpPr>
          <p:nvPr/>
        </p:nvSpPr>
        <p:spPr bwMode="auto">
          <a:xfrm>
            <a:off x="801005" y="446996"/>
            <a:ext cx="2974462" cy="288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a:lnSpc>
                <a:spcPct val="150000"/>
              </a:lnSpc>
            </a:pPr>
            <a:r>
              <a:rPr lang="en-SG" altLang="en-US" sz="1000" dirty="0">
                <a:latin typeface="+mn-lt"/>
                <a:ea typeface="Calibri" panose="020F0502020204030204" pitchFamily="34" charset="0"/>
                <a:cs typeface="Calibri" panose="020F0502020204030204" pitchFamily="34" charset="0"/>
                <a:sym typeface="+mn-lt"/>
              </a:rPr>
              <a:t>Insight 1 - </a:t>
            </a:r>
            <a:r>
              <a:rPr lang="en-SG" sz="1000" b="1" dirty="0">
                <a:solidFill>
                  <a:schemeClr val="tx2"/>
                </a:solidFill>
              </a:rPr>
              <a:t>Revenue Performance</a:t>
            </a:r>
            <a:endParaRPr lang="en-SG" sz="1000" dirty="0">
              <a:solidFill>
                <a:schemeClr val="tx2"/>
              </a:solidFill>
            </a:endParaRPr>
          </a:p>
        </p:txBody>
      </p:sp>
      <p:cxnSp>
        <p:nvCxnSpPr>
          <p:cNvPr id="20" name="直接连接符 19">
            <a:extLst>
              <a:ext uri="{FF2B5EF4-FFF2-40B4-BE49-F238E27FC236}">
                <a16:creationId xmlns:a16="http://schemas.microsoft.com/office/drawing/2014/main" id="{E2547207-21BA-64A3-0D10-75052B880E70}"/>
              </a:ext>
            </a:extLst>
          </p:cNvPr>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833A34C-699B-7FFF-67A9-3C82376F44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493" y="735651"/>
            <a:ext cx="8305661" cy="4247315"/>
          </a:xfrm>
          <a:prstGeom prst="rect">
            <a:avLst/>
          </a:prstGeom>
        </p:spPr>
      </p:pic>
    </p:spTree>
    <p:extLst>
      <p:ext uri="{BB962C8B-B14F-4D97-AF65-F5344CB8AC3E}">
        <p14:creationId xmlns:p14="http://schemas.microsoft.com/office/powerpoint/2010/main" val="2792595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EFC29-ED3B-7099-2891-D8EFA617EE47}"/>
            </a:ext>
          </a:extLst>
        </p:cNvPr>
        <p:cNvGrpSpPr/>
        <p:nvPr/>
      </p:nvGrpSpPr>
      <p:grpSpPr>
        <a:xfrm>
          <a:off x="0" y="0"/>
          <a:ext cx="0" cy="0"/>
          <a:chOff x="0" y="0"/>
          <a:chExt cx="0" cy="0"/>
        </a:xfrm>
      </p:grpSpPr>
      <p:sp>
        <p:nvSpPr>
          <p:cNvPr id="18" name="Rectangle 93">
            <a:extLst>
              <a:ext uri="{FF2B5EF4-FFF2-40B4-BE49-F238E27FC236}">
                <a16:creationId xmlns:a16="http://schemas.microsoft.com/office/drawing/2014/main" id="{F7A3A2A1-7354-9D9A-06F7-F5115A78FBA6}"/>
              </a:ext>
            </a:extLst>
          </p:cNvPr>
          <p:cNvSpPr>
            <a:spLocks noChangeArrowheads="1"/>
          </p:cNvSpPr>
          <p:nvPr/>
        </p:nvSpPr>
        <p:spPr bwMode="auto">
          <a:xfrm>
            <a:off x="801005" y="224302"/>
            <a:ext cx="85407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SG" altLang="zh-CN" sz="1600" b="1" dirty="0">
                <a:solidFill>
                  <a:schemeClr val="tx2"/>
                </a:solidFill>
                <a:latin typeface="+mn-lt"/>
                <a:ea typeface="Calibri" panose="020F0502020204030204" pitchFamily="34" charset="0"/>
                <a:cs typeface="Calibri" panose="020F0502020204030204" pitchFamily="34" charset="0"/>
                <a:sym typeface="+mn-lt"/>
              </a:rPr>
              <a:t>Analysis</a:t>
            </a:r>
          </a:p>
        </p:txBody>
      </p:sp>
      <p:sp>
        <p:nvSpPr>
          <p:cNvPr id="19" name="TextBox 94">
            <a:extLst>
              <a:ext uri="{FF2B5EF4-FFF2-40B4-BE49-F238E27FC236}">
                <a16:creationId xmlns:a16="http://schemas.microsoft.com/office/drawing/2014/main" id="{9DC12CFD-FE05-E6AD-31DA-76FD7152E273}"/>
              </a:ext>
            </a:extLst>
          </p:cNvPr>
          <p:cNvSpPr txBox="1">
            <a:spLocks noChangeArrowheads="1"/>
          </p:cNvSpPr>
          <p:nvPr/>
        </p:nvSpPr>
        <p:spPr bwMode="auto">
          <a:xfrm>
            <a:off x="801005" y="446996"/>
            <a:ext cx="2974462" cy="288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a:lnSpc>
                <a:spcPct val="150000"/>
              </a:lnSpc>
            </a:pPr>
            <a:r>
              <a:rPr lang="en-SG" altLang="en-US" sz="1000" dirty="0">
                <a:latin typeface="+mn-lt"/>
                <a:ea typeface="Calibri" panose="020F0502020204030204" pitchFamily="34" charset="0"/>
                <a:cs typeface="Calibri" panose="020F0502020204030204" pitchFamily="34" charset="0"/>
                <a:sym typeface="+mn-lt"/>
              </a:rPr>
              <a:t>Insight 2 – </a:t>
            </a:r>
            <a:r>
              <a:rPr lang="en-SG" sz="1000" b="1" dirty="0">
                <a:solidFill>
                  <a:schemeClr val="tx2"/>
                </a:solidFill>
              </a:rPr>
              <a:t>Delivery Issues</a:t>
            </a:r>
            <a:endParaRPr lang="en-SG" sz="1000" dirty="0">
              <a:solidFill>
                <a:schemeClr val="tx2"/>
              </a:solidFill>
            </a:endParaRPr>
          </a:p>
        </p:txBody>
      </p:sp>
      <p:cxnSp>
        <p:nvCxnSpPr>
          <p:cNvPr id="20" name="直接连接符 19">
            <a:extLst>
              <a:ext uri="{FF2B5EF4-FFF2-40B4-BE49-F238E27FC236}">
                <a16:creationId xmlns:a16="http://schemas.microsoft.com/office/drawing/2014/main" id="{6E111342-D015-6EAE-E854-80228947A6ED}"/>
              </a:ext>
            </a:extLst>
          </p:cNvPr>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9AB32AB-B517-2BB6-90EA-29A4E491F06C}"/>
              </a:ext>
            </a:extLst>
          </p:cNvPr>
          <p:cNvPicPr>
            <a:picLocks noChangeAspect="1"/>
          </p:cNvPicPr>
          <p:nvPr/>
        </p:nvPicPr>
        <p:blipFill>
          <a:blip r:embed="rId2"/>
          <a:stretch>
            <a:fillRect/>
          </a:stretch>
        </p:blipFill>
        <p:spPr>
          <a:xfrm>
            <a:off x="465103" y="774021"/>
            <a:ext cx="4389156" cy="3568309"/>
          </a:xfrm>
          <a:prstGeom prst="rect">
            <a:avLst/>
          </a:prstGeom>
        </p:spPr>
      </p:pic>
      <p:pic>
        <p:nvPicPr>
          <p:cNvPr id="3" name="Picture 2">
            <a:extLst>
              <a:ext uri="{FF2B5EF4-FFF2-40B4-BE49-F238E27FC236}">
                <a16:creationId xmlns:a16="http://schemas.microsoft.com/office/drawing/2014/main" id="{42952B5E-150E-1DD8-7571-43A97C5C94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1128" y="652578"/>
            <a:ext cx="4103761" cy="2033829"/>
          </a:xfrm>
          <a:prstGeom prst="rect">
            <a:avLst/>
          </a:prstGeom>
        </p:spPr>
      </p:pic>
      <p:pic>
        <p:nvPicPr>
          <p:cNvPr id="4" name="Picture 3">
            <a:extLst>
              <a:ext uri="{FF2B5EF4-FFF2-40B4-BE49-F238E27FC236}">
                <a16:creationId xmlns:a16="http://schemas.microsoft.com/office/drawing/2014/main" id="{B672CFCD-5F01-7C18-62A0-E6785475AB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1128" y="2813713"/>
            <a:ext cx="4103761" cy="1953793"/>
          </a:xfrm>
          <a:prstGeom prst="rect">
            <a:avLst/>
          </a:prstGeom>
        </p:spPr>
      </p:pic>
    </p:spTree>
    <p:extLst>
      <p:ext uri="{BB962C8B-B14F-4D97-AF65-F5344CB8AC3E}">
        <p14:creationId xmlns:p14="http://schemas.microsoft.com/office/powerpoint/2010/main" val="2392425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BD29DC-6BD6-AD74-7B6D-28EBA6D1BE67}"/>
            </a:ext>
          </a:extLst>
        </p:cNvPr>
        <p:cNvGrpSpPr/>
        <p:nvPr/>
      </p:nvGrpSpPr>
      <p:grpSpPr>
        <a:xfrm>
          <a:off x="0" y="0"/>
          <a:ext cx="0" cy="0"/>
          <a:chOff x="0" y="0"/>
          <a:chExt cx="0" cy="0"/>
        </a:xfrm>
      </p:grpSpPr>
      <p:sp>
        <p:nvSpPr>
          <p:cNvPr id="18" name="Rectangle 93">
            <a:extLst>
              <a:ext uri="{FF2B5EF4-FFF2-40B4-BE49-F238E27FC236}">
                <a16:creationId xmlns:a16="http://schemas.microsoft.com/office/drawing/2014/main" id="{B26B4E19-20C3-933E-5779-98D7B5E7C93A}"/>
              </a:ext>
            </a:extLst>
          </p:cNvPr>
          <p:cNvSpPr>
            <a:spLocks noChangeArrowheads="1"/>
          </p:cNvSpPr>
          <p:nvPr/>
        </p:nvSpPr>
        <p:spPr bwMode="auto">
          <a:xfrm>
            <a:off x="801005" y="224302"/>
            <a:ext cx="854075"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eaLnBrk="1" hangingPunct="1"/>
            <a:r>
              <a:rPr lang="en-SG" altLang="zh-CN" sz="1600" b="1" dirty="0">
                <a:solidFill>
                  <a:schemeClr val="tx2"/>
                </a:solidFill>
                <a:latin typeface="+mn-lt"/>
                <a:ea typeface="Calibri" panose="020F0502020204030204" pitchFamily="34" charset="0"/>
                <a:cs typeface="Calibri" panose="020F0502020204030204" pitchFamily="34" charset="0"/>
                <a:sym typeface="+mn-lt"/>
              </a:rPr>
              <a:t>Analysis</a:t>
            </a:r>
          </a:p>
        </p:txBody>
      </p:sp>
      <p:sp>
        <p:nvSpPr>
          <p:cNvPr id="19" name="TextBox 94">
            <a:extLst>
              <a:ext uri="{FF2B5EF4-FFF2-40B4-BE49-F238E27FC236}">
                <a16:creationId xmlns:a16="http://schemas.microsoft.com/office/drawing/2014/main" id="{B9C90748-3A88-1BF9-0506-E98D414176D7}"/>
              </a:ext>
            </a:extLst>
          </p:cNvPr>
          <p:cNvSpPr txBox="1">
            <a:spLocks noChangeArrowheads="1"/>
          </p:cNvSpPr>
          <p:nvPr/>
        </p:nvSpPr>
        <p:spPr bwMode="auto">
          <a:xfrm>
            <a:off x="801005" y="446996"/>
            <a:ext cx="2974462" cy="2886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82" tIns="41141" rIns="82282" bIns="41141">
            <a:spAutoFit/>
          </a:bodyPr>
          <a:lstStyle>
            <a:lvl1pPr>
              <a:defRPr sz="3600">
                <a:solidFill>
                  <a:schemeClr val="tx1"/>
                </a:solidFill>
                <a:latin typeface="Lato Light" charset="0"/>
                <a:ea typeface="MS PGothic" panose="020B0600070205080204" pitchFamily="34" charset="-128"/>
              </a:defRPr>
            </a:lvl1pPr>
            <a:lvl2pPr marL="742950" indent="-285750">
              <a:defRPr sz="3600">
                <a:solidFill>
                  <a:schemeClr val="tx1"/>
                </a:solidFill>
                <a:latin typeface="Lato Light" charset="0"/>
                <a:ea typeface="MS PGothic" panose="020B0600070205080204" pitchFamily="34" charset="-128"/>
              </a:defRPr>
            </a:lvl2pPr>
            <a:lvl3pPr marL="1143000" indent="-228600">
              <a:defRPr sz="3600">
                <a:solidFill>
                  <a:schemeClr val="tx1"/>
                </a:solidFill>
                <a:latin typeface="Lato Light" charset="0"/>
                <a:ea typeface="MS PGothic" panose="020B0600070205080204" pitchFamily="34" charset="-128"/>
              </a:defRPr>
            </a:lvl3pPr>
            <a:lvl4pPr marL="1600200" indent="-228600">
              <a:defRPr sz="3600">
                <a:solidFill>
                  <a:schemeClr val="tx1"/>
                </a:solidFill>
                <a:latin typeface="Lato Light" charset="0"/>
                <a:ea typeface="MS PGothic" panose="020B0600070205080204" pitchFamily="34" charset="-128"/>
              </a:defRPr>
            </a:lvl4pPr>
            <a:lvl5pPr marL="2057400" indent="-228600">
              <a:defRPr sz="3600">
                <a:solidFill>
                  <a:schemeClr val="tx1"/>
                </a:solidFill>
                <a:latin typeface="Lato Light" charset="0"/>
                <a:ea typeface="MS PGothic" panose="020B0600070205080204" pitchFamily="34" charset="-128"/>
              </a:defRPr>
            </a:lvl5pPr>
            <a:lvl6pPr marL="25146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6pPr>
            <a:lvl7pPr marL="29718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7pPr>
            <a:lvl8pPr marL="34290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8pPr>
            <a:lvl9pPr marL="3886200" indent="-228600" defTabSz="1827530" eaLnBrk="0" fontAlgn="base" hangingPunct="0">
              <a:spcBef>
                <a:spcPct val="0"/>
              </a:spcBef>
              <a:spcAft>
                <a:spcPct val="0"/>
              </a:spcAft>
              <a:defRPr sz="3600">
                <a:solidFill>
                  <a:schemeClr val="tx1"/>
                </a:solidFill>
                <a:latin typeface="Lato Light" charset="0"/>
                <a:ea typeface="MS PGothic" panose="020B0600070205080204" pitchFamily="34" charset="-128"/>
              </a:defRPr>
            </a:lvl9pPr>
          </a:lstStyle>
          <a:p>
            <a:pPr>
              <a:lnSpc>
                <a:spcPct val="150000"/>
              </a:lnSpc>
            </a:pPr>
            <a:r>
              <a:rPr lang="en-SG" altLang="en-US" sz="1000" dirty="0">
                <a:latin typeface="+mn-lt"/>
                <a:ea typeface="Calibri" panose="020F0502020204030204" pitchFamily="34" charset="0"/>
                <a:cs typeface="Calibri" panose="020F0502020204030204" pitchFamily="34" charset="0"/>
                <a:sym typeface="+mn-lt"/>
              </a:rPr>
              <a:t>Insight 3 – Customer Loyalty</a:t>
            </a:r>
            <a:endParaRPr lang="en-SG" sz="1000" dirty="0">
              <a:solidFill>
                <a:schemeClr val="tx2"/>
              </a:solidFill>
            </a:endParaRPr>
          </a:p>
        </p:txBody>
      </p:sp>
      <p:cxnSp>
        <p:nvCxnSpPr>
          <p:cNvPr id="20" name="直接连接符 19">
            <a:extLst>
              <a:ext uri="{FF2B5EF4-FFF2-40B4-BE49-F238E27FC236}">
                <a16:creationId xmlns:a16="http://schemas.microsoft.com/office/drawing/2014/main" id="{1BDDB866-12D2-A63C-A520-F96FA87805E1}"/>
              </a:ext>
            </a:extLst>
          </p:cNvPr>
          <p:cNvCxnSpPr/>
          <p:nvPr/>
        </p:nvCxnSpPr>
        <p:spPr>
          <a:xfrm>
            <a:off x="893874" y="801170"/>
            <a:ext cx="32734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BB2C999D-D6D2-27FE-4023-5C246D2C2F60}"/>
              </a:ext>
            </a:extLst>
          </p:cNvPr>
          <p:cNvPicPr>
            <a:picLocks noChangeAspect="1"/>
          </p:cNvPicPr>
          <p:nvPr/>
        </p:nvPicPr>
        <p:blipFill>
          <a:blip r:embed="rId2"/>
          <a:stretch>
            <a:fillRect/>
          </a:stretch>
        </p:blipFill>
        <p:spPr>
          <a:xfrm>
            <a:off x="1964267" y="801170"/>
            <a:ext cx="4921955" cy="4363328"/>
          </a:xfrm>
          <a:prstGeom prst="rect">
            <a:avLst/>
          </a:prstGeom>
        </p:spPr>
      </p:pic>
    </p:spTree>
    <p:extLst>
      <p:ext uri="{BB962C8B-B14F-4D97-AF65-F5344CB8AC3E}">
        <p14:creationId xmlns:p14="http://schemas.microsoft.com/office/powerpoint/2010/main" val="1458600467"/>
      </p:ext>
    </p:extLst>
  </p:cSld>
  <p:clrMapOvr>
    <a:masterClrMapping/>
  </p:clrMapOvr>
</p:sld>
</file>

<file path=ppt/theme/theme1.xml><?xml version="1.0" encoding="utf-8"?>
<a:theme xmlns:a="http://schemas.openxmlformats.org/drawingml/2006/main" name="Office Theme">
  <a:themeElements>
    <a:clrScheme name="推荐色1">
      <a:dk1>
        <a:srgbClr val="7F7F7F"/>
      </a:dk1>
      <a:lt1>
        <a:srgbClr val="FFFFFF"/>
      </a:lt1>
      <a:dk2>
        <a:srgbClr val="000000"/>
      </a:dk2>
      <a:lt2>
        <a:srgbClr val="FFFFFF"/>
      </a:lt2>
      <a:accent1>
        <a:srgbClr val="1D6DC2"/>
      </a:accent1>
      <a:accent2>
        <a:srgbClr val="000000"/>
      </a:accent2>
      <a:accent3>
        <a:srgbClr val="4B5050"/>
      </a:accent3>
      <a:accent4>
        <a:srgbClr val="91969B"/>
      </a:accent4>
      <a:accent5>
        <a:srgbClr val="4B5050"/>
      </a:accent5>
      <a:accent6>
        <a:srgbClr val="91969B"/>
      </a:accent6>
      <a:hlink>
        <a:srgbClr val="F33B48"/>
      </a:hlink>
      <a:folHlink>
        <a:srgbClr val="FFC000"/>
      </a:folHlink>
    </a:clrScheme>
    <a:fontScheme name="Temp">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TotalTime>
  <Words>255</Words>
  <Application>Microsoft Macintosh PowerPoint</Application>
  <PresentationFormat>On-screen Show (16:9)</PresentationFormat>
  <Paragraphs>21</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等线</vt:lpstr>
      <vt:lpstr>Arial</vt:lpstr>
      <vt:lpstr>Calibri</vt:lpstr>
      <vt:lpstr>Courier New</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Eric羊</dc:creator>
  <cp:lastModifiedBy>Alex Foo</cp:lastModifiedBy>
  <cp:revision>102</cp:revision>
  <dcterms:created xsi:type="dcterms:W3CDTF">2017-05-02T06:39:00Z</dcterms:created>
  <dcterms:modified xsi:type="dcterms:W3CDTF">2025-09-11T15:39:00Z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1033-12.2.0.22549</vt:lpwstr>
  </property>
  <property fmtid="{D5CDD505-2E9C-101B-9397-08002B2CF9AE}" pid="3" name="ICV">
    <vt:lpwstr>191C222B23304F53B49E85F39F487F2F_13</vt:lpwstr>
  </property>
</Properties>
</file>