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302" r:id="rId2"/>
    <p:sldId id="2320" r:id="rId3"/>
    <p:sldId id="2322" r:id="rId4"/>
    <p:sldId id="2288" r:id="rId5"/>
    <p:sldId id="2327" r:id="rId6"/>
    <p:sldId id="2335" r:id="rId7"/>
    <p:sldId id="2330" r:id="rId8"/>
    <p:sldId id="2337" r:id="rId9"/>
    <p:sldId id="2332" r:id="rId10"/>
    <p:sldId id="2339" r:id="rId11"/>
    <p:sldId id="2331" r:id="rId12"/>
    <p:sldId id="2328" r:id="rId13"/>
    <p:sldId id="2338" r:id="rId14"/>
    <p:sldId id="2336" r:id="rId15"/>
    <p:sldId id="2324" r:id="rId16"/>
    <p:sldId id="536"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EBC"/>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89"/>
  </p:normalViewPr>
  <p:slideViewPr>
    <p:cSldViewPr snapToGrid="0" showGuides="1">
      <p:cViewPr varScale="1">
        <p:scale>
          <a:sx n="137" d="100"/>
          <a:sy n="137" d="100"/>
        </p:scale>
        <p:origin x="920" y="488"/>
      </p:cViewPr>
      <p:guideLst>
        <p:guide orient="horz" pos="1651"/>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Calibri" panose="020F0502020204030204" pitchFamily="34" charset="0"/>
                    <a:cs typeface="Calibri" panose="020F0502020204030204" pitchFamily="34" charset="0"/>
                    <a:sym typeface="+mn-lt"/>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77-4FC6-A233-03EEBDF710A4}"/>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Calibri" panose="020F0502020204030204" pitchFamily="34" charset="0"/>
                    <a:cs typeface="Calibri" panose="020F0502020204030204" pitchFamily="34" charset="0"/>
                    <a:sym typeface="+mn-lt"/>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77-4FC6-A233-03EEBDF710A4}"/>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Calibri" panose="020F0502020204030204" pitchFamily="34" charset="0"/>
                    <a:cs typeface="Calibri" panose="020F0502020204030204" pitchFamily="34" charset="0"/>
                    <a:sym typeface="+mn-lt"/>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77-4FC6-A233-03EEBDF710A4}"/>
            </c:ext>
          </c:extLst>
        </c:ser>
        <c:dLbls>
          <c:showLegendKey val="0"/>
          <c:showVal val="1"/>
          <c:showCatName val="0"/>
          <c:showSerName val="0"/>
          <c:showPercent val="0"/>
          <c:showBubbleSize val="0"/>
        </c:dLbls>
        <c:gapWidth val="219"/>
        <c:overlap val="-27"/>
        <c:axId val="-1974515296"/>
        <c:axId val="1864564880"/>
      </c:barChart>
      <c:catAx>
        <c:axId val="-197451529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Calibri" panose="020F0502020204030204" pitchFamily="34" charset="0"/>
                <a:cs typeface="Calibri" panose="020F0502020204030204" pitchFamily="34" charset="0"/>
                <a:sym typeface="+mn-lt"/>
              </a:defRPr>
            </a:pPr>
            <a:endParaRPr lang="en-US"/>
          </a:p>
        </c:txPr>
        <c:crossAx val="1864564880"/>
        <c:crosses val="autoZero"/>
        <c:auto val="1"/>
        <c:lblAlgn val="ctr"/>
        <c:lblOffset val="100"/>
        <c:noMultiLvlLbl val="0"/>
      </c:catAx>
      <c:valAx>
        <c:axId val="186456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Calibri" panose="020F0502020204030204" pitchFamily="34" charset="0"/>
                <a:cs typeface="Calibri" panose="020F0502020204030204" pitchFamily="34" charset="0"/>
                <a:sym typeface="+mn-lt"/>
              </a:defRPr>
            </a:pPr>
            <a:endParaRPr lang="en-US"/>
          </a:p>
        </c:txPr>
        <c:crossAx val="-1974515296"/>
        <c:crosses val="autoZero"/>
        <c:crossBetween val="between"/>
      </c:valAx>
      <c:spPr>
        <a:noFill/>
        <a:ln>
          <a:noFill/>
        </a:ln>
        <a:effectLst/>
      </c:spPr>
    </c:plotArea>
    <c:plotVisOnly val="1"/>
    <c:dispBlanksAs val="gap"/>
    <c:showDLblsOverMax val="0"/>
    <c:extLst>
      <c:ext uri="{0b15fc19-7d7d-44ad-8c2d-2c3a37ce22c3}">
        <chartProps xmlns="https://web.wps.cn/et/2018/main" chartId="{f7098879-3d78-4445-9285-9a56044e7b56}"/>
      </c:ext>
    </c:extLst>
  </c:chart>
  <c:spPr>
    <a:noFill/>
    <a:ln>
      <a:noFill/>
    </a:ln>
    <a:effectLst/>
  </c:spPr>
  <c:txPr>
    <a:bodyPr/>
    <a:lstStyle/>
    <a:p>
      <a:pPr>
        <a:defRPr lang="zh-CN">
          <a:latin typeface="+mn-lt"/>
          <a:ea typeface="+mn-ea"/>
          <a:cs typeface="+mn-ea"/>
          <a:sym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2025/9/13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5</a:t>
            </a:fld>
            <a:endParaRPr lang="zh-CN" altLang="en-US"/>
          </a:p>
        </p:txBody>
      </p:sp>
    </p:spTree>
    <p:extLst>
      <p:ext uri="{BB962C8B-B14F-4D97-AF65-F5344CB8AC3E}">
        <p14:creationId xmlns:p14="http://schemas.microsoft.com/office/powerpoint/2010/main" val="245149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6</a:t>
            </a:fld>
            <a:endParaRPr lang="zh-CN" altLang="en-US"/>
          </a:p>
        </p:txBody>
      </p:sp>
    </p:spTree>
    <p:extLst>
      <p:ext uri="{BB962C8B-B14F-4D97-AF65-F5344CB8AC3E}">
        <p14:creationId xmlns:p14="http://schemas.microsoft.com/office/powerpoint/2010/main" val="112013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8310" y="1493602"/>
            <a:ext cx="5024235" cy="1167371"/>
          </a:xfrm>
          <a:prstGeom prst="rect">
            <a:avLst/>
          </a:prstGeom>
          <a:noFill/>
        </p:spPr>
        <p:txBody>
          <a:bodyPr wrap="square" rtlCol="0">
            <a:spAutoFit/>
          </a:bodyPr>
          <a:lstStyle/>
          <a:p>
            <a:pPr algn="l">
              <a:lnSpc>
                <a:spcPct val="130000"/>
              </a:lnSpc>
            </a:pPr>
            <a:r>
              <a:rPr sz="2800" b="1" i="1" dirty="0">
                <a:sym typeface="+mn-ea"/>
              </a:rPr>
              <a:t>Building an End-to-End Data Pipeline for E-Commerce Insights</a:t>
            </a:r>
          </a:p>
        </p:txBody>
      </p:sp>
      <p:sp>
        <p:nvSpPr>
          <p:cNvPr id="10" name="Line 21"/>
          <p:cNvSpPr>
            <a:spLocks noChangeShapeType="1"/>
          </p:cNvSpPr>
          <p:nvPr/>
        </p:nvSpPr>
        <p:spPr bwMode="auto">
          <a:xfrm flipV="1">
            <a:off x="394085" y="2765454"/>
            <a:ext cx="5161587" cy="17614"/>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535363" y="2813670"/>
            <a:ext cx="4249420" cy="29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sz="1600" i="1" dirty="0">
                <a:sym typeface="+mn-ea"/>
              </a:rPr>
              <a:t>From </a:t>
            </a:r>
            <a:r>
              <a:rPr lang="en-US" sz="1600" i="1" dirty="0">
                <a:sym typeface="+mn-ea"/>
              </a:rPr>
              <a:t>R</a:t>
            </a:r>
            <a:r>
              <a:rPr sz="1600" i="1" dirty="0">
                <a:sym typeface="+mn-ea"/>
              </a:rPr>
              <a:t>aw </a:t>
            </a:r>
            <a:r>
              <a:rPr lang="en-US" sz="1600" i="1" dirty="0">
                <a:sym typeface="+mn-ea"/>
              </a:rPr>
              <a:t>F</a:t>
            </a:r>
            <a:r>
              <a:rPr sz="1600" i="1" dirty="0">
                <a:sym typeface="+mn-ea"/>
              </a:rPr>
              <a:t>iles to </a:t>
            </a:r>
            <a:r>
              <a:rPr lang="en-US" sz="1600" i="1" dirty="0">
                <a:sym typeface="+mn-ea"/>
              </a:rPr>
              <a:t>B</a:t>
            </a:r>
            <a:r>
              <a:rPr sz="1600" i="1" dirty="0">
                <a:sym typeface="+mn-ea"/>
              </a:rPr>
              <a:t>usiness-ready </a:t>
            </a:r>
            <a:r>
              <a:rPr lang="en-US" sz="1600" i="1" dirty="0">
                <a:sym typeface="+mn-ea"/>
              </a:rPr>
              <a:t>D</a:t>
            </a:r>
            <a:r>
              <a:rPr sz="1600" i="1" dirty="0">
                <a:sym typeface="+mn-ea"/>
              </a:rPr>
              <a:t>ashboards</a:t>
            </a:r>
            <a:endParaRPr lang="zh-CN" altLang="en-US" sz="1600" i="1" spc="300" dirty="0">
              <a:ea typeface="Calibri" panose="020F0502020204030204" pitchFamily="34" charset="0"/>
              <a:cs typeface="Calibri" panose="020F0502020204030204" pitchFamily="34" charset="0"/>
              <a:sym typeface="+mn-lt"/>
            </a:endParaRPr>
          </a:p>
        </p:txBody>
      </p:sp>
      <p:sp>
        <p:nvSpPr>
          <p:cNvPr id="2" name="Rectangle 20"/>
          <p:cNvSpPr>
            <a:spLocks noChangeArrowheads="1"/>
          </p:cNvSpPr>
          <p:nvPr/>
        </p:nvSpPr>
        <p:spPr bwMode="auto">
          <a:xfrm>
            <a:off x="535362" y="3230245"/>
            <a:ext cx="5941637" cy="65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en-US" sz="1600" i="1" dirty="0">
                <a:ea typeface="Calibri" panose="020F0502020204030204" pitchFamily="34" charset="0"/>
                <a:cs typeface="Calibri" panose="020F0502020204030204" pitchFamily="34" charset="0"/>
                <a:sym typeface="+mn-lt"/>
              </a:rPr>
              <a:t>Presented by: </a:t>
            </a:r>
          </a:p>
          <a:p>
            <a:pPr fontAlgn="base">
              <a:lnSpc>
                <a:spcPct val="130000"/>
              </a:lnSpc>
              <a:spcBef>
                <a:spcPct val="0"/>
              </a:spcBef>
              <a:spcAft>
                <a:spcPct val="0"/>
              </a:spcAft>
              <a:buFont typeface="Arial" panose="020B0604020202020204" pitchFamily="34" charset="0"/>
              <a:buNone/>
            </a:pPr>
            <a:r>
              <a:rPr lang="en-US" sz="1800" i="1" dirty="0">
                <a:cs typeface="Calibri" panose="020F0502020204030204" pitchFamily="34" charset="0"/>
                <a:sym typeface="+mn-lt"/>
              </a:rPr>
              <a:t>TEAM 2 </a:t>
            </a:r>
            <a:r>
              <a:rPr lang="en-US" sz="1600" i="1" dirty="0">
                <a:ea typeface="Calibri" panose="020F0502020204030204" pitchFamily="34" charset="0"/>
                <a:cs typeface="Calibri" panose="020F0502020204030204" pitchFamily="34" charset="0"/>
                <a:sym typeface="+mn-lt"/>
              </a:rPr>
              <a:t>- </a:t>
            </a:r>
            <a:r>
              <a:rPr lang="en-US" sz="1600" b="1" i="1" dirty="0">
                <a:solidFill>
                  <a:srgbClr val="FFC000"/>
                </a:solidFill>
                <a:ea typeface="Calibri" panose="020F0502020204030204" pitchFamily="34" charset="0"/>
                <a:cs typeface="Calibri" panose="020F0502020204030204" pitchFamily="34" charset="0"/>
                <a:sym typeface="+mn-lt"/>
              </a:rPr>
              <a:t>A</a:t>
            </a:r>
            <a:r>
              <a:rPr lang="en-US" sz="1600" i="1" dirty="0">
                <a:ea typeface="Calibri" panose="020F0502020204030204" pitchFamily="34" charset="0"/>
                <a:cs typeface="Calibri" panose="020F0502020204030204" pitchFamily="34" charset="0"/>
                <a:sym typeface="+mn-lt"/>
              </a:rPr>
              <a:t>utomated </a:t>
            </a:r>
            <a:r>
              <a:rPr lang="en-US" sz="1600" b="1" i="1" dirty="0">
                <a:solidFill>
                  <a:srgbClr val="0070C0"/>
                </a:solidFill>
                <a:ea typeface="Calibri" panose="020F0502020204030204" pitchFamily="34" charset="0"/>
                <a:cs typeface="Calibri" panose="020F0502020204030204" pitchFamily="34" charset="0"/>
                <a:sym typeface="+mn-lt"/>
              </a:rPr>
              <a:t>A</a:t>
            </a:r>
            <a:r>
              <a:rPr lang="en-US" sz="1600" i="1" dirty="0">
                <a:ea typeface="Calibri" panose="020F0502020204030204" pitchFamily="34" charset="0"/>
                <a:cs typeface="Calibri" panose="020F0502020204030204" pitchFamily="34" charset="0"/>
                <a:sym typeface="+mn-lt"/>
              </a:rPr>
              <a:t>nalytics for</a:t>
            </a:r>
            <a:r>
              <a:rPr lang="en-US" sz="1600" b="1" i="1" dirty="0">
                <a:ea typeface="Calibri" panose="020F0502020204030204" pitchFamily="34" charset="0"/>
                <a:cs typeface="Calibri" panose="020F0502020204030204" pitchFamily="34" charset="0"/>
                <a:sym typeface="+mn-lt"/>
              </a:rPr>
              <a:t> </a:t>
            </a:r>
            <a:r>
              <a:rPr lang="en-US" sz="1600" b="1" i="1" dirty="0">
                <a:solidFill>
                  <a:srgbClr val="7030A0"/>
                </a:solidFill>
                <a:ea typeface="Calibri" panose="020F0502020204030204" pitchFamily="34" charset="0"/>
                <a:cs typeface="Calibri" panose="020F0502020204030204" pitchFamily="34" charset="0"/>
                <a:sym typeface="+mn-lt"/>
              </a:rPr>
              <a:t>F</a:t>
            </a:r>
            <a:r>
              <a:rPr lang="en-US" sz="1600" i="1" dirty="0">
                <a:ea typeface="Calibri" panose="020F0502020204030204" pitchFamily="34" charset="0"/>
                <a:cs typeface="Calibri" panose="020F0502020204030204" pitchFamily="34" charset="0"/>
                <a:sym typeface="+mn-lt"/>
              </a:rPr>
              <a:t>act, </a:t>
            </a:r>
            <a:r>
              <a:rPr lang="en-US" sz="1600" b="1" i="1" dirty="0">
                <a:solidFill>
                  <a:srgbClr val="00B050"/>
                </a:solidFill>
                <a:ea typeface="Calibri" panose="020F0502020204030204" pitchFamily="34" charset="0"/>
                <a:cs typeface="Calibri" panose="020F0502020204030204" pitchFamily="34" charset="0"/>
                <a:sym typeface="+mn-lt"/>
              </a:rPr>
              <a:t>S</a:t>
            </a:r>
            <a:r>
              <a:rPr lang="en-US" sz="1600" i="1" dirty="0">
                <a:ea typeface="Calibri" panose="020F0502020204030204" pitchFamily="34" charset="0"/>
                <a:cs typeface="Calibri" panose="020F0502020204030204" pitchFamily="34" charset="0"/>
                <a:sym typeface="+mn-lt"/>
              </a:rPr>
              <a:t>taging and </a:t>
            </a:r>
            <a:r>
              <a:rPr lang="en-US" sz="1600" b="1" i="1" dirty="0">
                <a:solidFill>
                  <a:srgbClr val="427EBC"/>
                </a:solidFill>
                <a:ea typeface="Calibri" panose="020F0502020204030204" pitchFamily="34" charset="0"/>
                <a:cs typeface="Calibri" panose="020F0502020204030204" pitchFamily="34" charset="0"/>
                <a:sym typeface="+mn-lt"/>
              </a:rPr>
              <a:t>W</a:t>
            </a:r>
            <a:r>
              <a:rPr lang="en-US" sz="1600" i="1" dirty="0">
                <a:ea typeface="Calibri" panose="020F0502020204030204" pitchFamily="34" charset="0"/>
                <a:cs typeface="Calibri" panose="020F0502020204030204" pitchFamily="34" charset="0"/>
                <a:sym typeface="+mn-lt"/>
              </a:rPr>
              <a:t>arehouse</a:t>
            </a:r>
          </a:p>
        </p:txBody>
      </p:sp>
      <p:sp>
        <p:nvSpPr>
          <p:cNvPr id="5" name="TextBox 4">
            <a:extLst>
              <a:ext uri="{FF2B5EF4-FFF2-40B4-BE49-F238E27FC236}">
                <a16:creationId xmlns:a16="http://schemas.microsoft.com/office/drawing/2014/main" id="{DF9FE6AC-65DC-F34A-A16B-C4129464E6D9}"/>
              </a:ext>
            </a:extLst>
          </p:cNvPr>
          <p:cNvSpPr txBox="1"/>
          <p:nvPr/>
        </p:nvSpPr>
        <p:spPr>
          <a:xfrm>
            <a:off x="1576821" y="3966908"/>
            <a:ext cx="969818"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0070C0"/>
                </a:solidFill>
                <a:ea typeface="Calibri" panose="020F0502020204030204" pitchFamily="34" charset="0"/>
                <a:cs typeface="Calibri" panose="020F0502020204030204" pitchFamily="34" charset="0"/>
                <a:sym typeface="+mn-lt"/>
              </a:rPr>
              <a:t>A</a:t>
            </a:r>
            <a:r>
              <a:rPr lang="en-US" sz="1400" i="1" dirty="0">
                <a:ea typeface="Calibri" panose="020F0502020204030204" pitchFamily="34" charset="0"/>
                <a:cs typeface="Calibri" panose="020F0502020204030204" pitchFamily="34" charset="0"/>
                <a:sym typeface="+mn-lt"/>
              </a:rPr>
              <a:t>lvin</a:t>
            </a:r>
          </a:p>
        </p:txBody>
      </p:sp>
      <p:sp>
        <p:nvSpPr>
          <p:cNvPr id="8" name="TextBox 7">
            <a:extLst>
              <a:ext uri="{FF2B5EF4-FFF2-40B4-BE49-F238E27FC236}">
                <a16:creationId xmlns:a16="http://schemas.microsoft.com/office/drawing/2014/main" id="{8C98D2C6-77D3-646D-2B17-B0D08C0C4976}"/>
              </a:ext>
            </a:extLst>
          </p:cNvPr>
          <p:cNvSpPr txBox="1"/>
          <p:nvPr/>
        </p:nvSpPr>
        <p:spPr>
          <a:xfrm>
            <a:off x="2682587" y="3966908"/>
            <a:ext cx="969818"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7030A0"/>
                </a:solidFill>
                <a:ea typeface="Calibri" panose="020F0502020204030204" pitchFamily="34" charset="0"/>
                <a:cs typeface="Calibri" panose="020F0502020204030204" pitchFamily="34" charset="0"/>
                <a:sym typeface="+mn-lt"/>
              </a:rPr>
              <a:t>F</a:t>
            </a:r>
            <a:r>
              <a:rPr lang="en-US" sz="1400" i="1" dirty="0">
                <a:ea typeface="Calibri" panose="020F0502020204030204" pitchFamily="34" charset="0"/>
                <a:cs typeface="Calibri" panose="020F0502020204030204" pitchFamily="34" charset="0"/>
                <a:sym typeface="+mn-lt"/>
              </a:rPr>
              <a:t>aizal</a:t>
            </a:r>
          </a:p>
        </p:txBody>
      </p:sp>
      <p:sp>
        <p:nvSpPr>
          <p:cNvPr id="12" name="TextBox 11">
            <a:extLst>
              <a:ext uri="{FF2B5EF4-FFF2-40B4-BE49-F238E27FC236}">
                <a16:creationId xmlns:a16="http://schemas.microsoft.com/office/drawing/2014/main" id="{A524750D-D728-A437-CA5A-0A9111CB6E54}"/>
              </a:ext>
            </a:extLst>
          </p:cNvPr>
          <p:cNvSpPr txBox="1"/>
          <p:nvPr/>
        </p:nvSpPr>
        <p:spPr>
          <a:xfrm>
            <a:off x="3788353" y="3966908"/>
            <a:ext cx="1066800"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00B050"/>
                </a:solidFill>
                <a:ea typeface="Calibri" panose="020F0502020204030204" pitchFamily="34" charset="0"/>
                <a:cs typeface="Calibri" panose="020F0502020204030204" pitchFamily="34" charset="0"/>
                <a:sym typeface="+mn-lt"/>
              </a:rPr>
              <a:t>S</a:t>
            </a:r>
            <a:r>
              <a:rPr lang="en-US" sz="1400" i="1" dirty="0">
                <a:ea typeface="Calibri" panose="020F0502020204030204" pitchFamily="34" charset="0"/>
                <a:cs typeface="Calibri" panose="020F0502020204030204" pitchFamily="34" charset="0"/>
                <a:sym typeface="+mn-lt"/>
              </a:rPr>
              <a:t>haron</a:t>
            </a:r>
          </a:p>
        </p:txBody>
      </p:sp>
      <p:sp>
        <p:nvSpPr>
          <p:cNvPr id="14" name="TextBox 13">
            <a:extLst>
              <a:ext uri="{FF2B5EF4-FFF2-40B4-BE49-F238E27FC236}">
                <a16:creationId xmlns:a16="http://schemas.microsoft.com/office/drawing/2014/main" id="{2F093306-EE06-E1F6-C019-465D6EAAEC70}"/>
              </a:ext>
            </a:extLst>
          </p:cNvPr>
          <p:cNvSpPr txBox="1"/>
          <p:nvPr/>
        </p:nvSpPr>
        <p:spPr>
          <a:xfrm>
            <a:off x="4991100" y="3966908"/>
            <a:ext cx="1281544"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427EBC"/>
                </a:solidFill>
                <a:ea typeface="Calibri" panose="020F0502020204030204" pitchFamily="34" charset="0"/>
                <a:cs typeface="Calibri" panose="020F0502020204030204" pitchFamily="34" charset="0"/>
                <a:sym typeface="+mn-lt"/>
              </a:rPr>
              <a:t>W</a:t>
            </a:r>
            <a:r>
              <a:rPr lang="en-US" sz="1400" i="1" dirty="0">
                <a:ea typeface="Calibri" panose="020F0502020204030204" pitchFamily="34" charset="0"/>
                <a:cs typeface="Calibri" panose="020F0502020204030204" pitchFamily="34" charset="0"/>
                <a:sym typeface="+mn-lt"/>
              </a:rPr>
              <a:t>ei Hong</a:t>
            </a:r>
          </a:p>
        </p:txBody>
      </p:sp>
      <p:sp>
        <p:nvSpPr>
          <p:cNvPr id="16" name="TextBox 15">
            <a:extLst>
              <a:ext uri="{FF2B5EF4-FFF2-40B4-BE49-F238E27FC236}">
                <a16:creationId xmlns:a16="http://schemas.microsoft.com/office/drawing/2014/main" id="{5612EE7B-38EE-FF2B-9EC5-9A5F6FCF7B28}"/>
              </a:ext>
            </a:extLst>
          </p:cNvPr>
          <p:cNvSpPr txBox="1"/>
          <p:nvPr/>
        </p:nvSpPr>
        <p:spPr>
          <a:xfrm>
            <a:off x="611562" y="3966908"/>
            <a:ext cx="829311"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i="1" dirty="0">
                <a:solidFill>
                  <a:srgbClr val="FFC000"/>
                </a:solidFill>
                <a:effectLst/>
                <a:ea typeface="Calibri" panose="020F0502020204030204" pitchFamily="34" charset="0"/>
                <a:cs typeface="Calibri" panose="020F0502020204030204" pitchFamily="34" charset="0"/>
                <a:sym typeface="+mn-lt"/>
              </a:rPr>
              <a:t>A</a:t>
            </a:r>
            <a:r>
              <a:rPr lang="en-US" sz="1400" i="1" dirty="0">
                <a:effectLst/>
                <a:ea typeface="Calibri" panose="020F0502020204030204" pitchFamily="34" charset="0"/>
                <a:cs typeface="Calibri" panose="020F0502020204030204" pitchFamily="34" charset="0"/>
                <a:sym typeface="+mn-lt"/>
              </a:rPr>
              <a:t>lex</a:t>
            </a:r>
            <a:endParaRPr lang="en-US" sz="1400" i="1" dirty="0">
              <a:effectLst>
                <a:glow rad="101600">
                  <a:schemeClr val="accent4">
                    <a:lumMod val="40000"/>
                    <a:lumOff val="60000"/>
                    <a:alpha val="60000"/>
                  </a:schemeClr>
                </a:glow>
              </a:effectLst>
              <a:ea typeface="Calibri" panose="020F0502020204030204" pitchFamily="34" charset="0"/>
              <a:cs typeface="Calibri" panose="020F0502020204030204" pitchFamily="34" charset="0"/>
              <a:sym typeface="+mn-lt"/>
            </a:endParaRPr>
          </a:p>
        </p:txBody>
      </p:sp>
      <p:sp>
        <p:nvSpPr>
          <p:cNvPr id="18" name="TextBox 17">
            <a:extLst>
              <a:ext uri="{FF2B5EF4-FFF2-40B4-BE49-F238E27FC236}">
                <a16:creationId xmlns:a16="http://schemas.microsoft.com/office/drawing/2014/main" id="{ED0DF3B4-83ED-E31B-773F-AE5FED02A072}"/>
              </a:ext>
            </a:extLst>
          </p:cNvPr>
          <p:cNvSpPr txBox="1"/>
          <p:nvPr/>
        </p:nvSpPr>
        <p:spPr>
          <a:xfrm>
            <a:off x="5115445" y="4843418"/>
            <a:ext cx="4028555" cy="300082"/>
          </a:xfrm>
          <a:prstGeom prst="rect">
            <a:avLst/>
          </a:prstGeom>
          <a:noFill/>
        </p:spPr>
        <p:txBody>
          <a:bodyPr wrap="square">
            <a:spAutoFit/>
          </a:bodyPr>
          <a:lstStyle/>
          <a:p>
            <a:pPr algn="ctr"/>
            <a:r>
              <a:rPr lang="en-US" altLang="en-US" dirty="0"/>
              <a:t>https://github.com/lexman29125/5m-data-m2-project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D29DC-6BD6-AD74-7B6D-28EBA6D1BE6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B26B4E19-20C3-933E-5779-98D7B5E7C93A}"/>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a:extLst>
              <a:ext uri="{FF2B5EF4-FFF2-40B4-BE49-F238E27FC236}">
                <a16:creationId xmlns:a16="http://schemas.microsoft.com/office/drawing/2014/main" id="{1BDDB866-12D2-A63C-A520-F96FA87805E1}"/>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2C999D-D6D2-27FE-4023-5C246D2C2F60}"/>
              </a:ext>
            </a:extLst>
          </p:cNvPr>
          <p:cNvPicPr>
            <a:picLocks noChangeAspect="1"/>
          </p:cNvPicPr>
          <p:nvPr/>
        </p:nvPicPr>
        <p:blipFill>
          <a:blip r:embed="rId2"/>
          <a:stretch>
            <a:fillRect/>
          </a:stretch>
        </p:blipFill>
        <p:spPr>
          <a:xfrm>
            <a:off x="2343342" y="801170"/>
            <a:ext cx="4457315" cy="3951423"/>
          </a:xfrm>
          <a:prstGeom prst="rect">
            <a:avLst/>
          </a:prstGeom>
          <a:ln>
            <a:solidFill>
              <a:schemeClr val="tx2"/>
            </a:solidFill>
          </a:ln>
        </p:spPr>
      </p:pic>
      <p:sp>
        <p:nvSpPr>
          <p:cNvPr id="2" name="TextBox 94">
            <a:extLst>
              <a:ext uri="{FF2B5EF4-FFF2-40B4-BE49-F238E27FC236}">
                <a16:creationId xmlns:a16="http://schemas.microsoft.com/office/drawing/2014/main" id="{F8F0627E-A47A-3ED8-4ADF-B03AC0DB3C20}"/>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 3 – Customer Loyalty</a:t>
            </a:r>
          </a:p>
        </p:txBody>
      </p:sp>
    </p:spTree>
    <p:extLst>
      <p:ext uri="{BB962C8B-B14F-4D97-AF65-F5344CB8AC3E}">
        <p14:creationId xmlns:p14="http://schemas.microsoft.com/office/powerpoint/2010/main" val="145860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93"/>
          <p:cNvSpPr>
            <a:spLocks noChangeArrowheads="1"/>
          </p:cNvSpPr>
          <p:nvPr/>
        </p:nvSpPr>
        <p:spPr bwMode="auto">
          <a:xfrm>
            <a:off x="801005" y="224302"/>
            <a:ext cx="3052795"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Key Findings &amp; Recommendations</a:t>
            </a:r>
          </a:p>
        </p:txBody>
      </p:sp>
      <p:cxnSp>
        <p:nvCxnSpPr>
          <p:cNvPr id="33" name="直接连接符 32"/>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919510266"/>
              </p:ext>
            </p:extLst>
          </p:nvPr>
        </p:nvGraphicFramePr>
        <p:xfrm>
          <a:off x="406400" y="854956"/>
          <a:ext cx="8477957" cy="4238126"/>
        </p:xfrm>
        <a:graphic>
          <a:graphicData uri="http://schemas.openxmlformats.org/drawingml/2006/table">
            <a:tbl>
              <a:tblPr/>
              <a:tblGrid>
                <a:gridCol w="1545040">
                  <a:extLst>
                    <a:ext uri="{9D8B030D-6E8A-4147-A177-3AD203B41FA5}">
                      <a16:colId xmlns:a16="http://schemas.microsoft.com/office/drawing/2014/main" val="20000"/>
                    </a:ext>
                  </a:extLst>
                </a:gridCol>
                <a:gridCol w="3878717">
                  <a:extLst>
                    <a:ext uri="{9D8B030D-6E8A-4147-A177-3AD203B41FA5}">
                      <a16:colId xmlns:a16="http://schemas.microsoft.com/office/drawing/2014/main" val="20001"/>
                    </a:ext>
                  </a:extLst>
                </a:gridCol>
                <a:gridCol w="3054200">
                  <a:extLst>
                    <a:ext uri="{9D8B030D-6E8A-4147-A177-3AD203B41FA5}">
                      <a16:colId xmlns:a16="http://schemas.microsoft.com/office/drawing/2014/main" val="20002"/>
                    </a:ext>
                  </a:extLst>
                </a:gridCol>
              </a:tblGrid>
              <a:tr h="231415">
                <a:tc>
                  <a:txBody>
                    <a:bodyPr/>
                    <a:lstStyle/>
                    <a:p>
                      <a:pPr>
                        <a:buNone/>
                      </a:pPr>
                      <a:r>
                        <a:rPr lang="en-SG" sz="1400" dirty="0">
                          <a:solidFill>
                            <a:schemeClr val="bg1"/>
                          </a:solidFill>
                        </a:rPr>
                        <a:t>Summary</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Observation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Follow-up Action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712047">
                <a:tc>
                  <a:txBody>
                    <a:bodyPr/>
                    <a:lstStyle/>
                    <a:p>
                      <a:pPr>
                        <a:buNone/>
                      </a:pPr>
                      <a:r>
                        <a:rPr lang="en-SG" sz="1400" b="1" dirty="0">
                          <a:solidFill>
                            <a:schemeClr val="tx2"/>
                          </a:solidFill>
                        </a:rPr>
                        <a:t>Revenue Performance</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company's revenue is driven by two distinct models: </a:t>
                      </a:r>
                      <a:r>
                        <a:rPr lang="en-US" sz="1400" b="1" dirty="0">
                          <a:solidFill>
                            <a:schemeClr val="tx2"/>
                          </a:solidFill>
                        </a:rPr>
                        <a:t>high-volume, low-price</a:t>
                      </a:r>
                      <a:r>
                        <a:rPr lang="en-US" sz="1400" dirty="0">
                          <a:solidFill>
                            <a:schemeClr val="tx2"/>
                          </a:solidFill>
                        </a:rPr>
                        <a:t> items (</a:t>
                      </a:r>
                      <a:r>
                        <a:rPr lang="en-US" sz="1400" dirty="0" err="1">
                          <a:solidFill>
                            <a:schemeClr val="tx2"/>
                          </a:solidFill>
                          <a:latin typeface="Courier New" panose="02070309020205020404" pitchFamily="49" charset="0"/>
                        </a:rPr>
                        <a:t>health_beauty</a:t>
                      </a:r>
                      <a:r>
                        <a:rPr lang="en-US" sz="1400" dirty="0">
                          <a:solidFill>
                            <a:schemeClr val="tx2"/>
                          </a:solidFill>
                        </a:rPr>
                        <a:t>) and </a:t>
                      </a:r>
                      <a:r>
                        <a:rPr lang="en-US" sz="1400" b="1" dirty="0">
                          <a:solidFill>
                            <a:schemeClr val="tx2"/>
                          </a:solidFill>
                        </a:rPr>
                        <a:t>high-price, low-volume</a:t>
                      </a:r>
                      <a:r>
                        <a:rPr lang="en-US" sz="1400" dirty="0">
                          <a:solidFill>
                            <a:schemeClr val="tx2"/>
                          </a:solidFill>
                        </a:rPr>
                        <a:t> items (</a:t>
                      </a:r>
                      <a:r>
                        <a:rPr lang="en-US" sz="1400" dirty="0">
                          <a:solidFill>
                            <a:schemeClr val="tx2"/>
                          </a:solidFill>
                          <a:latin typeface="Courier New" panose="02070309020205020404" pitchFamily="49" charset="0"/>
                        </a:rPr>
                        <a:t>computers</a:t>
                      </a:r>
                      <a:r>
                        <a:rPr lang="en-US" sz="1400" dirty="0">
                          <a:solidFill>
                            <a:schemeClr val="tx2"/>
                          </a:solidFill>
                        </a:rPr>
                        <a:t>). The </a:t>
                      </a:r>
                      <a:r>
                        <a:rPr lang="en-US" sz="1400" b="1" dirty="0">
                          <a:solidFill>
                            <a:schemeClr val="tx2"/>
                          </a:solidFill>
                        </a:rPr>
                        <a:t>Bed, Bath &amp; Table</a:t>
                      </a:r>
                      <a:r>
                        <a:rPr lang="en-US" sz="1400" dirty="0">
                          <a:solidFill>
                            <a:schemeClr val="tx2"/>
                          </a:solidFill>
                        </a:rPr>
                        <a:t> category is a "sweet spot," generating high revenue from a combination of high order volume and a moderate average price.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Analyze the "sweet spot" categories to understand their success factors and apply those strategies to other product categories to drive growth. This could also help inform decisions on which product categories to prioritize.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12047">
                <a:tc>
                  <a:txBody>
                    <a:bodyPr/>
                    <a:lstStyle/>
                    <a:p>
                      <a:pPr>
                        <a:buNone/>
                      </a:pPr>
                      <a:r>
                        <a:rPr lang="en-SG" sz="1400" b="1" dirty="0">
                          <a:solidFill>
                            <a:schemeClr val="tx2"/>
                          </a:solidFill>
                        </a:rPr>
                        <a:t>Delivery Issues</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significant spike in late deliveries occurred in </a:t>
                      </a:r>
                      <a:r>
                        <a:rPr lang="en-US" sz="1400" b="1" dirty="0">
                          <a:solidFill>
                            <a:schemeClr val="tx2"/>
                          </a:solidFill>
                        </a:rPr>
                        <a:t>April 2018</a:t>
                      </a:r>
                      <a:r>
                        <a:rPr lang="en-US" sz="1400" dirty="0">
                          <a:solidFill>
                            <a:schemeClr val="tx2"/>
                          </a:solidFill>
                        </a:rPr>
                        <a:t>, marked by both higher volume and a notable rise in the severity of delays. Sellers locations are concentrated in Sao Paulo. Delivery route range from 1.5km to 2,119.8km.</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delivery department should conduct a root-cause analysis of the April 2018 spike considering seller vs customer locations and delivery routes to prevent similar issues in the future.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273484">
                <a:tc>
                  <a:txBody>
                    <a:bodyPr/>
                    <a:lstStyle/>
                    <a:p>
                      <a:pPr>
                        <a:buNone/>
                      </a:pPr>
                      <a:r>
                        <a:rPr lang="en-SG" sz="1400" b="1" dirty="0">
                          <a:solidFill>
                            <a:schemeClr val="tx2"/>
                          </a:solidFill>
                        </a:rPr>
                        <a:t>Customer Loyalty</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vast majority of customers are </a:t>
                      </a:r>
                      <a:r>
                        <a:rPr lang="en-US" sz="1400" b="1" dirty="0">
                          <a:solidFill>
                            <a:schemeClr val="tx2"/>
                          </a:solidFill>
                        </a:rPr>
                        <a:t>single-purchase buyers</a:t>
                      </a:r>
                      <a:r>
                        <a:rPr lang="en-US" sz="1400" dirty="0">
                          <a:solidFill>
                            <a:schemeClr val="tx2"/>
                          </a:solidFill>
                        </a:rPr>
                        <a:t>, with a very low average of </a:t>
                      </a:r>
                      <a:r>
                        <a:rPr lang="en-US" sz="1400" b="1" dirty="0">
                          <a:solidFill>
                            <a:schemeClr val="tx2"/>
                          </a:solidFill>
                        </a:rPr>
                        <a:t>1.03 orders per customer</a:t>
                      </a:r>
                      <a:r>
                        <a:rPr lang="en-US" sz="1400" dirty="0">
                          <a:solidFill>
                            <a:schemeClr val="tx2"/>
                          </a:solidFill>
                        </a:rPr>
                        <a:t>. The distribution chart shows a massive drop-off after the first purchase.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customer retention strategy is needed. Focus on initiatives to encourage repeat purchases and improve the average orders per customer metric.</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pic>
        <p:nvPicPr>
          <p:cNvPr id="34" name="Picture 33"/>
          <p:cNvPicPr>
            <a:picLocks noChangeAspect="1"/>
          </p:cNvPicPr>
          <p:nvPr/>
        </p:nvPicPr>
        <p:blipFill>
          <a:blip r:embed="rId3"/>
          <a:stretch>
            <a:fillRect/>
          </a:stretch>
        </p:blipFill>
        <p:spPr>
          <a:xfrm>
            <a:off x="753675" y="3093162"/>
            <a:ext cx="632285" cy="577047"/>
          </a:xfrm>
          <a:prstGeom prst="rect">
            <a:avLst/>
          </a:prstGeom>
        </p:spPr>
      </p:pic>
      <p:pic>
        <p:nvPicPr>
          <p:cNvPr id="38" name="Picture 37"/>
          <p:cNvPicPr>
            <a:picLocks noChangeAspect="1"/>
          </p:cNvPicPr>
          <p:nvPr/>
        </p:nvPicPr>
        <p:blipFill>
          <a:blip r:embed="rId4"/>
          <a:srcRect l="6476" t="5504" r="52545" b="24232"/>
          <a:stretch>
            <a:fillRect/>
          </a:stretch>
        </p:blipFill>
        <p:spPr>
          <a:xfrm>
            <a:off x="715722" y="4222321"/>
            <a:ext cx="683644" cy="696877"/>
          </a:xfrm>
          <a:prstGeom prst="rect">
            <a:avLst/>
          </a:prstGeom>
        </p:spPr>
      </p:pic>
      <p:pic>
        <p:nvPicPr>
          <p:cNvPr id="40" name="Picture 39"/>
          <p:cNvPicPr>
            <a:picLocks noChangeAspect="1"/>
          </p:cNvPicPr>
          <p:nvPr/>
        </p:nvPicPr>
        <p:blipFill>
          <a:blip r:embed="rId5"/>
          <a:stretch>
            <a:fillRect/>
          </a:stretch>
        </p:blipFill>
        <p:spPr>
          <a:xfrm>
            <a:off x="686037" y="1664892"/>
            <a:ext cx="743014" cy="906858"/>
          </a:xfrm>
          <a:prstGeom prst="rect">
            <a:avLst/>
          </a:prstGeom>
        </p:spPr>
      </p:pic>
      <p:sp>
        <p:nvSpPr>
          <p:cNvPr id="2" name="TextBox 94">
            <a:extLst>
              <a:ext uri="{FF2B5EF4-FFF2-40B4-BE49-F238E27FC236}">
                <a16:creationId xmlns:a16="http://schemas.microsoft.com/office/drawing/2014/main" id="{0CD69BD1-1A1C-1E5F-F8D3-3A824B29E543}"/>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Insights that matters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49082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Documentation</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0210" y="1025525"/>
            <a:ext cx="5783580" cy="3092450"/>
          </a:xfrm>
          <a:prstGeom prst="rect">
            <a:avLst/>
          </a:prstGeom>
        </p:spPr>
      </p:pic>
      <p:sp>
        <p:nvSpPr>
          <p:cNvPr id="6" name="TextBox 94">
            <a:extLst>
              <a:ext uri="{FF2B5EF4-FFF2-40B4-BE49-F238E27FC236}">
                <a16:creationId xmlns:a16="http://schemas.microsoft.com/office/drawing/2014/main" id="{51C5FAB9-7D9C-49CB-2657-AC1FF344AA3A}"/>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Capturing the Configuration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C7546-387B-0406-1F20-D4BEA1FFB5E8}"/>
            </a:ext>
          </a:extLst>
        </p:cNvPr>
        <p:cNvGrpSpPr/>
        <p:nvPr/>
      </p:nvGrpSpPr>
      <p:grpSpPr>
        <a:xfrm>
          <a:off x="0" y="0"/>
          <a:ext cx="0" cy="0"/>
          <a:chOff x="0" y="0"/>
          <a:chExt cx="0" cy="0"/>
        </a:xfrm>
      </p:grpSpPr>
      <p:sp>
        <p:nvSpPr>
          <p:cNvPr id="68" name="Rectangle 93">
            <a:extLst>
              <a:ext uri="{FF2B5EF4-FFF2-40B4-BE49-F238E27FC236}">
                <a16:creationId xmlns:a16="http://schemas.microsoft.com/office/drawing/2014/main" id="{3F46FD4E-D4A0-9951-E06D-597F55D0973B}"/>
              </a:ext>
            </a:extLst>
          </p:cNvPr>
          <p:cNvSpPr>
            <a:spLocks noChangeArrowheads="1"/>
          </p:cNvSpPr>
          <p:nvPr/>
        </p:nvSpPr>
        <p:spPr bwMode="auto">
          <a:xfrm>
            <a:off x="801005" y="224302"/>
            <a:ext cx="149082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Documentation</a:t>
            </a:r>
          </a:p>
        </p:txBody>
      </p:sp>
      <p:cxnSp>
        <p:nvCxnSpPr>
          <p:cNvPr id="70" name="直接连接符 69">
            <a:extLst>
              <a:ext uri="{FF2B5EF4-FFF2-40B4-BE49-F238E27FC236}">
                <a16:creationId xmlns:a16="http://schemas.microsoft.com/office/drawing/2014/main" id="{D3F481A9-113E-1E24-2B61-FFE91E53CBA3}"/>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E1E3F2C-79CE-78AC-DFD3-2E33CDC665ED}"/>
              </a:ext>
            </a:extLst>
          </p:cNvPr>
          <p:cNvPicPr/>
          <p:nvPr/>
        </p:nvPicPr>
        <p:blipFill>
          <a:blip r:embed="rId2"/>
          <a:stretch>
            <a:fillRect/>
          </a:stretch>
        </p:blipFill>
        <p:spPr>
          <a:xfrm>
            <a:off x="1303973" y="971868"/>
            <a:ext cx="6536055" cy="3199765"/>
          </a:xfrm>
          <a:prstGeom prst="rect">
            <a:avLst/>
          </a:prstGeom>
        </p:spPr>
      </p:pic>
      <p:sp>
        <p:nvSpPr>
          <p:cNvPr id="6" name="TextBox 94">
            <a:extLst>
              <a:ext uri="{FF2B5EF4-FFF2-40B4-BE49-F238E27FC236}">
                <a16:creationId xmlns:a16="http://schemas.microsoft.com/office/drawing/2014/main" id="{B492F7D9-2BA6-90A5-5515-46E51C742B5D}"/>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Capturing the Configuration</a:t>
            </a:r>
          </a:p>
        </p:txBody>
      </p:sp>
    </p:spTree>
    <p:extLst>
      <p:ext uri="{BB962C8B-B14F-4D97-AF65-F5344CB8AC3E}">
        <p14:creationId xmlns:p14="http://schemas.microsoft.com/office/powerpoint/2010/main" val="414369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CE91B-EAA9-A956-70EA-A6292176E0F9}"/>
            </a:ext>
          </a:extLst>
        </p:cNvPr>
        <p:cNvGrpSpPr/>
        <p:nvPr/>
      </p:nvGrpSpPr>
      <p:grpSpPr>
        <a:xfrm>
          <a:off x="0" y="0"/>
          <a:ext cx="0" cy="0"/>
          <a:chOff x="0" y="0"/>
          <a:chExt cx="0" cy="0"/>
        </a:xfrm>
      </p:grpSpPr>
      <p:sp>
        <p:nvSpPr>
          <p:cNvPr id="68" name="Rectangle 93">
            <a:extLst>
              <a:ext uri="{FF2B5EF4-FFF2-40B4-BE49-F238E27FC236}">
                <a16:creationId xmlns:a16="http://schemas.microsoft.com/office/drawing/2014/main" id="{A745592A-F13E-41A2-D7F2-13A3AC4841EF}"/>
              </a:ext>
            </a:extLst>
          </p:cNvPr>
          <p:cNvSpPr>
            <a:spLocks noChangeArrowheads="1"/>
          </p:cNvSpPr>
          <p:nvPr/>
        </p:nvSpPr>
        <p:spPr bwMode="auto">
          <a:xfrm>
            <a:off x="801005" y="224302"/>
            <a:ext cx="149082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Documentation</a:t>
            </a:r>
          </a:p>
        </p:txBody>
      </p:sp>
      <p:cxnSp>
        <p:nvCxnSpPr>
          <p:cNvPr id="70" name="直接连接符 69">
            <a:extLst>
              <a:ext uri="{FF2B5EF4-FFF2-40B4-BE49-F238E27FC236}">
                <a16:creationId xmlns:a16="http://schemas.microsoft.com/office/drawing/2014/main" id="{AE772292-9DA7-0040-7B36-185E193C8FC6}"/>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CDDF314-AB41-0060-C31D-17798B82DE3E}"/>
              </a:ext>
            </a:extLst>
          </p:cNvPr>
          <p:cNvPicPr/>
          <p:nvPr/>
        </p:nvPicPr>
        <p:blipFill>
          <a:blip r:embed="rId2"/>
          <a:stretch>
            <a:fillRect/>
          </a:stretch>
        </p:blipFill>
        <p:spPr>
          <a:xfrm>
            <a:off x="2700020" y="1198245"/>
            <a:ext cx="3743960" cy="2747010"/>
          </a:xfrm>
          <a:prstGeom prst="rect">
            <a:avLst/>
          </a:prstGeom>
        </p:spPr>
      </p:pic>
      <p:sp>
        <p:nvSpPr>
          <p:cNvPr id="6" name="TextBox 94">
            <a:extLst>
              <a:ext uri="{FF2B5EF4-FFF2-40B4-BE49-F238E27FC236}">
                <a16:creationId xmlns:a16="http://schemas.microsoft.com/office/drawing/2014/main" id="{BC8440E8-EDE6-4C60-8368-20C640C4EAF2}"/>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Capturing the Configuration</a:t>
            </a:r>
          </a:p>
        </p:txBody>
      </p:sp>
    </p:spTree>
    <p:extLst>
      <p:ext uri="{BB962C8B-B14F-4D97-AF65-F5344CB8AC3E}">
        <p14:creationId xmlns:p14="http://schemas.microsoft.com/office/powerpoint/2010/main" val="203049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8"/>
          <p:cNvGraphicFramePr/>
          <p:nvPr/>
        </p:nvGraphicFramePr>
        <p:xfrm>
          <a:off x="411641" y="1076325"/>
          <a:ext cx="4160359" cy="3555170"/>
        </p:xfrm>
        <a:graphic>
          <a:graphicData uri="http://schemas.openxmlformats.org/drawingml/2006/chart">
            <c:chart xmlns:c="http://schemas.openxmlformats.org/drawingml/2006/chart" xmlns:r="http://schemas.openxmlformats.org/officeDocument/2006/relationships" r:id="rId2"/>
          </a:graphicData>
        </a:graphic>
      </p:graphicFrame>
      <p:sp>
        <p:nvSpPr>
          <p:cNvPr id="33" name="Oval 30"/>
          <p:cNvSpPr/>
          <p:nvPr/>
        </p:nvSpPr>
        <p:spPr bwMode="auto">
          <a:xfrm>
            <a:off x="5004493" y="1478535"/>
            <a:ext cx="573881" cy="5738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ea typeface="Calibri" panose="020F0502020204030204" pitchFamily="34" charset="0"/>
              <a:cs typeface="Calibri" panose="020F0502020204030204" pitchFamily="34" charset="0"/>
              <a:sym typeface="+mn-lt"/>
            </a:endParaRPr>
          </a:p>
        </p:txBody>
      </p:sp>
      <p:sp>
        <p:nvSpPr>
          <p:cNvPr id="34" name="Oval 89"/>
          <p:cNvSpPr/>
          <p:nvPr/>
        </p:nvSpPr>
        <p:spPr bwMode="auto">
          <a:xfrm>
            <a:off x="5007470" y="2503344"/>
            <a:ext cx="573881" cy="5738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ea typeface="Calibri" panose="020F0502020204030204" pitchFamily="34" charset="0"/>
              <a:cs typeface="Calibri" panose="020F0502020204030204" pitchFamily="34" charset="0"/>
              <a:sym typeface="+mn-lt"/>
            </a:endParaRPr>
          </a:p>
        </p:txBody>
      </p:sp>
      <p:sp>
        <p:nvSpPr>
          <p:cNvPr id="35" name="Oval 92"/>
          <p:cNvSpPr/>
          <p:nvPr/>
        </p:nvSpPr>
        <p:spPr bwMode="auto">
          <a:xfrm>
            <a:off x="5007470" y="3562378"/>
            <a:ext cx="573881" cy="5738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ea typeface="Calibri" panose="020F0502020204030204" pitchFamily="34" charset="0"/>
              <a:cs typeface="Calibri" panose="020F0502020204030204" pitchFamily="34" charset="0"/>
              <a:sym typeface="+mn-lt"/>
            </a:endParaRPr>
          </a:p>
        </p:txBody>
      </p:sp>
      <p:sp>
        <p:nvSpPr>
          <p:cNvPr id="36" name="Freeform 46"/>
          <p:cNvSpPr>
            <a:spLocks noChangeArrowheads="1"/>
          </p:cNvSpPr>
          <p:nvPr/>
        </p:nvSpPr>
        <p:spPr bwMode="auto">
          <a:xfrm>
            <a:off x="5161656" y="3704658"/>
            <a:ext cx="268486" cy="256580"/>
          </a:xfrm>
          <a:custGeom>
            <a:avLst/>
            <a:gdLst>
              <a:gd name="T0" fmla="*/ 876848446 w 461"/>
              <a:gd name="T1" fmla="*/ 799953487 h 443"/>
              <a:gd name="T2" fmla="*/ 876848446 w 461"/>
              <a:gd name="T3" fmla="*/ 799953487 h 443"/>
              <a:gd name="T4" fmla="*/ 686018947 w 461"/>
              <a:gd name="T5" fmla="*/ 590442522 h 443"/>
              <a:gd name="T6" fmla="*/ 748823258 w 461"/>
              <a:gd name="T7" fmla="*/ 464258693 h 443"/>
              <a:gd name="T8" fmla="*/ 792302807 w 461"/>
              <a:gd name="T9" fmla="*/ 359503210 h 443"/>
              <a:gd name="T10" fmla="*/ 770563033 w 461"/>
              <a:gd name="T11" fmla="*/ 314267993 h 443"/>
              <a:gd name="T12" fmla="*/ 792302807 w 461"/>
              <a:gd name="T13" fmla="*/ 209512510 h 443"/>
              <a:gd name="T14" fmla="*/ 555578747 w 461"/>
              <a:gd name="T15" fmla="*/ 0 h 443"/>
              <a:gd name="T16" fmla="*/ 318853133 w 461"/>
              <a:gd name="T17" fmla="*/ 209512510 h 443"/>
              <a:gd name="T18" fmla="*/ 340594461 w 461"/>
              <a:gd name="T19" fmla="*/ 314267993 h 443"/>
              <a:gd name="T20" fmla="*/ 318853133 w 461"/>
              <a:gd name="T21" fmla="*/ 359503210 h 443"/>
              <a:gd name="T22" fmla="*/ 362334235 w 461"/>
              <a:gd name="T23" fmla="*/ 464258693 h 443"/>
              <a:gd name="T24" fmla="*/ 427553559 w 461"/>
              <a:gd name="T25" fmla="*/ 590442522 h 443"/>
              <a:gd name="T26" fmla="*/ 234309048 w 461"/>
              <a:gd name="T27" fmla="*/ 799953487 h 443"/>
              <a:gd name="T28" fmla="*/ 0 w 461"/>
              <a:gd name="T29" fmla="*/ 947564118 h 443"/>
              <a:gd name="T30" fmla="*/ 0 w 461"/>
              <a:gd name="T31" fmla="*/ 1052321145 h 443"/>
              <a:gd name="T32" fmla="*/ 555578747 w 461"/>
              <a:gd name="T33" fmla="*/ 1052321145 h 443"/>
              <a:gd name="T34" fmla="*/ 1111157493 w 461"/>
              <a:gd name="T35" fmla="*/ 1052321145 h 443"/>
              <a:gd name="T36" fmla="*/ 1111157493 w 461"/>
              <a:gd name="T37" fmla="*/ 947564118 h 443"/>
              <a:gd name="T38" fmla="*/ 876848446 w 461"/>
              <a:gd name="T39" fmla="*/ 799953487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505">
              <a:ea typeface="Calibri" panose="020F0502020204030204" pitchFamily="34" charset="0"/>
              <a:cs typeface="Calibri" panose="020F0502020204030204" pitchFamily="34" charset="0"/>
              <a:sym typeface="+mn-lt"/>
            </a:endParaRPr>
          </a:p>
        </p:txBody>
      </p:sp>
      <p:sp>
        <p:nvSpPr>
          <p:cNvPr id="37" name="Freeform 127"/>
          <p:cNvSpPr>
            <a:spLocks noChangeArrowheads="1"/>
          </p:cNvSpPr>
          <p:nvPr/>
        </p:nvSpPr>
        <p:spPr bwMode="auto">
          <a:xfrm>
            <a:off x="5144392" y="1638674"/>
            <a:ext cx="310753" cy="250031"/>
          </a:xfrm>
          <a:custGeom>
            <a:avLst/>
            <a:gdLst>
              <a:gd name="T0" fmla="*/ 469685320 w 497"/>
              <a:gd name="T1" fmla="*/ 544893103 h 400"/>
              <a:gd name="T2" fmla="*/ 469685320 w 497"/>
              <a:gd name="T3" fmla="*/ 544893103 h 400"/>
              <a:gd name="T4" fmla="*/ 689242511 w 497"/>
              <a:gd name="T5" fmla="*/ 764517219 h 400"/>
              <a:gd name="T6" fmla="*/ 911579182 w 497"/>
              <a:gd name="T7" fmla="*/ 544893103 h 400"/>
              <a:gd name="T8" fmla="*/ 689242511 w 497"/>
              <a:gd name="T9" fmla="*/ 322486973 h 400"/>
              <a:gd name="T10" fmla="*/ 469685320 w 497"/>
              <a:gd name="T11" fmla="*/ 544893103 h 400"/>
              <a:gd name="T12" fmla="*/ 322387922 w 497"/>
              <a:gd name="T13" fmla="*/ 469830388 h 400"/>
              <a:gd name="T14" fmla="*/ 322387922 w 497"/>
              <a:gd name="T15" fmla="*/ 469830388 h 400"/>
              <a:gd name="T16" fmla="*/ 689242511 w 497"/>
              <a:gd name="T17" fmla="*/ 175143557 h 400"/>
              <a:gd name="T18" fmla="*/ 958825328 w 497"/>
              <a:gd name="T19" fmla="*/ 272445718 h 400"/>
              <a:gd name="T20" fmla="*/ 1083890226 w 497"/>
              <a:gd name="T21" fmla="*/ 272445718 h 400"/>
              <a:gd name="T22" fmla="*/ 1083890226 w 497"/>
              <a:gd name="T23" fmla="*/ 150123763 h 400"/>
              <a:gd name="T24" fmla="*/ 689242511 w 497"/>
              <a:gd name="T25" fmla="*/ 0 h 400"/>
              <a:gd name="T26" fmla="*/ 172311045 w 497"/>
              <a:gd name="T27" fmla="*/ 397549688 h 400"/>
              <a:gd name="T28" fmla="*/ 0 w 497"/>
              <a:gd name="T29" fmla="*/ 397549688 h 400"/>
              <a:gd name="T30" fmla="*/ 0 w 497"/>
              <a:gd name="T31" fmla="*/ 544893103 h 400"/>
              <a:gd name="T32" fmla="*/ 222336670 w 497"/>
              <a:gd name="T33" fmla="*/ 544893103 h 400"/>
              <a:gd name="T34" fmla="*/ 322387922 w 497"/>
              <a:gd name="T35" fmla="*/ 469830388 h 400"/>
              <a:gd name="T36" fmla="*/ 1156148352 w 497"/>
              <a:gd name="T37" fmla="*/ 544893103 h 400"/>
              <a:gd name="T38" fmla="*/ 1156148352 w 497"/>
              <a:gd name="T39" fmla="*/ 544893103 h 400"/>
              <a:gd name="T40" fmla="*/ 1058876580 w 497"/>
              <a:gd name="T41" fmla="*/ 642195264 h 400"/>
              <a:gd name="T42" fmla="*/ 689242511 w 497"/>
              <a:gd name="T43" fmla="*/ 936882096 h 400"/>
              <a:gd name="T44" fmla="*/ 419659694 w 497"/>
              <a:gd name="T45" fmla="*/ 814558474 h 400"/>
              <a:gd name="T46" fmla="*/ 297374276 w 497"/>
              <a:gd name="T47" fmla="*/ 814558474 h 400"/>
              <a:gd name="T48" fmla="*/ 297374276 w 497"/>
              <a:gd name="T49" fmla="*/ 936882096 h 400"/>
              <a:gd name="T50" fmla="*/ 689242511 w 497"/>
              <a:gd name="T51" fmla="*/ 1109245305 h 400"/>
              <a:gd name="T52" fmla="*/ 1208953457 w 497"/>
              <a:gd name="T53" fmla="*/ 714475965 h 400"/>
              <a:gd name="T54" fmla="*/ 1378485023 w 497"/>
              <a:gd name="T55" fmla="*/ 714475965 h 400"/>
              <a:gd name="T56" fmla="*/ 1378485023 w 497"/>
              <a:gd name="T57" fmla="*/ 544893103 h 400"/>
              <a:gd name="T58" fmla="*/ 1156148352 w 497"/>
              <a:gd name="T59" fmla="*/ 544893103 h 4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505">
              <a:ea typeface="Calibri" panose="020F0502020204030204" pitchFamily="34" charset="0"/>
              <a:cs typeface="Calibri" panose="020F0502020204030204" pitchFamily="34" charset="0"/>
              <a:sym typeface="+mn-lt"/>
            </a:endParaRPr>
          </a:p>
        </p:txBody>
      </p:sp>
      <p:sp>
        <p:nvSpPr>
          <p:cNvPr id="38" name="Freeform 75"/>
          <p:cNvSpPr>
            <a:spLocks noChangeArrowheads="1"/>
          </p:cNvSpPr>
          <p:nvPr/>
        </p:nvSpPr>
        <p:spPr bwMode="auto">
          <a:xfrm>
            <a:off x="5170585" y="2690271"/>
            <a:ext cx="248841" cy="200025"/>
          </a:xfrm>
          <a:custGeom>
            <a:avLst/>
            <a:gdLst>
              <a:gd name="T0" fmla="*/ 788873181 w 497"/>
              <a:gd name="T1" fmla="*/ 0 h 400"/>
              <a:gd name="T2" fmla="*/ 788873181 w 497"/>
              <a:gd name="T3" fmla="*/ 0 h 400"/>
              <a:gd name="T4" fmla="*/ 94379858 w 497"/>
              <a:gd name="T5" fmla="*/ 0 h 400"/>
              <a:gd name="T6" fmla="*/ 0 w 497"/>
              <a:gd name="T7" fmla="*/ 78301787 h 400"/>
              <a:gd name="T8" fmla="*/ 0 w 497"/>
              <a:gd name="T9" fmla="*/ 615740958 h 400"/>
              <a:gd name="T10" fmla="*/ 94379858 w 497"/>
              <a:gd name="T11" fmla="*/ 710059413 h 400"/>
              <a:gd name="T12" fmla="*/ 788873181 w 497"/>
              <a:gd name="T13" fmla="*/ 710059413 h 400"/>
              <a:gd name="T14" fmla="*/ 883253039 w 497"/>
              <a:gd name="T15" fmla="*/ 615740958 h 400"/>
              <a:gd name="T16" fmla="*/ 883253039 w 497"/>
              <a:gd name="T17" fmla="*/ 78301787 h 400"/>
              <a:gd name="T18" fmla="*/ 788873181 w 497"/>
              <a:gd name="T19" fmla="*/ 0 h 400"/>
              <a:gd name="T20" fmla="*/ 788873181 w 497"/>
              <a:gd name="T21" fmla="*/ 615740958 h 400"/>
              <a:gd name="T22" fmla="*/ 788873181 w 497"/>
              <a:gd name="T23" fmla="*/ 615740958 h 400"/>
              <a:gd name="T24" fmla="*/ 94379858 w 497"/>
              <a:gd name="T25" fmla="*/ 615740958 h 400"/>
              <a:gd name="T26" fmla="*/ 94379858 w 497"/>
              <a:gd name="T27" fmla="*/ 78301787 h 400"/>
              <a:gd name="T28" fmla="*/ 788873181 w 497"/>
              <a:gd name="T29" fmla="*/ 78301787 h 400"/>
              <a:gd name="T30" fmla="*/ 788873181 w 497"/>
              <a:gd name="T31" fmla="*/ 615740958 h 400"/>
              <a:gd name="T32" fmla="*/ 395326475 w 497"/>
              <a:gd name="T33" fmla="*/ 443120717 h 400"/>
              <a:gd name="T34" fmla="*/ 395326475 w 497"/>
              <a:gd name="T35" fmla="*/ 443120717 h 400"/>
              <a:gd name="T36" fmla="*/ 172732444 w 497"/>
              <a:gd name="T37" fmla="*/ 443120717 h 400"/>
              <a:gd name="T38" fmla="*/ 172732444 w 497"/>
              <a:gd name="T39" fmla="*/ 521422503 h 400"/>
              <a:gd name="T40" fmla="*/ 395326475 w 497"/>
              <a:gd name="T41" fmla="*/ 521422503 h 400"/>
              <a:gd name="T42" fmla="*/ 395326475 w 497"/>
              <a:gd name="T43" fmla="*/ 443120717 h 400"/>
              <a:gd name="T44" fmla="*/ 395326475 w 497"/>
              <a:gd name="T45" fmla="*/ 316768925 h 400"/>
              <a:gd name="T46" fmla="*/ 395326475 w 497"/>
              <a:gd name="T47" fmla="*/ 316768925 h 400"/>
              <a:gd name="T48" fmla="*/ 172732444 w 497"/>
              <a:gd name="T49" fmla="*/ 316768925 h 400"/>
              <a:gd name="T50" fmla="*/ 172732444 w 497"/>
              <a:gd name="T51" fmla="*/ 395070711 h 400"/>
              <a:gd name="T52" fmla="*/ 395326475 w 497"/>
              <a:gd name="T53" fmla="*/ 395070711 h 400"/>
              <a:gd name="T54" fmla="*/ 395326475 w 497"/>
              <a:gd name="T55" fmla="*/ 316768925 h 400"/>
              <a:gd name="T56" fmla="*/ 395326475 w 497"/>
              <a:gd name="T57" fmla="*/ 174400464 h 400"/>
              <a:gd name="T58" fmla="*/ 395326475 w 497"/>
              <a:gd name="T59" fmla="*/ 174400464 h 400"/>
              <a:gd name="T60" fmla="*/ 172732444 w 497"/>
              <a:gd name="T61" fmla="*/ 174400464 h 400"/>
              <a:gd name="T62" fmla="*/ 172732444 w 497"/>
              <a:gd name="T63" fmla="*/ 254482473 h 400"/>
              <a:gd name="T64" fmla="*/ 395326475 w 497"/>
              <a:gd name="T65" fmla="*/ 254482473 h 400"/>
              <a:gd name="T66" fmla="*/ 395326475 w 497"/>
              <a:gd name="T67" fmla="*/ 174400464 h 400"/>
              <a:gd name="T68" fmla="*/ 692712218 w 497"/>
              <a:gd name="T69" fmla="*/ 457357163 h 400"/>
              <a:gd name="T70" fmla="*/ 692712218 w 497"/>
              <a:gd name="T71" fmla="*/ 457357163 h 400"/>
              <a:gd name="T72" fmla="*/ 630386904 w 497"/>
              <a:gd name="T73" fmla="*/ 411087380 h 400"/>
              <a:gd name="T74" fmla="*/ 678467385 w 497"/>
              <a:gd name="T75" fmla="*/ 268718919 h 400"/>
              <a:gd name="T76" fmla="*/ 598332359 w 497"/>
              <a:gd name="T77" fmla="*/ 174400464 h 400"/>
              <a:gd name="T78" fmla="*/ 519979773 w 497"/>
              <a:gd name="T79" fmla="*/ 268718919 h 400"/>
              <a:gd name="T80" fmla="*/ 568060255 w 497"/>
              <a:gd name="T81" fmla="*/ 411087380 h 400"/>
              <a:gd name="T82" fmla="*/ 489707669 w 497"/>
              <a:gd name="T83" fmla="*/ 457357163 h 400"/>
              <a:gd name="T84" fmla="*/ 489707669 w 497"/>
              <a:gd name="T85" fmla="*/ 521422503 h 400"/>
              <a:gd name="T86" fmla="*/ 708739490 w 497"/>
              <a:gd name="T87" fmla="*/ 521422503 h 400"/>
              <a:gd name="T88" fmla="*/ 692712218 w 497"/>
              <a:gd name="T89" fmla="*/ 457357163 h 4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505">
              <a:ea typeface="Calibri" panose="020F0502020204030204" pitchFamily="34" charset="0"/>
              <a:cs typeface="Calibri" panose="020F0502020204030204" pitchFamily="34" charset="0"/>
              <a:sym typeface="+mn-lt"/>
            </a:endParaRPr>
          </a:p>
        </p:txBody>
      </p:sp>
      <p:sp>
        <p:nvSpPr>
          <p:cNvPr id="39" name="Rectangle 93"/>
          <p:cNvSpPr>
            <a:spLocks noChangeArrowheads="1"/>
          </p:cNvSpPr>
          <p:nvPr/>
        </p:nvSpPr>
        <p:spPr bwMode="auto">
          <a:xfrm>
            <a:off x="5703390" y="1369457"/>
            <a:ext cx="74168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400" b="1" dirty="0">
                <a:solidFill>
                  <a:schemeClr val="tx2"/>
                </a:solidFill>
                <a:latin typeface="+mn-lt"/>
                <a:ea typeface="Calibri" panose="020F0502020204030204" pitchFamily="34" charset="0"/>
                <a:cs typeface="Calibri" panose="020F0502020204030204" pitchFamily="34" charset="0"/>
                <a:sym typeface="+mn-lt"/>
              </a:rPr>
              <a:t>Product</a:t>
            </a:r>
          </a:p>
        </p:txBody>
      </p:sp>
      <p:sp>
        <p:nvSpPr>
          <p:cNvPr id="40" name="TextBox 94"/>
          <p:cNvSpPr txBox="1">
            <a:spLocks noChangeArrowheads="1"/>
          </p:cNvSpPr>
          <p:nvPr/>
        </p:nvSpPr>
        <p:spPr bwMode="auto">
          <a:xfrm>
            <a:off x="5703390" y="1690225"/>
            <a:ext cx="2799260"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This Template Is Designed By </a:t>
            </a:r>
            <a:r>
              <a:rPr lang="en-US" altLang="zh-CN" sz="1000" dirty="0" err="1">
                <a:latin typeface="+mn-lt"/>
                <a:ea typeface="Calibri" panose="020F0502020204030204" pitchFamily="34" charset="0"/>
                <a:cs typeface="Calibri" panose="020F0502020204030204" pitchFamily="34" charset="0"/>
                <a:sym typeface="+mn-lt"/>
              </a:rPr>
              <a:t>Zuo</a:t>
            </a:r>
            <a:r>
              <a:rPr lang="en-US" altLang="zh-CN" sz="1000" dirty="0">
                <a:latin typeface="+mn-lt"/>
                <a:ea typeface="Calibri" panose="020F0502020204030204" pitchFamily="34" charset="0"/>
                <a:cs typeface="Calibri" panose="020F0502020204030204" pitchFamily="34" charset="0"/>
                <a:sym typeface="+mn-lt"/>
              </a:rPr>
              <a:t> </a:t>
            </a:r>
            <a:r>
              <a:rPr lang="en-US" altLang="zh-CN" sz="1000" dirty="0" err="1">
                <a:latin typeface="+mn-lt"/>
                <a:ea typeface="Calibri" panose="020F0502020204030204" pitchFamily="34" charset="0"/>
                <a:cs typeface="Calibri" panose="020F0502020204030204" pitchFamily="34" charset="0"/>
                <a:sym typeface="+mn-lt"/>
              </a:rPr>
              <a:t>An,It</a:t>
            </a:r>
            <a:r>
              <a:rPr lang="en-US" altLang="zh-CN" sz="1000" dirty="0">
                <a:latin typeface="+mn-lt"/>
                <a:ea typeface="Calibri" panose="020F0502020204030204" pitchFamily="34" charset="0"/>
                <a:cs typeface="Calibri" panose="020F0502020204030204" pitchFamily="34" charset="0"/>
                <a:sym typeface="+mn-lt"/>
              </a:rPr>
              <a:t> Will Help You Make You Report Easy And Fast.</a:t>
            </a:r>
          </a:p>
        </p:txBody>
      </p:sp>
      <p:cxnSp>
        <p:nvCxnSpPr>
          <p:cNvPr id="41" name="直接连接符 40"/>
          <p:cNvCxnSpPr/>
          <p:nvPr/>
        </p:nvCxnSpPr>
        <p:spPr>
          <a:xfrm>
            <a:off x="5795494" y="1698673"/>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Rectangle 93"/>
          <p:cNvSpPr>
            <a:spLocks noChangeArrowheads="1"/>
          </p:cNvSpPr>
          <p:nvPr/>
        </p:nvSpPr>
        <p:spPr bwMode="auto">
          <a:xfrm>
            <a:off x="5703390" y="2383976"/>
            <a:ext cx="87503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400" b="1" dirty="0">
                <a:solidFill>
                  <a:schemeClr val="tx2"/>
                </a:solidFill>
                <a:latin typeface="+mn-lt"/>
                <a:ea typeface="Calibri" panose="020F0502020204030204" pitchFamily="34" charset="0"/>
                <a:cs typeface="Calibri" panose="020F0502020204030204" pitchFamily="34" charset="0"/>
                <a:sym typeface="+mn-lt"/>
              </a:rPr>
              <a:t>Customer</a:t>
            </a:r>
          </a:p>
        </p:txBody>
      </p:sp>
      <p:sp>
        <p:nvSpPr>
          <p:cNvPr id="43" name="TextBox 94"/>
          <p:cNvSpPr txBox="1">
            <a:spLocks noChangeArrowheads="1"/>
          </p:cNvSpPr>
          <p:nvPr/>
        </p:nvSpPr>
        <p:spPr bwMode="auto">
          <a:xfrm>
            <a:off x="5703390" y="2704744"/>
            <a:ext cx="2799260"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This Template Is Designed By </a:t>
            </a:r>
            <a:r>
              <a:rPr lang="en-US" altLang="zh-CN" sz="1000" dirty="0" err="1">
                <a:latin typeface="+mn-lt"/>
                <a:ea typeface="Calibri" panose="020F0502020204030204" pitchFamily="34" charset="0"/>
                <a:cs typeface="Calibri" panose="020F0502020204030204" pitchFamily="34" charset="0"/>
                <a:sym typeface="+mn-lt"/>
              </a:rPr>
              <a:t>Zuo</a:t>
            </a:r>
            <a:r>
              <a:rPr lang="en-US" altLang="zh-CN" sz="1000" dirty="0">
                <a:latin typeface="+mn-lt"/>
                <a:ea typeface="Calibri" panose="020F0502020204030204" pitchFamily="34" charset="0"/>
                <a:cs typeface="Calibri" panose="020F0502020204030204" pitchFamily="34" charset="0"/>
                <a:sym typeface="+mn-lt"/>
              </a:rPr>
              <a:t> </a:t>
            </a:r>
            <a:r>
              <a:rPr lang="en-US" altLang="zh-CN" sz="1000" dirty="0" err="1">
                <a:latin typeface="+mn-lt"/>
                <a:ea typeface="Calibri" panose="020F0502020204030204" pitchFamily="34" charset="0"/>
                <a:cs typeface="Calibri" panose="020F0502020204030204" pitchFamily="34" charset="0"/>
                <a:sym typeface="+mn-lt"/>
              </a:rPr>
              <a:t>An,It</a:t>
            </a:r>
            <a:r>
              <a:rPr lang="en-US" altLang="zh-CN" sz="1000" dirty="0">
                <a:latin typeface="+mn-lt"/>
                <a:ea typeface="Calibri" panose="020F0502020204030204" pitchFamily="34" charset="0"/>
                <a:cs typeface="Calibri" panose="020F0502020204030204" pitchFamily="34" charset="0"/>
                <a:sym typeface="+mn-lt"/>
              </a:rPr>
              <a:t> Will Help You Make You Report Easy And Fast.</a:t>
            </a:r>
          </a:p>
        </p:txBody>
      </p:sp>
      <p:cxnSp>
        <p:nvCxnSpPr>
          <p:cNvPr id="44" name="直接连接符 43"/>
          <p:cNvCxnSpPr/>
          <p:nvPr/>
        </p:nvCxnSpPr>
        <p:spPr>
          <a:xfrm>
            <a:off x="5795494" y="2713192"/>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Rectangle 93"/>
          <p:cNvSpPr>
            <a:spLocks noChangeArrowheads="1"/>
          </p:cNvSpPr>
          <p:nvPr/>
        </p:nvSpPr>
        <p:spPr bwMode="auto">
          <a:xfrm>
            <a:off x="5703390" y="3453011"/>
            <a:ext cx="53975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400" b="1" dirty="0">
                <a:solidFill>
                  <a:schemeClr val="tx2"/>
                </a:solidFill>
                <a:latin typeface="+mn-lt"/>
                <a:ea typeface="Calibri" panose="020F0502020204030204" pitchFamily="34" charset="0"/>
                <a:cs typeface="Calibri" panose="020F0502020204030204" pitchFamily="34" charset="0"/>
                <a:sym typeface="+mn-lt"/>
              </a:rPr>
              <a:t>Sales</a:t>
            </a:r>
          </a:p>
        </p:txBody>
      </p:sp>
      <p:sp>
        <p:nvSpPr>
          <p:cNvPr id="46" name="TextBox 94"/>
          <p:cNvSpPr txBox="1">
            <a:spLocks noChangeArrowheads="1"/>
          </p:cNvSpPr>
          <p:nvPr/>
        </p:nvSpPr>
        <p:spPr bwMode="auto">
          <a:xfrm>
            <a:off x="5703390" y="3773779"/>
            <a:ext cx="2799260"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This Template Is Designed By </a:t>
            </a:r>
            <a:r>
              <a:rPr lang="en-US" altLang="zh-CN" sz="1000" dirty="0" err="1">
                <a:latin typeface="+mn-lt"/>
                <a:ea typeface="Calibri" panose="020F0502020204030204" pitchFamily="34" charset="0"/>
                <a:cs typeface="Calibri" panose="020F0502020204030204" pitchFamily="34" charset="0"/>
                <a:sym typeface="+mn-lt"/>
              </a:rPr>
              <a:t>Zuo</a:t>
            </a:r>
            <a:r>
              <a:rPr lang="en-US" altLang="zh-CN" sz="1000" dirty="0">
                <a:latin typeface="+mn-lt"/>
                <a:ea typeface="Calibri" panose="020F0502020204030204" pitchFamily="34" charset="0"/>
                <a:cs typeface="Calibri" panose="020F0502020204030204" pitchFamily="34" charset="0"/>
                <a:sym typeface="+mn-lt"/>
              </a:rPr>
              <a:t> </a:t>
            </a:r>
            <a:r>
              <a:rPr lang="en-US" altLang="zh-CN" sz="1000" dirty="0" err="1">
                <a:latin typeface="+mn-lt"/>
                <a:ea typeface="Calibri" panose="020F0502020204030204" pitchFamily="34" charset="0"/>
                <a:cs typeface="Calibri" panose="020F0502020204030204" pitchFamily="34" charset="0"/>
                <a:sym typeface="+mn-lt"/>
              </a:rPr>
              <a:t>An,It</a:t>
            </a:r>
            <a:r>
              <a:rPr lang="en-US" altLang="zh-CN" sz="1000" dirty="0">
                <a:latin typeface="+mn-lt"/>
                <a:ea typeface="Calibri" panose="020F0502020204030204" pitchFamily="34" charset="0"/>
                <a:cs typeface="Calibri" panose="020F0502020204030204" pitchFamily="34" charset="0"/>
                <a:sym typeface="+mn-lt"/>
              </a:rPr>
              <a:t> Will Help You Make You Report Easy And Fast.</a:t>
            </a:r>
          </a:p>
        </p:txBody>
      </p:sp>
      <p:cxnSp>
        <p:nvCxnSpPr>
          <p:cNvPr id="47" name="直接连接符 46"/>
          <p:cNvCxnSpPr/>
          <p:nvPr/>
        </p:nvCxnSpPr>
        <p:spPr>
          <a:xfrm>
            <a:off x="5795493" y="3782227"/>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93"/>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AI-generated content may be incorrec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005" y="935643"/>
            <a:ext cx="7772400" cy="3940002"/>
          </a:xfrm>
          <a:prstGeom prst="rect">
            <a:avLst/>
          </a:prstGeom>
        </p:spPr>
      </p:pic>
      <p:sp>
        <p:nvSpPr>
          <p:cNvPr id="2" name="TextBox 94">
            <a:extLst>
              <a:ext uri="{FF2B5EF4-FFF2-40B4-BE49-F238E27FC236}">
                <a16:creationId xmlns:a16="http://schemas.microsoft.com/office/drawing/2014/main" id="{FC867377-F8AB-8DD0-2BF4-ABC1A3E2A6E9}"/>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Dashboard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706540" y="2483225"/>
            <a:ext cx="1730923"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Thank you</a:t>
            </a:r>
            <a:endParaRPr lang="zh-CN" altLang="en-US"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93"/>
          <p:cNvSpPr>
            <a:spLocks noChangeArrowheads="1"/>
          </p:cNvSpPr>
          <p:nvPr/>
        </p:nvSpPr>
        <p:spPr bwMode="auto">
          <a:xfrm>
            <a:off x="801005" y="224302"/>
            <a:ext cx="180086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SG" altLang="en-US" sz="1600" b="1" dirty="0">
                <a:solidFill>
                  <a:schemeClr val="tx2"/>
                </a:solidFill>
                <a:latin typeface="+mn-lt"/>
                <a:ea typeface="Calibri" panose="020F0502020204030204" pitchFamily="34" charset="0"/>
                <a:cs typeface="Calibri" panose="020F0502020204030204" pitchFamily="34" charset="0"/>
                <a:sym typeface="+mn-lt"/>
              </a:rPr>
              <a:t>Problem Statement</a:t>
            </a:r>
          </a:p>
        </p:txBody>
      </p:sp>
      <p:sp>
        <p:nvSpPr>
          <p:cNvPr id="41" name="TextBox 94"/>
          <p:cNvSpPr txBox="1">
            <a:spLocks noChangeArrowheads="1"/>
          </p:cNvSpPr>
          <p:nvPr/>
        </p:nvSpPr>
        <p:spPr bwMode="auto">
          <a:xfrm>
            <a:off x="801005" y="446996"/>
            <a:ext cx="29744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sz="1000">
                <a:sym typeface="+mn-ea"/>
              </a:rPr>
              <a:t>Introduction &amp; User Story</a:t>
            </a:r>
            <a:endParaRPr lang="en-US" altLang="zh-CN" sz="1000" dirty="0">
              <a:latin typeface="+mn-lt"/>
              <a:ea typeface="Calibri" panose="020F0502020204030204" pitchFamily="34" charset="0"/>
              <a:cs typeface="Calibri" panose="020F0502020204030204" pitchFamily="34" charset="0"/>
              <a:sym typeface="+mn-lt"/>
            </a:endParaRPr>
          </a:p>
        </p:txBody>
      </p:sp>
      <p:cxnSp>
        <p:nvCxnSpPr>
          <p:cNvPr id="42" name="直接连接符 41"/>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 Box 30"/>
          <p:cNvSpPr txBox="1"/>
          <p:nvPr/>
        </p:nvSpPr>
        <p:spPr>
          <a:xfrm>
            <a:off x="801005" y="964529"/>
            <a:ext cx="4436013" cy="715581"/>
          </a:xfrm>
          <a:prstGeom prst="rect">
            <a:avLst/>
          </a:prstGeom>
          <a:noFill/>
        </p:spPr>
        <p:txBody>
          <a:bodyPr wrap="square" rtlCol="0">
            <a:spAutoFit/>
          </a:bodyPr>
          <a:lstStyle/>
          <a:p>
            <a:r>
              <a:rPr lang="en-US" altLang="en-US" dirty="0"/>
              <a:t>BI Analysts require access to clean, well-structured data consolidated in a single warehouse to enable efficient report generation without the need for manual data cleaning.</a:t>
            </a:r>
          </a:p>
        </p:txBody>
      </p:sp>
      <p:sp>
        <p:nvSpPr>
          <p:cNvPr id="32" name="Text Box 31"/>
          <p:cNvSpPr txBox="1"/>
          <p:nvPr/>
        </p:nvSpPr>
        <p:spPr>
          <a:xfrm>
            <a:off x="801005" y="2025650"/>
            <a:ext cx="4722495" cy="1754326"/>
          </a:xfrm>
          <a:prstGeom prst="rect">
            <a:avLst/>
          </a:prstGeom>
          <a:noFill/>
        </p:spPr>
        <p:txBody>
          <a:bodyPr wrap="square" rtlCol="0">
            <a:spAutoFit/>
          </a:bodyPr>
          <a:lstStyle/>
          <a:p>
            <a:r>
              <a:rPr lang="en-US" altLang="en-US" dirty="0"/>
              <a:t>Problem Statement:</a:t>
            </a:r>
          </a:p>
          <a:p>
            <a:pPr marL="285750" indent="-285750">
              <a:buFont typeface="Arial" panose="020B0604020202020204" pitchFamily="34" charset="0"/>
              <a:buChar char="•"/>
            </a:pPr>
            <a:r>
              <a:rPr lang="en-US" altLang="en-US" dirty="0"/>
              <a:t>There is no centralized, analytics-ready dataset to support reporting and insights.</a:t>
            </a:r>
          </a:p>
          <a:p>
            <a:pPr marL="285750" indent="-285750">
              <a:buFont typeface="Arial" panose="020B0604020202020204" pitchFamily="34" charset="0"/>
              <a:buChar char="•"/>
            </a:pPr>
            <a:r>
              <a:rPr lang="en-US" altLang="en-US" dirty="0"/>
              <a:t>Data is scattered across multiple raw CSV files.</a:t>
            </a:r>
          </a:p>
          <a:p>
            <a:pPr marL="285750" indent="-285750">
              <a:buFont typeface="Arial" panose="020B0604020202020204" pitchFamily="34" charset="0"/>
              <a:buChar char="•"/>
            </a:pPr>
            <a:r>
              <a:rPr lang="en-US" altLang="en-US" dirty="0"/>
              <a:t>Inconsistent formats, missing values, and duplicate records hinder analysis.</a:t>
            </a:r>
          </a:p>
          <a:p>
            <a:pPr marL="285750" indent="-285750">
              <a:buFont typeface="Arial" panose="020B0604020202020204" pitchFamily="34" charset="0"/>
              <a:buChar char="•"/>
            </a:pPr>
            <a:r>
              <a:rPr lang="en-US" altLang="en-US" dirty="0"/>
              <a:t>Delays in decision-making occur due to the lack of timely, reliable data.</a:t>
            </a:r>
          </a:p>
        </p:txBody>
      </p:sp>
      <p:pic>
        <p:nvPicPr>
          <p:cNvPr id="43" name="Picture 42"/>
          <p:cNvPicPr/>
          <p:nvPr/>
        </p:nvPicPr>
        <p:blipFill>
          <a:blip r:embed="rId2"/>
          <a:srcRect l="1727" t="190" r="1152" b="1466"/>
          <a:stretch>
            <a:fillRect/>
          </a:stretch>
        </p:blipFill>
        <p:spPr>
          <a:xfrm>
            <a:off x="5930265" y="728345"/>
            <a:ext cx="1923415" cy="1778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16635" y="2088515"/>
            <a:ext cx="7427595" cy="2846705"/>
          </a:xfrm>
          <a:prstGeom prst="rect">
            <a:avLst/>
          </a:prstGeom>
        </p:spPr>
      </p:pic>
      <p:sp>
        <p:nvSpPr>
          <p:cNvPr id="40" name="Rectangle 93"/>
          <p:cNvSpPr>
            <a:spLocks noChangeArrowheads="1"/>
          </p:cNvSpPr>
          <p:nvPr/>
        </p:nvSpPr>
        <p:spPr bwMode="auto">
          <a:xfrm>
            <a:off x="801005" y="224302"/>
            <a:ext cx="180086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SG" altLang="en-US" sz="1600" b="1" dirty="0">
                <a:solidFill>
                  <a:schemeClr val="tx2"/>
                </a:solidFill>
                <a:latin typeface="+mn-lt"/>
                <a:ea typeface="Calibri" panose="020F0502020204030204" pitchFamily="34" charset="0"/>
                <a:cs typeface="Calibri" panose="020F0502020204030204" pitchFamily="34" charset="0"/>
                <a:sym typeface="+mn-lt"/>
              </a:rPr>
              <a:t>Problem Statement</a:t>
            </a:r>
          </a:p>
        </p:txBody>
      </p:sp>
      <p:sp>
        <p:nvSpPr>
          <p:cNvPr id="41" name="TextBox 94"/>
          <p:cNvSpPr txBox="1">
            <a:spLocks noChangeArrowheads="1"/>
          </p:cNvSpPr>
          <p:nvPr/>
        </p:nvSpPr>
        <p:spPr bwMode="auto">
          <a:xfrm>
            <a:off x="801005" y="446996"/>
            <a:ext cx="29744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sz="1000" dirty="0">
                <a:sym typeface="+mn-ea"/>
              </a:rPr>
              <a:t>Introduction &amp; User Story</a:t>
            </a:r>
            <a:endParaRPr lang="en-US" altLang="zh-CN" sz="1000" dirty="0">
              <a:latin typeface="+mn-lt"/>
              <a:ea typeface="Calibri" panose="020F0502020204030204" pitchFamily="34" charset="0"/>
              <a:cs typeface="Calibri" panose="020F0502020204030204" pitchFamily="34" charset="0"/>
              <a:sym typeface="+mn-lt"/>
            </a:endParaRPr>
          </a:p>
        </p:txBody>
      </p:sp>
      <p:cxnSp>
        <p:nvCxnSpPr>
          <p:cNvPr id="42" name="直接连接符 41"/>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Box 43"/>
          <p:cNvSpPr txBox="1"/>
          <p:nvPr/>
        </p:nvSpPr>
        <p:spPr>
          <a:xfrm>
            <a:off x="894080" y="920750"/>
            <a:ext cx="5004435" cy="1338828"/>
          </a:xfrm>
          <a:prstGeom prst="rect">
            <a:avLst/>
          </a:prstGeom>
          <a:noFill/>
        </p:spPr>
        <p:txBody>
          <a:bodyPr wrap="square" rtlCol="0">
            <a:spAutoFit/>
          </a:bodyPr>
          <a:lstStyle/>
          <a:p>
            <a:pPr>
              <a:defRPr sz="2000"/>
            </a:pPr>
            <a:r>
              <a:rPr lang="en-SG" sz="1350" dirty="0">
                <a:sym typeface="+mn-ea"/>
              </a:rPr>
              <a:t>Goals</a:t>
            </a:r>
          </a:p>
          <a:p>
            <a:pPr marL="285750" indent="-285750">
              <a:buFont typeface="Arial" panose="020B0604020202020204" pitchFamily="34" charset="0"/>
              <a:buChar char="•"/>
              <a:defRPr sz="2000"/>
            </a:pPr>
            <a:r>
              <a:rPr lang="en-US" sz="1350" dirty="0">
                <a:sym typeface="+mn-ea"/>
              </a:rPr>
              <a:t>Build </a:t>
            </a:r>
            <a:r>
              <a:rPr lang="en-US" sz="1350" b="1" dirty="0">
                <a:sym typeface="+mn-ea"/>
              </a:rPr>
              <a:t>c</a:t>
            </a:r>
            <a:r>
              <a:rPr sz="1350" b="1" dirty="0">
                <a:sym typeface="+mn-ea"/>
              </a:rPr>
              <a:t>entralized </a:t>
            </a:r>
            <a:r>
              <a:rPr sz="1350" dirty="0">
                <a:sym typeface="+mn-ea"/>
              </a:rPr>
              <a:t>warehouse for sales tracking</a:t>
            </a:r>
          </a:p>
          <a:p>
            <a:pPr marL="285750" indent="-285750">
              <a:buFont typeface="Arial" panose="020B0604020202020204" pitchFamily="34" charset="0"/>
              <a:buChar char="•"/>
              <a:defRPr sz="2000"/>
            </a:pPr>
            <a:r>
              <a:rPr lang="en-US" sz="1350" dirty="0">
                <a:sym typeface="+mn-ea"/>
              </a:rPr>
              <a:t>Enable </a:t>
            </a:r>
            <a:r>
              <a:rPr lang="en-US" sz="1350" b="1" dirty="0">
                <a:sym typeface="+mn-ea"/>
              </a:rPr>
              <a:t>c</a:t>
            </a:r>
            <a:r>
              <a:rPr sz="1350" b="1" dirty="0">
                <a:sym typeface="+mn-ea"/>
              </a:rPr>
              <a:t>ustomer segmentation </a:t>
            </a:r>
            <a:r>
              <a:rPr sz="1350" dirty="0">
                <a:sym typeface="+mn-ea"/>
              </a:rPr>
              <a:t>for</a:t>
            </a:r>
            <a:r>
              <a:rPr lang="en-US" sz="1350" dirty="0">
                <a:sym typeface="+mn-ea"/>
              </a:rPr>
              <a:t> effective</a:t>
            </a:r>
            <a:r>
              <a:rPr sz="1350" dirty="0">
                <a:sym typeface="+mn-ea"/>
              </a:rPr>
              <a:t> marketing</a:t>
            </a:r>
          </a:p>
          <a:p>
            <a:pPr marL="285750" indent="-285750">
              <a:buFont typeface="Arial" panose="020B0604020202020204" pitchFamily="34" charset="0"/>
              <a:buChar char="•"/>
              <a:defRPr sz="2000"/>
            </a:pPr>
            <a:r>
              <a:rPr lang="en-US" sz="1350" dirty="0">
                <a:sym typeface="+mn-ea"/>
              </a:rPr>
              <a:t>Support p</a:t>
            </a:r>
            <a:r>
              <a:rPr sz="1350" dirty="0">
                <a:sym typeface="+mn-ea"/>
              </a:rPr>
              <a:t>roduct-level </a:t>
            </a:r>
            <a:r>
              <a:rPr sz="1350" b="1" dirty="0">
                <a:sym typeface="+mn-ea"/>
              </a:rPr>
              <a:t>performance analysis</a:t>
            </a:r>
          </a:p>
          <a:p>
            <a:pPr marL="285750" indent="-285750">
              <a:buFont typeface="Arial" panose="020B0604020202020204" pitchFamily="34" charset="0"/>
              <a:buChar char="•"/>
              <a:defRPr sz="2000"/>
            </a:pPr>
            <a:r>
              <a:rPr lang="en-US" sz="1350" dirty="0">
                <a:sym typeface="+mn-ea"/>
              </a:rPr>
              <a:t>Provide f</a:t>
            </a:r>
            <a:r>
              <a:rPr sz="1350" dirty="0">
                <a:sym typeface="+mn-ea"/>
              </a:rPr>
              <a:t>aster </a:t>
            </a:r>
            <a:r>
              <a:rPr sz="1350" b="1" dirty="0">
                <a:sym typeface="+mn-ea"/>
              </a:rPr>
              <a:t>executive reporting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421068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End to End Data Pipeline and Analysis Workflow</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30342" y="843559"/>
            <a:ext cx="8493781" cy="2365840"/>
            <a:chOff x="4195" y="1343569"/>
            <a:chExt cx="9000557" cy="3215584"/>
          </a:xfrm>
        </p:grpSpPr>
        <p:sp>
          <p:nvSpPr>
            <p:cNvPr id="3" name="Rounded Rectangle 2"/>
            <p:cNvSpPr/>
            <p:nvPr/>
          </p:nvSpPr>
          <p:spPr>
            <a:xfrm>
              <a:off x="19444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Ingest</a:t>
              </a:r>
            </a:p>
            <a:p>
              <a:pPr marL="171450" indent="-171450">
                <a:buFont typeface="Arial" panose="020B0604020202020204" pitchFamily="34" charset="0"/>
                <a:buChar char="•"/>
                <a:defRPr sz="1200">
                  <a:solidFill>
                    <a:srgbClr val="FFFFFF"/>
                  </a:solidFill>
                </a:defRPr>
              </a:pPr>
              <a:r>
                <a:rPr sz="1050" dirty="0"/>
                <a:t>Raw CSVs into </a:t>
              </a:r>
              <a:r>
                <a:rPr lang="en-US" sz="1050" dirty="0"/>
                <a:t>staging </a:t>
              </a:r>
              <a:r>
                <a:rPr sz="1050" dirty="0"/>
                <a:t>tables</a:t>
              </a:r>
            </a:p>
          </p:txBody>
        </p:sp>
        <p:sp>
          <p:nvSpPr>
            <p:cNvPr id="4" name="Rounded Rectangle 3"/>
            <p:cNvSpPr/>
            <p:nvPr/>
          </p:nvSpPr>
          <p:spPr>
            <a:xfrm>
              <a:off x="202219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Design</a:t>
              </a:r>
            </a:p>
            <a:p>
              <a:pPr marL="171450" indent="-171450">
                <a:buFont typeface="Arial" panose="020B0604020202020204" pitchFamily="34" charset="0"/>
                <a:buChar char="•"/>
                <a:defRPr sz="1200">
                  <a:solidFill>
                    <a:srgbClr val="FFFFFF"/>
                  </a:solidFill>
                </a:defRPr>
              </a:pPr>
              <a:r>
                <a:rPr sz="1050" dirty="0"/>
                <a:t>Define </a:t>
              </a:r>
              <a:r>
                <a:rPr lang="en-US" sz="1050" dirty="0"/>
                <a:t>target DB </a:t>
              </a:r>
              <a:r>
                <a:rPr sz="1050" dirty="0"/>
                <a:t>schema</a:t>
              </a:r>
            </a:p>
          </p:txBody>
        </p:sp>
        <p:sp>
          <p:nvSpPr>
            <p:cNvPr id="5" name="Rounded Rectangle 4"/>
            <p:cNvSpPr/>
            <p:nvPr/>
          </p:nvSpPr>
          <p:spPr>
            <a:xfrm>
              <a:off x="384994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EL</a:t>
              </a:r>
              <a:r>
                <a:rPr lang="en-US" sz="1100" dirty="0"/>
                <a:t>T</a:t>
              </a:r>
              <a:endParaRPr sz="1100" dirty="0"/>
            </a:p>
            <a:p>
              <a:pPr marL="171450" indent="-171450">
                <a:buFont typeface="Arial" panose="020B0604020202020204" pitchFamily="34" charset="0"/>
                <a:buChar char="•"/>
                <a:defRPr sz="1200">
                  <a:solidFill>
                    <a:srgbClr val="FFFFFF"/>
                  </a:solidFill>
                </a:defRPr>
              </a:pPr>
              <a:r>
                <a:rPr lang="en-US" sz="1050" dirty="0"/>
                <a:t>Extract-Load-</a:t>
              </a:r>
              <a:r>
                <a:rPr sz="1050" dirty="0"/>
                <a:t>Transform</a:t>
              </a:r>
              <a:endParaRPr lang="en-US" sz="1050" dirty="0"/>
            </a:p>
            <a:p>
              <a:pPr marL="171450" indent="-171450">
                <a:buFont typeface="Arial" panose="020B0604020202020204" pitchFamily="34" charset="0"/>
                <a:buChar char="•"/>
                <a:defRPr sz="1200">
                  <a:solidFill>
                    <a:srgbClr val="FFFFFF"/>
                  </a:solidFill>
                </a:defRPr>
              </a:pPr>
              <a:r>
                <a:rPr lang="en-US" sz="1050" dirty="0"/>
                <a:t>Data </a:t>
              </a:r>
              <a:r>
                <a:rPr sz="1050" dirty="0"/>
                <a:t>Clean</a:t>
              </a:r>
              <a:r>
                <a:rPr lang="en-US" sz="1050" dirty="0"/>
                <a:t>sing</a:t>
              </a:r>
              <a:endParaRPr sz="1050" dirty="0"/>
            </a:p>
          </p:txBody>
        </p:sp>
        <p:sp>
          <p:nvSpPr>
            <p:cNvPr id="6" name="Rounded Rectangle 5"/>
            <p:cNvSpPr/>
            <p:nvPr/>
          </p:nvSpPr>
          <p:spPr>
            <a:xfrm>
              <a:off x="567769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Quality</a:t>
              </a:r>
              <a:r>
                <a:rPr lang="en-US" sz="1100" dirty="0"/>
                <a:t> Assuran</a:t>
              </a:r>
              <a:r>
                <a:rPr lang="en-US" sz="1100" dirty="0">
                  <a:solidFill>
                    <a:schemeClr val="bg1"/>
                  </a:solidFill>
                </a:rPr>
                <a:t>ce</a:t>
              </a:r>
              <a:endParaRPr sz="1100" dirty="0">
                <a:solidFill>
                  <a:schemeClr val="bg1"/>
                </a:solidFill>
              </a:endParaRPr>
            </a:p>
            <a:p>
              <a:pPr marL="171450" indent="-171450">
                <a:buFont typeface="Arial" panose="020B0604020202020204" pitchFamily="34" charset="0"/>
                <a:buChar char="•"/>
                <a:defRPr sz="1200">
                  <a:solidFill>
                    <a:srgbClr val="505050"/>
                  </a:solidFill>
                </a:defRPr>
              </a:pPr>
              <a:r>
                <a:rPr lang="en-US" sz="1050" dirty="0">
                  <a:solidFill>
                    <a:schemeClr val="bg1"/>
                  </a:solidFill>
                </a:rPr>
                <a:t>QA Testing</a:t>
              </a:r>
            </a:p>
            <a:p>
              <a:pPr marL="171450" indent="-171450">
                <a:buFont typeface="Arial" panose="020B0604020202020204" pitchFamily="34" charset="0"/>
                <a:buChar char="•"/>
                <a:defRPr sz="1200">
                  <a:solidFill>
                    <a:srgbClr val="505050"/>
                  </a:solidFill>
                </a:defRPr>
              </a:pPr>
              <a:r>
                <a:rPr lang="en-US" sz="1050" dirty="0">
                  <a:solidFill>
                    <a:schemeClr val="bg1"/>
                  </a:solidFill>
                </a:rPr>
                <a:t>QA Report</a:t>
              </a:r>
            </a:p>
          </p:txBody>
        </p:sp>
        <p:sp>
          <p:nvSpPr>
            <p:cNvPr id="7" name="Rounded Rectangle 6"/>
            <p:cNvSpPr/>
            <p:nvPr/>
          </p:nvSpPr>
          <p:spPr>
            <a:xfrm>
              <a:off x="7505445" y="1677895"/>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Analysis</a:t>
              </a:r>
            </a:p>
            <a:p>
              <a:pPr marL="171450" indent="-171450">
                <a:buFont typeface="Arial" panose="020B0604020202020204" pitchFamily="34" charset="0"/>
                <a:buChar char="•"/>
                <a:defRPr sz="1200">
                  <a:solidFill>
                    <a:srgbClr val="FFFFFF"/>
                  </a:solidFill>
                </a:defRPr>
              </a:pPr>
              <a:r>
                <a:rPr lang="en-US" sz="1050" dirty="0"/>
                <a:t>Data Visualization</a:t>
              </a:r>
            </a:p>
            <a:p>
              <a:pPr marL="171450" indent="-171450">
                <a:buFont typeface="Arial" panose="020B0604020202020204" pitchFamily="34" charset="0"/>
                <a:buChar char="•"/>
                <a:defRPr sz="1200">
                  <a:solidFill>
                    <a:srgbClr val="FFFFFF"/>
                  </a:solidFill>
                </a:defRPr>
              </a:pPr>
              <a:r>
                <a:rPr lang="en-US" sz="1050" dirty="0"/>
                <a:t>Key Insights</a:t>
              </a:r>
              <a:endParaRPr sz="1050" dirty="0"/>
            </a:p>
          </p:txBody>
        </p:sp>
        <p:sp>
          <p:nvSpPr>
            <p:cNvPr id="8" name="TextBox 7"/>
            <p:cNvSpPr txBox="1"/>
            <p:nvPr/>
          </p:nvSpPr>
          <p:spPr>
            <a:xfrm>
              <a:off x="176045" y="3773013"/>
              <a:ext cx="1530837" cy="313740"/>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sz="900" dirty="0"/>
                <a:t>Ingestion </a:t>
              </a:r>
              <a:r>
                <a:rPr lang="en-US" sz="900" dirty="0"/>
                <a:t>python </a:t>
              </a:r>
              <a:r>
                <a:rPr sz="900" dirty="0"/>
                <a:t>script</a:t>
              </a:r>
              <a:endParaRPr lang="en-US" sz="900" dirty="0"/>
            </a:p>
          </p:txBody>
        </p:sp>
        <p:sp>
          <p:nvSpPr>
            <p:cNvPr id="9" name="TextBox 8"/>
            <p:cNvSpPr txBox="1"/>
            <p:nvPr/>
          </p:nvSpPr>
          <p:spPr>
            <a:xfrm>
              <a:off x="4195" y="1343569"/>
              <a:ext cx="1248899" cy="376489"/>
            </a:xfrm>
            <a:prstGeom prst="rect">
              <a:avLst/>
            </a:prstGeom>
            <a:noFill/>
          </p:spPr>
          <p:txBody>
            <a:bodyPr wrap="square">
              <a:spAutoFit/>
            </a:bodyPr>
            <a:lstStyle/>
            <a:p>
              <a:pPr>
                <a:defRPr sz="1200">
                  <a:solidFill>
                    <a:srgbClr val="505050"/>
                  </a:solidFill>
                </a:defRPr>
              </a:pPr>
              <a:r>
                <a:rPr lang="en-US" b="1" dirty="0"/>
                <a:t>Key Phases</a:t>
              </a:r>
              <a:r>
                <a:rPr b="1" dirty="0"/>
                <a:t>:</a:t>
              </a:r>
            </a:p>
          </p:txBody>
        </p:sp>
        <p:sp>
          <p:nvSpPr>
            <p:cNvPr id="10" name="TextBox 9"/>
            <p:cNvSpPr txBox="1"/>
            <p:nvPr/>
          </p:nvSpPr>
          <p:spPr>
            <a:xfrm>
              <a:off x="2022195" y="3680679"/>
              <a:ext cx="1480908" cy="690230"/>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lang="en-US" sz="900" dirty="0"/>
                <a:t>Exploratory Discovery</a:t>
              </a:r>
            </a:p>
            <a:p>
              <a:pPr marL="171450" indent="-171450">
                <a:buFont typeface="Arial" panose="020B0604020202020204" pitchFamily="34" charset="0"/>
                <a:buChar char="•"/>
                <a:defRPr sz="1200">
                  <a:solidFill>
                    <a:srgbClr val="505050"/>
                  </a:solidFill>
                </a:defRPr>
              </a:pPr>
              <a:r>
                <a:rPr lang="en-US" sz="900" dirty="0"/>
                <a:t>ERD</a:t>
              </a:r>
            </a:p>
            <a:p>
              <a:pPr marL="171450" indent="-171450">
                <a:buFont typeface="Arial" panose="020B0604020202020204" pitchFamily="34" charset="0"/>
                <a:buChar char="•"/>
                <a:defRPr sz="1200">
                  <a:solidFill>
                    <a:srgbClr val="505050"/>
                  </a:solidFill>
                </a:defRPr>
              </a:pPr>
              <a:r>
                <a:rPr lang="en-US" sz="900" dirty="0"/>
                <a:t>Data Modelling</a:t>
              </a:r>
            </a:p>
          </p:txBody>
        </p:sp>
        <p:sp>
          <p:nvSpPr>
            <p:cNvPr id="11" name="TextBox 10"/>
            <p:cNvSpPr txBox="1"/>
            <p:nvPr/>
          </p:nvSpPr>
          <p:spPr>
            <a:xfrm>
              <a:off x="3831545" y="3680678"/>
              <a:ext cx="1749448" cy="878475"/>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lang="en-US" sz="900" dirty="0"/>
                <a:t>CSV Extractor</a:t>
              </a:r>
            </a:p>
            <a:p>
              <a:pPr marL="171450" indent="-171450">
                <a:buFont typeface="Arial" panose="020B0604020202020204" pitchFamily="34" charset="0"/>
                <a:buChar char="•"/>
                <a:defRPr sz="1200">
                  <a:solidFill>
                    <a:srgbClr val="505050"/>
                  </a:solidFill>
                </a:defRPr>
              </a:pPr>
              <a:r>
                <a:rPr lang="en-US" sz="900" dirty="0"/>
                <a:t>Big-query Loader</a:t>
              </a:r>
            </a:p>
            <a:p>
              <a:pPr marL="171450" indent="-171450">
                <a:buFont typeface="Arial" panose="020B0604020202020204" pitchFamily="34" charset="0"/>
                <a:buChar char="•"/>
                <a:defRPr sz="1200">
                  <a:solidFill>
                    <a:srgbClr val="505050"/>
                  </a:solidFill>
                </a:defRPr>
              </a:pPr>
              <a:r>
                <a:rPr lang="en-US" sz="900" dirty="0"/>
                <a:t>Cleanse data</a:t>
              </a:r>
            </a:p>
            <a:p>
              <a:pPr marL="171450" indent="-171450">
                <a:buFont typeface="Arial" panose="020B0604020202020204" pitchFamily="34" charset="0"/>
                <a:buChar char="•"/>
                <a:defRPr sz="1200">
                  <a:solidFill>
                    <a:srgbClr val="505050"/>
                  </a:solidFill>
                </a:defRPr>
              </a:pPr>
              <a:r>
                <a:rPr lang="en-US" sz="900" dirty="0"/>
                <a:t>Transform to target schema</a:t>
              </a:r>
              <a:endParaRPr sz="900" dirty="0"/>
            </a:p>
          </p:txBody>
        </p:sp>
        <p:sp>
          <p:nvSpPr>
            <p:cNvPr id="12" name="TextBox 11"/>
            <p:cNvSpPr txBox="1"/>
            <p:nvPr/>
          </p:nvSpPr>
          <p:spPr>
            <a:xfrm>
              <a:off x="5677695" y="3669136"/>
              <a:ext cx="1480908" cy="690230"/>
            </a:xfrm>
            <a:prstGeom prst="rect">
              <a:avLst/>
            </a:prstGeom>
            <a:noFill/>
          </p:spPr>
          <p:txBody>
            <a:bodyPr wrap="square">
              <a:spAutoFit/>
            </a:bodyPr>
            <a:lstStyle/>
            <a:p>
              <a:pPr marL="171450" indent="-171450">
                <a:buFont typeface="Arial" panose="020B0604020202020204" pitchFamily="34" charset="0"/>
                <a:buChar char="•"/>
                <a:defRPr sz="1200">
                  <a:solidFill>
                    <a:srgbClr val="FFFFFF"/>
                  </a:solidFill>
                </a:defRPr>
              </a:pPr>
              <a:r>
                <a:rPr lang="en-SG" sz="900" dirty="0">
                  <a:solidFill>
                    <a:srgbClr val="505050"/>
                  </a:solidFill>
                </a:rPr>
                <a:t>Check null</a:t>
              </a:r>
            </a:p>
            <a:p>
              <a:pPr marL="171450" indent="-171450">
                <a:buFont typeface="Arial" panose="020B0604020202020204" pitchFamily="34" charset="0"/>
                <a:buChar char="•"/>
                <a:defRPr sz="1200">
                  <a:solidFill>
                    <a:srgbClr val="FFFFFF"/>
                  </a:solidFill>
                </a:defRPr>
              </a:pPr>
              <a:r>
                <a:rPr lang="en-SG" sz="900" dirty="0">
                  <a:solidFill>
                    <a:srgbClr val="505050"/>
                  </a:solidFill>
                </a:rPr>
                <a:t>Duplicates</a:t>
              </a:r>
            </a:p>
            <a:p>
              <a:pPr marL="171450" indent="-171450">
                <a:buFont typeface="Arial" panose="020B0604020202020204" pitchFamily="34" charset="0"/>
                <a:buChar char="•"/>
                <a:defRPr sz="1200">
                  <a:solidFill>
                    <a:srgbClr val="505050"/>
                  </a:solidFill>
                </a:defRPr>
              </a:pPr>
              <a:endParaRPr sz="900" dirty="0"/>
            </a:p>
          </p:txBody>
        </p:sp>
        <p:sp>
          <p:nvSpPr>
            <p:cNvPr id="13" name="TextBox 12"/>
            <p:cNvSpPr txBox="1"/>
            <p:nvPr/>
          </p:nvSpPr>
          <p:spPr>
            <a:xfrm>
              <a:off x="7523844" y="3669136"/>
              <a:ext cx="1480908" cy="501986"/>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lang="en-US" sz="900" dirty="0"/>
                <a:t>Data Analysis</a:t>
              </a:r>
            </a:p>
            <a:p>
              <a:pPr marL="171450" indent="-171450">
                <a:buFont typeface="Arial" panose="020B0604020202020204" pitchFamily="34" charset="0"/>
                <a:buChar char="•"/>
                <a:defRPr sz="1200">
                  <a:solidFill>
                    <a:srgbClr val="505050"/>
                  </a:solidFill>
                </a:defRPr>
              </a:pPr>
              <a:r>
                <a:rPr lang="en-US" sz="900" dirty="0"/>
                <a:t>Reports Development</a:t>
              </a:r>
              <a:endParaRPr sz="900" dirty="0"/>
            </a:p>
          </p:txBody>
        </p:sp>
        <p:sp>
          <p:nvSpPr>
            <p:cNvPr id="14" name="TextBox 13"/>
            <p:cNvSpPr txBox="1"/>
            <p:nvPr/>
          </p:nvSpPr>
          <p:spPr>
            <a:xfrm>
              <a:off x="18399" y="3484130"/>
              <a:ext cx="4572000" cy="276999"/>
            </a:xfrm>
            <a:prstGeom prst="rect">
              <a:avLst/>
            </a:prstGeom>
            <a:noFill/>
          </p:spPr>
          <p:txBody>
            <a:bodyPr wrap="square">
              <a:spAutoFit/>
            </a:bodyPr>
            <a:lstStyle/>
            <a:p>
              <a:pPr>
                <a:defRPr sz="1200">
                  <a:solidFill>
                    <a:srgbClr val="505050"/>
                  </a:solidFill>
                </a:defRPr>
              </a:pPr>
              <a:r>
                <a:rPr lang="en-US" b="1" dirty="0"/>
                <a:t>Key Deliverables:</a:t>
              </a:r>
            </a:p>
          </p:txBody>
        </p:sp>
        <p:sp>
          <p:nvSpPr>
            <p:cNvPr id="15" name="Right Arrow 14"/>
            <p:cNvSpPr/>
            <p:nvPr/>
          </p:nvSpPr>
          <p:spPr>
            <a:xfrm>
              <a:off x="1706883" y="2144110"/>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3562485" y="2144110"/>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5377102" y="2139037"/>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7198552" y="2139037"/>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916500" y="2932386"/>
              <a:ext cx="7523307" cy="357352"/>
              <a:chOff x="916500" y="2932386"/>
              <a:chExt cx="7523307" cy="357352"/>
            </a:xfrm>
          </p:grpSpPr>
          <p:sp>
            <p:nvSpPr>
              <p:cNvPr id="21" name="Bent Up Arrow 21"/>
              <p:cNvSpPr/>
              <p:nvPr/>
            </p:nvSpPr>
            <p:spPr>
              <a:xfrm>
                <a:off x="916500" y="2932386"/>
                <a:ext cx="7523307" cy="357352"/>
              </a:xfrm>
              <a:prstGeom prst="bentUp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16500" y="2942896"/>
                <a:ext cx="92493" cy="26275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ounded Rectangle 19"/>
            <p:cNvSpPr/>
            <p:nvPr/>
          </p:nvSpPr>
          <p:spPr>
            <a:xfrm>
              <a:off x="3352021" y="2995510"/>
              <a:ext cx="2476755" cy="545224"/>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lang="en-US" sz="1100" dirty="0"/>
                <a:t>Orchestration</a:t>
              </a:r>
              <a:endParaRPr sz="1100" dirty="0"/>
            </a:p>
            <a:p>
              <a:pPr marL="171450" indent="-171450" algn="ctr">
                <a:buFont typeface="Arial" panose="020B0604020202020204" pitchFamily="34" charset="0"/>
                <a:buChar char="•"/>
                <a:defRPr sz="1200">
                  <a:solidFill>
                    <a:srgbClr val="FFFFFF"/>
                  </a:solidFill>
                </a:defRPr>
              </a:pPr>
              <a:r>
                <a:rPr lang="en-US" sz="1050" dirty="0"/>
                <a:t>Automate, Schedule, Monitor</a:t>
              </a:r>
              <a:endParaRPr sz="1050" dirty="0"/>
            </a:p>
          </p:txBody>
        </p:sp>
      </p:grpSp>
      <p:pic>
        <p:nvPicPr>
          <p:cNvPr id="23" name="Picture 22" descr="A diagram of data storage&#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565" y="3311700"/>
            <a:ext cx="6789777" cy="1801032"/>
          </a:xfrm>
          <a:prstGeom prst="rect">
            <a:avLst/>
          </a:prstGeom>
        </p:spPr>
      </p:pic>
      <p:sp>
        <p:nvSpPr>
          <p:cNvPr id="24" name="TextBox 23"/>
          <p:cNvSpPr txBox="1"/>
          <p:nvPr/>
        </p:nvSpPr>
        <p:spPr>
          <a:xfrm>
            <a:off x="257426" y="3228391"/>
            <a:ext cx="4314574" cy="276999"/>
          </a:xfrm>
          <a:prstGeom prst="rect">
            <a:avLst/>
          </a:prstGeom>
          <a:noFill/>
        </p:spPr>
        <p:txBody>
          <a:bodyPr wrap="square">
            <a:spAutoFit/>
          </a:bodyPr>
          <a:lstStyle/>
          <a:p>
            <a:pPr>
              <a:defRPr sz="1200">
                <a:solidFill>
                  <a:srgbClr val="505050"/>
                </a:solidFill>
              </a:defRPr>
            </a:pPr>
            <a:r>
              <a:rPr lang="en-US" b="1" dirty="0"/>
              <a:t>Tech Stack:</a:t>
            </a:r>
          </a:p>
        </p:txBody>
      </p:sp>
      <p:sp>
        <p:nvSpPr>
          <p:cNvPr id="25" name="TextBox 94">
            <a:extLst>
              <a:ext uri="{FF2B5EF4-FFF2-40B4-BE49-F238E27FC236}">
                <a16:creationId xmlns:a16="http://schemas.microsoft.com/office/drawing/2014/main" id="{3B6B2363-FE93-F501-AACF-E0BD58C5BBC2}"/>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en-MY" sz="1000" dirty="0">
                <a:sym typeface="+mn-ea"/>
              </a:rPr>
              <a:t>Methodology</a:t>
            </a:r>
            <a:endParaRPr lang="en-SG" altLang="en-US" sz="10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70216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Quality Assurance</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AI-generated content may be incorr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74" y="959755"/>
            <a:ext cx="8020988" cy="3809130"/>
          </a:xfrm>
          <a:prstGeom prst="rect">
            <a:avLst/>
          </a:prstGeom>
        </p:spPr>
      </p:pic>
      <p:sp>
        <p:nvSpPr>
          <p:cNvPr id="3" name="TextBox 94">
            <a:extLst>
              <a:ext uri="{FF2B5EF4-FFF2-40B4-BE49-F238E27FC236}">
                <a16:creationId xmlns:a16="http://schemas.microsoft.com/office/drawing/2014/main" id="{A8239149-3741-C754-517E-FE3C5590EA25}"/>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en-SG" altLang="en-US" sz="1000" dirty="0">
                <a:ea typeface="Calibri" panose="020F0502020204030204" pitchFamily="34" charset="0"/>
                <a:cs typeface="Calibri" panose="020F0502020204030204" pitchFamily="34" charset="0"/>
                <a:sym typeface="+mn-lt"/>
              </a:rPr>
              <a:t>DBT Testing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70216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Quality Assurance</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1"/>
          <p:cNvPicPr/>
          <p:nvPr/>
        </p:nvPicPr>
        <p:blipFill>
          <a:blip r:embed="rId3"/>
          <a:stretch>
            <a:fillRect/>
          </a:stretch>
        </p:blipFill>
        <p:spPr>
          <a:xfrm>
            <a:off x="515620" y="959485"/>
            <a:ext cx="8341995" cy="3703955"/>
          </a:xfrm>
          <a:prstGeom prst="rect">
            <a:avLst/>
          </a:prstGeom>
        </p:spPr>
      </p:pic>
      <p:sp>
        <p:nvSpPr>
          <p:cNvPr id="3" name="TextBox 94">
            <a:extLst>
              <a:ext uri="{FF2B5EF4-FFF2-40B4-BE49-F238E27FC236}">
                <a16:creationId xmlns:a16="http://schemas.microsoft.com/office/drawing/2014/main" id="{788D66E4-8665-49FF-6074-8682E72F2319}"/>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DBT ERD generated schema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3"/>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94">
            <a:extLst>
              <a:ext uri="{FF2B5EF4-FFF2-40B4-BE49-F238E27FC236}">
                <a16:creationId xmlns:a16="http://schemas.microsoft.com/office/drawing/2014/main" id="{BEFBABAD-ADFF-58BB-69E0-F3620DB4F27B}"/>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Dashboard Live Demo</a:t>
            </a:r>
          </a:p>
        </p:txBody>
      </p:sp>
      <p:pic>
        <p:nvPicPr>
          <p:cNvPr id="1028" name="Picture 4" descr="154,300+ Live Demonstration Stock Photos, Pictures &amp; Royalty-Free Images -  iStock | Understanding">
            <a:extLst>
              <a:ext uri="{FF2B5EF4-FFF2-40B4-BE49-F238E27FC236}">
                <a16:creationId xmlns:a16="http://schemas.microsoft.com/office/drawing/2014/main" id="{07F8B52B-8997-81A9-3B91-07742816B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981075"/>
            <a:ext cx="58293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5B4DD-64F8-ACCB-5DFD-E23F866F5281}"/>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944F09FC-401E-D022-D27E-33C65573506E}"/>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a:extLst>
              <a:ext uri="{FF2B5EF4-FFF2-40B4-BE49-F238E27FC236}">
                <a16:creationId xmlns:a16="http://schemas.microsoft.com/office/drawing/2014/main" id="{E2547207-21BA-64A3-0D10-75052B880E70}"/>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33A34C-699B-7FFF-67A9-3C82376F4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93" y="735651"/>
            <a:ext cx="8305661" cy="4247315"/>
          </a:xfrm>
          <a:prstGeom prst="rect">
            <a:avLst/>
          </a:prstGeom>
          <a:ln>
            <a:solidFill>
              <a:schemeClr val="tx2"/>
            </a:solidFill>
          </a:ln>
        </p:spPr>
      </p:pic>
      <p:sp>
        <p:nvSpPr>
          <p:cNvPr id="2" name="TextBox 94">
            <a:extLst>
              <a:ext uri="{FF2B5EF4-FFF2-40B4-BE49-F238E27FC236}">
                <a16:creationId xmlns:a16="http://schemas.microsoft.com/office/drawing/2014/main" id="{AED0B862-86B4-149F-ADA8-A28AAF98A57F}"/>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 1 - Revenue Performance</a:t>
            </a:r>
          </a:p>
        </p:txBody>
      </p:sp>
    </p:spTree>
    <p:extLst>
      <p:ext uri="{BB962C8B-B14F-4D97-AF65-F5344CB8AC3E}">
        <p14:creationId xmlns:p14="http://schemas.microsoft.com/office/powerpoint/2010/main" val="279259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FC29-ED3B-7099-2891-D8EFA617EE4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F7A3A2A1-7354-9D9A-06F7-F5115A78FBA6}"/>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a:extLst>
              <a:ext uri="{FF2B5EF4-FFF2-40B4-BE49-F238E27FC236}">
                <a16:creationId xmlns:a16="http://schemas.microsoft.com/office/drawing/2014/main" id="{6E111342-D015-6EAE-E854-80228947A6ED}"/>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9AB32AB-B517-2BB6-90EA-29A4E491F06C}"/>
              </a:ext>
            </a:extLst>
          </p:cNvPr>
          <p:cNvPicPr>
            <a:picLocks noChangeAspect="1"/>
          </p:cNvPicPr>
          <p:nvPr/>
        </p:nvPicPr>
        <p:blipFill>
          <a:blip r:embed="rId2"/>
          <a:stretch>
            <a:fillRect/>
          </a:stretch>
        </p:blipFill>
        <p:spPr>
          <a:xfrm>
            <a:off x="361194" y="918371"/>
            <a:ext cx="4389156" cy="3568309"/>
          </a:xfrm>
          <a:prstGeom prst="rect">
            <a:avLst/>
          </a:prstGeom>
          <a:ln>
            <a:solidFill>
              <a:schemeClr val="tx2"/>
            </a:solidFill>
          </a:ln>
        </p:spPr>
      </p:pic>
      <p:pic>
        <p:nvPicPr>
          <p:cNvPr id="3" name="Picture 2">
            <a:extLst>
              <a:ext uri="{FF2B5EF4-FFF2-40B4-BE49-F238E27FC236}">
                <a16:creationId xmlns:a16="http://schemas.microsoft.com/office/drawing/2014/main" id="{42952B5E-150E-1DD8-7571-43A97C5C9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5710" y="685702"/>
            <a:ext cx="4103761" cy="2033829"/>
          </a:xfrm>
          <a:prstGeom prst="rect">
            <a:avLst/>
          </a:prstGeom>
          <a:ln>
            <a:solidFill>
              <a:schemeClr val="tx2"/>
            </a:solidFill>
          </a:ln>
        </p:spPr>
      </p:pic>
      <p:pic>
        <p:nvPicPr>
          <p:cNvPr id="4" name="Picture 3">
            <a:extLst>
              <a:ext uri="{FF2B5EF4-FFF2-40B4-BE49-F238E27FC236}">
                <a16:creationId xmlns:a16="http://schemas.microsoft.com/office/drawing/2014/main" id="{B672CFCD-5F01-7C18-62A0-E6785475AB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709" y="2848349"/>
            <a:ext cx="4103761" cy="1953793"/>
          </a:xfrm>
          <a:prstGeom prst="rect">
            <a:avLst/>
          </a:prstGeom>
          <a:ln>
            <a:solidFill>
              <a:schemeClr val="tx2"/>
            </a:solidFill>
          </a:ln>
        </p:spPr>
      </p:pic>
      <p:sp>
        <p:nvSpPr>
          <p:cNvPr id="2" name="TextBox 94">
            <a:extLst>
              <a:ext uri="{FF2B5EF4-FFF2-40B4-BE49-F238E27FC236}">
                <a16:creationId xmlns:a16="http://schemas.microsoft.com/office/drawing/2014/main" id="{C427D485-D350-45B1-420E-1170E73E4DE9}"/>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 2 – Delivery Issues</a:t>
            </a:r>
          </a:p>
        </p:txBody>
      </p:sp>
    </p:spTree>
    <p:extLst>
      <p:ext uri="{BB962C8B-B14F-4D97-AF65-F5344CB8AC3E}">
        <p14:creationId xmlns:p14="http://schemas.microsoft.com/office/powerpoint/2010/main" val="2392425274"/>
      </p:ext>
    </p:extLst>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587</Words>
  <Application>Microsoft Macintosh PowerPoint</Application>
  <PresentationFormat>On-screen Show (16:9)</PresentationFormat>
  <Paragraphs>101</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Arial</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Alex Foo</cp:lastModifiedBy>
  <cp:revision>113</cp:revision>
  <dcterms:created xsi:type="dcterms:W3CDTF">2017-05-02T06:39:00Z</dcterms:created>
  <dcterms:modified xsi:type="dcterms:W3CDTF">2025-09-13T01:07:56Z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191C222B23304F53B49E85F39F487F2F_13</vt:lpwstr>
  </property>
</Properties>
</file>