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3" r:id="rId4"/>
    <p:sldId id="274" r:id="rId5"/>
    <p:sldId id="289" r:id="rId6"/>
    <p:sldId id="290" r:id="rId7"/>
    <p:sldId id="276" r:id="rId8"/>
    <p:sldId id="277" r:id="rId9"/>
    <p:sldId id="280" r:id="rId10"/>
    <p:sldId id="287" r:id="rId11"/>
    <p:sldId id="279" r:id="rId12"/>
    <p:sldId id="288" r:id="rId13"/>
    <p:sldId id="281" r:id="rId14"/>
    <p:sldId id="282" r:id="rId15"/>
    <p:sldId id="283" r:id="rId16"/>
    <p:sldId id="284" r:id="rId17"/>
    <p:sldId id="285" r:id="rId18"/>
    <p:sldId id="301" r:id="rId19"/>
    <p:sldId id="302" r:id="rId20"/>
    <p:sldId id="305" r:id="rId21"/>
    <p:sldId id="30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4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b="1" i="1" dirty="0" smtClean="0"/>
              <a:t>De novo</a:t>
            </a:r>
            <a:r>
              <a:rPr lang="en-US" sz="3000" b="1" dirty="0" smtClean="0"/>
              <a:t> assembly of 454 reads with Newbler</a:t>
            </a:r>
            <a:endParaRPr lang="en-US" sz="3000" b="1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SC_logo_original_RG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Stringency</a:t>
            </a:r>
          </a:p>
          <a:p>
            <a:pPr lvl="1"/>
            <a:r>
              <a:rPr lang="en-US" dirty="0" smtClean="0"/>
              <a:t>minimum overlap identity</a:t>
            </a:r>
          </a:p>
          <a:p>
            <a:pPr lvl="2"/>
            <a:r>
              <a:rPr lang="en-US" dirty="0" smtClean="0">
                <a:latin typeface="Courier New"/>
                <a:cs typeface="Courier New"/>
                <a:sym typeface="Wingdings"/>
              </a:rPr>
              <a:t>-mi</a:t>
            </a:r>
          </a:p>
          <a:p>
            <a:pPr lvl="2"/>
            <a:r>
              <a:rPr lang="en-US" dirty="0" smtClean="0"/>
              <a:t>default 90 (%)</a:t>
            </a:r>
          </a:p>
          <a:p>
            <a:pPr lvl="2"/>
            <a:r>
              <a:rPr lang="en-US" dirty="0" smtClean="0"/>
              <a:t>can be anything between 1-100%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r>
              <a:rPr lang="en-US" sz="2000" dirty="0" err="1" smtClean="0">
                <a:latin typeface="Courier New"/>
                <a:cs typeface="Courier New"/>
              </a:rPr>
              <a:t>runAssembly</a:t>
            </a:r>
            <a:r>
              <a:rPr lang="en-US" sz="2000" dirty="0" smtClean="0">
                <a:latin typeface="Courier New"/>
                <a:cs typeface="Courier New"/>
              </a:rPr>
              <a:t> -</a:t>
            </a:r>
            <a:r>
              <a:rPr lang="en-US" sz="2000" dirty="0" err="1" smtClean="0">
                <a:latin typeface="Courier New"/>
                <a:cs typeface="Courier New"/>
              </a:rPr>
              <a:t>o</a:t>
            </a:r>
            <a:r>
              <a:rPr lang="en-US" sz="2000" dirty="0" smtClean="0">
                <a:latin typeface="Courier New"/>
                <a:cs typeface="Courier New"/>
              </a:rPr>
              <a:t> stringent -ml 100 -mi 98% /data/*.</a:t>
            </a:r>
            <a:r>
              <a:rPr lang="en-US" sz="2000" dirty="0" err="1" smtClean="0">
                <a:latin typeface="Courier New"/>
                <a:cs typeface="Courier New"/>
              </a:rPr>
              <a:t>sff</a:t>
            </a:r>
            <a:endParaRPr lang="en-US" sz="2000" dirty="0" smtClean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err="1" smtClean="0">
                <a:latin typeface="Courier New"/>
                <a:cs typeface="Courier New"/>
              </a:rPr>
              <a:t>runAssembly</a:t>
            </a:r>
            <a:r>
              <a:rPr lang="en-US" sz="2000" dirty="0" smtClean="0">
                <a:latin typeface="Courier New"/>
                <a:cs typeface="Courier New"/>
              </a:rPr>
              <a:t> -o loose -ml 30 -mi 80% /data/*.</a:t>
            </a:r>
            <a:r>
              <a:rPr lang="en-US" sz="2000" dirty="0" err="1" smtClean="0">
                <a:latin typeface="Courier New"/>
                <a:cs typeface="Courier New"/>
              </a:rPr>
              <a:t>sff</a:t>
            </a:r>
            <a:endParaRPr lang="en-US" sz="2000" dirty="0" smtClean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err="1" smtClean="0">
                <a:latin typeface="Courier New"/>
                <a:cs typeface="Courier New"/>
              </a:rPr>
              <a:t>runAssembly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-o </a:t>
            </a:r>
            <a:r>
              <a:rPr lang="en-US" sz="2000" dirty="0" smtClean="0">
                <a:latin typeface="Courier New"/>
                <a:cs typeface="Courier New"/>
              </a:rPr>
              <a:t>percent -</a:t>
            </a:r>
            <a:r>
              <a:rPr lang="en-US" sz="2000" dirty="0">
                <a:latin typeface="Courier New"/>
                <a:cs typeface="Courier New"/>
              </a:rPr>
              <a:t>ml </a:t>
            </a:r>
            <a:r>
              <a:rPr lang="en-US" sz="2000" dirty="0" smtClean="0">
                <a:latin typeface="Courier New"/>
                <a:cs typeface="Courier New"/>
              </a:rPr>
              <a:t>50% /</a:t>
            </a:r>
            <a:r>
              <a:rPr lang="en-US" sz="2000" dirty="0">
                <a:latin typeface="Courier New"/>
                <a:cs typeface="Courier New"/>
              </a:rPr>
              <a:t>data/*.</a:t>
            </a:r>
            <a:r>
              <a:rPr lang="en-US" sz="2000" dirty="0" err="1">
                <a:latin typeface="Courier New"/>
                <a:cs typeface="Courier New"/>
              </a:rPr>
              <a:t>sff</a:t>
            </a:r>
            <a:endParaRPr lang="en-US" sz="2000" dirty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contaminated datasets</a:t>
            </a:r>
          </a:p>
          <a:p>
            <a:pPr>
              <a:buFontTx/>
              <a:buChar char="-"/>
            </a:pPr>
            <a:r>
              <a:rPr lang="en-US" dirty="0" smtClean="0"/>
              <a:t>too low coverage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removing unwanted reads</a:t>
            </a:r>
          </a:p>
          <a:p>
            <a:pPr algn="ctr"/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contamination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removing unwanted parts of reads</a:t>
            </a:r>
          </a:p>
          <a:p>
            <a:pPr algn="ctr"/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e.g. adaptors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removing unwanted reads</a:t>
            </a:r>
          </a:p>
          <a:p>
            <a:pPr algn="ctr"/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'vector screening'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-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vs</a:t>
            </a:r>
            <a:endParaRPr lang="en-US" dirty="0" smtClean="0">
              <a:latin typeface="Courier New"/>
              <a:cs typeface="Courier New"/>
            </a:endParaRP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removing unwanted parts of reads</a:t>
            </a:r>
          </a:p>
          <a:p>
            <a:pPr algn="ctr"/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'vector trimming'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-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vt</a:t>
            </a:r>
            <a:endParaRPr lang="en-US" dirty="0" smtClean="0">
              <a:latin typeface="Courier New"/>
              <a:cs typeface="Courier New"/>
              <a:sym typeface="Wingding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r>
              <a:rPr lang="en-US" sz="2000" dirty="0" smtClean="0"/>
              <a:t>Trimming 'database' </a:t>
            </a:r>
            <a:r>
              <a:rPr lang="en-US" sz="2000" dirty="0" err="1" smtClean="0"/>
              <a:t>fasta</a:t>
            </a:r>
            <a:r>
              <a:rPr lang="en-US" sz="2000" dirty="0" smtClean="0"/>
              <a:t> file: </a:t>
            </a:r>
            <a:r>
              <a:rPr lang="en-US" sz="2000" dirty="0" err="1" smtClean="0"/>
              <a:t>adaptors.fasta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1800" dirty="0" err="1" smtClean="0">
                <a:latin typeface="Courier New"/>
                <a:cs typeface="Courier New"/>
              </a:rPr>
              <a:t>runAssembly</a:t>
            </a:r>
            <a:r>
              <a:rPr lang="en-US" sz="1800" dirty="0" smtClean="0">
                <a:latin typeface="Courier New"/>
                <a:cs typeface="Courier New"/>
              </a:rPr>
              <a:t> -o trim1 –</a:t>
            </a:r>
            <a:r>
              <a:rPr lang="en-US" sz="1800" dirty="0" err="1" smtClean="0">
                <a:latin typeface="Courier New"/>
                <a:cs typeface="Courier New"/>
              </a:rPr>
              <a:t>vt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adaptors.fasta</a:t>
            </a:r>
            <a:r>
              <a:rPr lang="en-US" sz="1800" dirty="0" smtClean="0">
                <a:latin typeface="Courier New"/>
                <a:cs typeface="Courier New"/>
              </a:rPr>
              <a:t> /data/*.</a:t>
            </a:r>
            <a:r>
              <a:rPr lang="en-US" sz="1800" dirty="0" err="1" smtClean="0">
                <a:latin typeface="Courier New"/>
                <a:cs typeface="Courier New"/>
              </a:rPr>
              <a:t>sff</a:t>
            </a:r>
            <a:endParaRPr lang="en-US" sz="1800" dirty="0" smtClean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smtClean="0"/>
              <a:t>Screening  'database' </a:t>
            </a:r>
            <a:r>
              <a:rPr lang="en-US" sz="2000" dirty="0" err="1" smtClean="0"/>
              <a:t>fasta</a:t>
            </a:r>
            <a:r>
              <a:rPr lang="en-US" sz="2000" dirty="0" smtClean="0"/>
              <a:t> file: </a:t>
            </a:r>
            <a:r>
              <a:rPr lang="en-US" sz="2000" dirty="0" err="1" smtClean="0"/>
              <a:t>ecoli_genome.fasta</a:t>
            </a:r>
            <a:endParaRPr lang="en-US" sz="2000" dirty="0" smtClean="0"/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runAssembly</a:t>
            </a:r>
            <a:r>
              <a:rPr lang="en-US" sz="1800" dirty="0" smtClean="0">
                <a:latin typeface="Courier New"/>
                <a:cs typeface="Courier New"/>
              </a:rPr>
              <a:t> 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trim2 –</a:t>
            </a:r>
            <a:r>
              <a:rPr lang="en-US" sz="1800" dirty="0" err="1" smtClean="0">
                <a:latin typeface="Courier New"/>
                <a:cs typeface="Courier New"/>
              </a:rPr>
              <a:t>vs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ecoli_genome.fasta</a:t>
            </a:r>
            <a:r>
              <a:rPr lang="en-US" sz="1800" dirty="0" smtClean="0">
                <a:latin typeface="Courier New"/>
                <a:cs typeface="Courier New"/>
              </a:rPr>
              <a:t> /data/*.</a:t>
            </a:r>
            <a:r>
              <a:rPr lang="en-US" sz="1800" dirty="0" err="1" smtClean="0">
                <a:latin typeface="Courier New"/>
                <a:cs typeface="Courier New"/>
              </a:rPr>
              <a:t>sff</a:t>
            </a:r>
            <a:endParaRPr lang="en-US" sz="1800" dirty="0" smtClean="0">
              <a:latin typeface="Courier New"/>
              <a:cs typeface="Courier New"/>
            </a:endParaRPr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 gap filling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-scaffold </a:t>
            </a:r>
            <a:r>
              <a:rPr lang="en-US" dirty="0" smtClean="0"/>
              <a:t>option</a:t>
            </a:r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895569" y="2566270"/>
            <a:ext cx="7200000" cy="960000"/>
            <a:chOff x="895569" y="2706414"/>
            <a:chExt cx="7200000" cy="960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569" y="2706414"/>
              <a:ext cx="7200000" cy="96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15237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1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61568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2</a:t>
              </a:r>
              <a:endParaRPr lang="en-US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93759" y="6488668"/>
            <a:ext cx="61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www.cbcb.umd.edu/research/assembly_primer.shtml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44790" y="3526269"/>
            <a:ext cx="7550779" cy="3158635"/>
            <a:chOff x="544790" y="3526269"/>
            <a:chExt cx="7550779" cy="3158635"/>
          </a:xfrm>
        </p:grpSpPr>
        <p:grpSp>
          <p:nvGrpSpPr>
            <p:cNvPr id="10" name="Group 18"/>
            <p:cNvGrpSpPr/>
            <p:nvPr/>
          </p:nvGrpSpPr>
          <p:grpSpPr>
            <a:xfrm>
              <a:off x="544790" y="3526269"/>
              <a:ext cx="7550779" cy="3158635"/>
              <a:chOff x="544790" y="3526269"/>
              <a:chExt cx="7550779" cy="3158635"/>
            </a:xfrm>
          </p:grpSpPr>
          <p:pic>
            <p:nvPicPr>
              <p:cNvPr id="12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569" y="4993960"/>
                <a:ext cx="7200000" cy="988800"/>
              </a:xfrm>
              <a:prstGeom prst="rect">
                <a:avLst/>
              </a:prstGeom>
            </p:spPr>
          </p:pic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1493346" y="4155966"/>
                <a:ext cx="1121103" cy="3065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rot="10800000" flipV="1">
                <a:off x="2207174" y="3526269"/>
                <a:ext cx="4309241" cy="13435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44790" y="6038573"/>
                <a:ext cx="256802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Collapsed repeat consensus </a:t>
                </a:r>
                <a:endParaRPr lang="en-US" b="1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928181" y="4347629"/>
              <a:ext cx="21223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Contig orientation?</a:t>
              </a:r>
            </a:p>
            <a:p>
              <a:pPr algn="ctr"/>
              <a:r>
                <a:rPr lang="en-US" dirty="0" smtClean="0"/>
                <a:t>Contig order?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46091" y="3615346"/>
            <a:ext cx="4355269" cy="1156380"/>
            <a:chOff x="1946091" y="3579400"/>
            <a:chExt cx="4355269" cy="1156380"/>
          </a:xfrm>
        </p:grpSpPr>
        <p:sp>
          <p:nvSpPr>
            <p:cNvPr id="16" name="Right Arrow 15"/>
            <p:cNvSpPr/>
            <p:nvPr/>
          </p:nvSpPr>
          <p:spPr>
            <a:xfrm rot="17319107">
              <a:off x="1628983" y="3896508"/>
              <a:ext cx="1156380" cy="5221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20582797">
              <a:off x="2199202" y="3837488"/>
              <a:ext cx="4102158" cy="5221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 gap filling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-scaffold</a:t>
            </a:r>
            <a:r>
              <a:rPr lang="en-US" dirty="0" smtClean="0"/>
              <a:t> option</a:t>
            </a:r>
          </a:p>
          <a:p>
            <a:endParaRPr lang="en-US" dirty="0" smtClean="0"/>
          </a:p>
          <a:p>
            <a:r>
              <a:rPr lang="en-US" dirty="0" smtClean="0"/>
              <a:t>adds repeat consensus sequence in gaps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Newbler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3441"/>
          <a:stretch/>
        </p:blipFill>
        <p:spPr>
          <a:xfrm>
            <a:off x="5100583" y="1750192"/>
            <a:ext cx="2691261" cy="156106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Reports contig N50</a:t>
            </a: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minimum length 500 </a:t>
            </a:r>
            <a:r>
              <a:rPr lang="en-US" dirty="0" err="1" smtClean="0">
                <a:sym typeface="Wingdings"/>
              </a:rPr>
              <a:t>bp</a:t>
            </a:r>
            <a:endParaRPr lang="en-US" dirty="0" smtClean="0">
              <a:sym typeface="Wingdings"/>
            </a:endParaRP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so-called 'large' contigs</a:t>
            </a:r>
          </a:p>
          <a:p>
            <a:pPr>
              <a:buFont typeface="Wingdings" charset="2"/>
              <a:buChar char="à"/>
            </a:pPr>
            <a:endParaRPr lang="en-US" dirty="0" smtClean="0">
              <a:sym typeface="Wingdings"/>
            </a:endParaRP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reports scaffold N50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3181"/>
          <a:stretch/>
        </p:blipFill>
        <p:spPr>
          <a:xfrm>
            <a:off x="5238351" y="4011449"/>
            <a:ext cx="2425056" cy="152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0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Newbler scaffolds</a:t>
            </a: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 two or more contigs with </a:t>
            </a:r>
            <a:r>
              <a:rPr lang="en-US" dirty="0" err="1" smtClean="0">
                <a:sym typeface="Wingdings"/>
              </a:rPr>
              <a:t>gap(s</a:t>
            </a:r>
            <a:r>
              <a:rPr lang="en-US" dirty="0" smtClean="0">
                <a:sym typeface="Wingdings"/>
              </a:rPr>
              <a:t>)</a:t>
            </a: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 unscaffolded contigs of at least 2 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69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start a newbler assembly</a:t>
            </a:r>
          </a:p>
          <a:p>
            <a:r>
              <a:rPr lang="en-US" dirty="0" smtClean="0"/>
              <a:t>Basic understanding of parameters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'ace' file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/>
              <a:t>contigs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/>
              <a:t>read alignments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/>
              <a:t>read sequences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/>
              <a:t>no scaffolding info</a:t>
            </a:r>
          </a:p>
        </p:txBody>
      </p:sp>
    </p:spTree>
    <p:extLst>
      <p:ext uri="{BB962C8B-B14F-4D97-AF65-F5344CB8AC3E}">
        <p14:creationId xmlns:p14="http://schemas.microsoft.com/office/powerpoint/2010/main" val="302212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Homopolymer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225430"/>
            <a:ext cx="8686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AGAAAGTCAGCGGCAAATT-GGTTTTAGACGAA-TTGTCCCTTTGACATAACGACTAAAGG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AGAAAGTCAGCGGCAAATTTGGTTTTAGACGAAATTGTCCCTTTGACATAACGACTAAAGG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AGAAAGTCAGCGGCAAATTTGGTTTTAGACGAAATTGTCCCTTTGACATAACGACTAAAGG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AGAAAGTCAGCGGCAAATTTGGTTTTAGACGAAATTGTCCCTTTGACATAACGACTAAAGG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AGAAAGTCAGCGGCAAATT-GGTTTTAGACGAA-TTGTCCCTTTGACATAACGACTAAAGG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u="sng" dirty="0" smtClean="0">
                <a:latin typeface="Courier New"/>
                <a:cs typeface="Courier New"/>
              </a:rPr>
              <a:t>AGAAAGTCAGCGGCAAATTTGGTTTTAGACGAA-TTGTCCCTTTGACATAACGACTAAAGG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4480375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53730" y="2854473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53730" y="3675739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53730" y="4190089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06095" y="2564187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4" y="1139453"/>
            <a:ext cx="142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Undercall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 two reads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00803" y="1139453"/>
            <a:ext cx="159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Overcall </a:t>
            </a:r>
          </a:p>
          <a:p>
            <a:pPr algn="ctr"/>
            <a:r>
              <a:rPr lang="en-US" dirty="0" smtClean="0"/>
              <a:t>in three reads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19400" y="5604273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17445" y="5604273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5289809"/>
            <a:ext cx="142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Consensus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13" idx="2"/>
          </p:cNvCxnSpPr>
          <p:nvPr/>
        </p:nvCxnSpPr>
        <p:spPr>
          <a:xfrm rot="16200000" flipH="1">
            <a:off x="2750614" y="2035784"/>
            <a:ext cx="500218" cy="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4660451" y="2035785"/>
            <a:ext cx="500218" cy="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6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Check out my blog ('manual') at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contig.wordpress.com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>
              <a:buFontTx/>
              <a:buChar char="-"/>
            </a:pPr>
            <a:r>
              <a:rPr lang="en-US" dirty="0" smtClean="0"/>
              <a:t>input</a:t>
            </a:r>
          </a:p>
          <a:p>
            <a:pPr algn="ctr">
              <a:buFontTx/>
              <a:buChar char="-"/>
            </a:pPr>
            <a:r>
              <a:rPr lang="en-US" dirty="0" smtClean="0"/>
              <a:t>parameters</a:t>
            </a:r>
          </a:p>
          <a:p>
            <a:pPr algn="ctr">
              <a:buFontTx/>
              <a:buChar char="-"/>
            </a:pPr>
            <a:r>
              <a:rPr lang="en-US" dirty="0" smtClean="0"/>
              <a:t>output</a:t>
            </a:r>
          </a:p>
          <a:p>
            <a:pPr algn="ctr">
              <a:buFontTx/>
              <a:buChar char="-"/>
            </a:pPr>
            <a:r>
              <a:rPr lang="en-US" dirty="0" smtClean="0"/>
              <a:t>much much more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	1) GS FLX+ reads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peak at 800 bases</a:t>
            </a:r>
          </a:p>
          <a:p>
            <a:r>
              <a:rPr lang="en-US" dirty="0" smtClean="0"/>
              <a:t>	2) 8 kb Paired End (Mate Pair) run</a:t>
            </a:r>
          </a:p>
          <a:p>
            <a:endParaRPr lang="en-US" dirty="0" smtClean="0"/>
          </a:p>
          <a:p>
            <a:r>
              <a:rPr lang="en-US" dirty="0" err="1" smtClean="0"/>
              <a:t>Newbler</a:t>
            </a:r>
            <a:r>
              <a:rPr lang="en-US" smtClean="0"/>
              <a:t> </a:t>
            </a:r>
            <a:r>
              <a:rPr lang="en-US" smtClean="0"/>
              <a:t>2.8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Newbler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Overlap Layout Consensus approach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 b="43158"/>
          <a:stretch>
            <a:fillRect/>
          </a:stretch>
        </p:blipFill>
        <p:spPr bwMode="auto">
          <a:xfrm>
            <a:off x="926306" y="2845568"/>
            <a:ext cx="7291388" cy="3066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696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Newbler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use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runAssembly</a:t>
            </a:r>
            <a:r>
              <a:rPr lang="en-US" dirty="0" smtClean="0"/>
              <a:t> –o </a:t>
            </a:r>
            <a:r>
              <a:rPr lang="en-US" dirty="0" err="1" smtClean="0"/>
              <a:t>foldername</a:t>
            </a:r>
            <a:r>
              <a:rPr lang="en-US" dirty="0" smtClean="0"/>
              <a:t> </a:t>
            </a:r>
            <a:r>
              <a:rPr lang="en-US" dirty="0" err="1" smtClean="0"/>
              <a:t>sfffile</a:t>
            </a:r>
            <a:r>
              <a:rPr lang="en-US" dirty="0" smtClean="0"/>
              <a:t>(s)</a:t>
            </a:r>
          </a:p>
          <a:p>
            <a:endParaRPr lang="en-US" dirty="0"/>
          </a:p>
          <a:p>
            <a:r>
              <a:rPr lang="en-US" dirty="0" smtClean="0"/>
              <a:t>Can add parameters to </a:t>
            </a:r>
            <a:r>
              <a:rPr lang="en-US" dirty="0" err="1" smtClean="0"/>
              <a:t>finetune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8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Start your assembly</a:t>
            </a:r>
          </a:p>
          <a:p>
            <a:pPr algn="ctr"/>
            <a:endParaRPr lang="en-US" dirty="0" smtClean="0"/>
          </a:p>
          <a:p>
            <a:pPr algn="ctr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around 15 minutes</a:t>
            </a:r>
          </a:p>
          <a:p>
            <a:pPr marL="0" indent="0" algn="ctr"/>
            <a:endParaRPr lang="en-US" dirty="0" smtClean="0">
              <a:sym typeface="Wingding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Stringency</a:t>
            </a:r>
          </a:p>
        </p:txBody>
      </p:sp>
      <p:sp>
        <p:nvSpPr>
          <p:cNvPr id="7" name="Oval 6"/>
          <p:cNvSpPr/>
          <p:nvPr/>
        </p:nvSpPr>
        <p:spPr>
          <a:xfrm>
            <a:off x="2566276" y="3512207"/>
            <a:ext cx="420414" cy="4116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00331" y="3506952"/>
            <a:ext cx="420414" cy="4116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6"/>
            <a:endCxn id="10" idx="2"/>
          </p:cNvCxnSpPr>
          <p:nvPr/>
        </p:nvCxnSpPr>
        <p:spPr>
          <a:xfrm flipV="1">
            <a:off x="2986690" y="3712780"/>
            <a:ext cx="1413641" cy="5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94755" y="3142875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55086" y="313762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23765" y="3739196"/>
            <a:ext cx="104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Overlap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 l="2208" t="5547" r="3559" b="17581"/>
          <a:stretch>
            <a:fillRect/>
          </a:stretch>
        </p:blipFill>
        <p:spPr>
          <a:xfrm>
            <a:off x="2706414" y="4440621"/>
            <a:ext cx="5980386" cy="1731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Stringency</a:t>
            </a:r>
          </a:p>
          <a:p>
            <a:pPr lvl="1"/>
            <a:r>
              <a:rPr lang="en-US" dirty="0" smtClean="0"/>
              <a:t>minimum overlap length</a:t>
            </a:r>
          </a:p>
          <a:p>
            <a:pPr lvl="2"/>
            <a:r>
              <a:rPr lang="en-US" dirty="0" smtClean="0">
                <a:latin typeface="Courier New"/>
                <a:cs typeface="Courier New"/>
                <a:sym typeface="Wingdings"/>
              </a:rPr>
              <a:t>-ml</a:t>
            </a:r>
          </a:p>
          <a:p>
            <a:pPr lvl="2"/>
            <a:r>
              <a:rPr lang="en-US" dirty="0" smtClean="0"/>
              <a:t>default 40 (bases)</a:t>
            </a:r>
          </a:p>
          <a:p>
            <a:pPr lvl="2"/>
            <a:r>
              <a:rPr lang="en-US" dirty="0" smtClean="0"/>
              <a:t>can be anything of at least 1 bases</a:t>
            </a:r>
          </a:p>
          <a:p>
            <a:pPr lvl="2">
              <a:buNone/>
            </a:pPr>
            <a:r>
              <a:rPr lang="en-US" dirty="0" smtClean="0"/>
              <a:t>OR </a:t>
            </a:r>
          </a:p>
          <a:p>
            <a:pPr lvl="2"/>
            <a:r>
              <a:rPr lang="en-US" dirty="0" smtClean="0"/>
              <a:t>% of the read length (1-100%)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8629</TotalTime>
  <Words>375</Words>
  <Application>Microsoft Macintosh PowerPoint</Application>
  <PresentationFormat>On-screen Show (4:3)</PresentationFormat>
  <Paragraphs>133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De novo assembly of 454 reads with Newbler</vt:lpstr>
      <vt:lpstr>Learning Points</vt:lpstr>
      <vt:lpstr>Newbler</vt:lpstr>
      <vt:lpstr>Practical</vt:lpstr>
      <vt:lpstr>Newbler</vt:lpstr>
      <vt:lpstr>Newbler</vt:lpstr>
      <vt:lpstr>Practical</vt:lpstr>
      <vt:lpstr>Read alignment</vt:lpstr>
      <vt:lpstr>Read alignment</vt:lpstr>
      <vt:lpstr>Read alignment</vt:lpstr>
      <vt:lpstr>Read alignment</vt:lpstr>
      <vt:lpstr>Read alignment</vt:lpstr>
      <vt:lpstr>Read trimming</vt:lpstr>
      <vt:lpstr>Read trimming</vt:lpstr>
      <vt:lpstr>Read trimming</vt:lpstr>
      <vt:lpstr>Scaffold gap filling</vt:lpstr>
      <vt:lpstr>Scaffold gap filling</vt:lpstr>
      <vt:lpstr>Newbler</vt:lpstr>
      <vt:lpstr>Newbler</vt:lpstr>
      <vt:lpstr>Assembly viewing</vt:lpstr>
      <vt:lpstr>Homopolymer errors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Lex Nederbragt</cp:lastModifiedBy>
  <cp:revision>79</cp:revision>
  <dcterms:created xsi:type="dcterms:W3CDTF">2011-10-24T07:53:45Z</dcterms:created>
  <dcterms:modified xsi:type="dcterms:W3CDTF">2012-10-11T08:06:19Z</dcterms:modified>
</cp:coreProperties>
</file>