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3" r:id="rId5"/>
    <p:sldId id="276" r:id="rId6"/>
    <p:sldId id="274" r:id="rId7"/>
    <p:sldId id="277" r:id="rId8"/>
    <p:sldId id="275" r:id="rId9"/>
    <p:sldId id="280" r:id="rId10"/>
    <p:sldId id="279" r:id="rId11"/>
    <p:sldId id="282" r:id="rId12"/>
    <p:sldId id="278" r:id="rId13"/>
    <p:sldId id="271" r:id="rId14"/>
    <p:sldId id="26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61" r:id="rId25"/>
    <p:sldId id="266" r:id="rId26"/>
    <p:sldId id="267" r:id="rId27"/>
    <p:sldId id="268" r:id="rId28"/>
    <p:sldId id="259" r:id="rId29"/>
    <p:sldId id="260" r:id="rId30"/>
    <p:sldId id="263" r:id="rId31"/>
    <p:sldId id="257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CB18C8-F842-2847-BE20-AE6D7A1AA8D3}" type="presOf" srcId="{FFF8F105-7544-6246-8E26-92C3C6582802}" destId="{932020CA-DD87-034E-892F-7240B97A33F4}" srcOrd="1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AD0917C2-B1C9-C54E-ABC9-693CD1C8B69C}" type="presOf" srcId="{C31672CD-A6DA-0947-88DC-4AC475C7D94C}" destId="{4688A66D-FCFF-B74B-9D85-CF9CEE7BE925}" srcOrd="0" destOrd="0" presId="urn:microsoft.com/office/officeart/2005/8/layout/vProcess5"/>
    <dgm:cxn modelId="{37C78456-CE81-0E4E-9883-9A00A41A6C7C}" type="presOf" srcId="{807A1DB1-303A-3645-9D61-5ABFB53468DF}" destId="{3EC282C0-3B33-AC43-B3C9-EEF6EDEFBD7A}" srcOrd="0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65BCDBCE-FB67-D84D-AB26-7B82DCF2A56F}" type="presOf" srcId="{3DA9F03A-58B3-6E42-97B6-C82F6BE4AC02}" destId="{C4B592D7-4E5A-B64E-BF10-A30B3260B69F}" srcOrd="0" destOrd="0" presId="urn:microsoft.com/office/officeart/2005/8/layout/vProcess5"/>
    <dgm:cxn modelId="{BF5A2CC4-99FD-0247-8BA7-994D11F77262}" type="presOf" srcId="{A90563CB-9AA7-7A4F-A2D3-1833EB33F096}" destId="{D0761090-07EF-BD47-B071-397EFFE7E36F}" srcOrd="0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2BCD3C3D-2973-5542-B548-55C52DFF56B1}" type="presOf" srcId="{692F79ED-0479-1D41-BA06-C21777F69308}" destId="{3B11D3C1-FD2C-6249-B36E-6FF0759A07A8}" srcOrd="1" destOrd="0" presId="urn:microsoft.com/office/officeart/2005/8/layout/vProcess5"/>
    <dgm:cxn modelId="{9AC5E726-E2A3-4A4E-98D8-8E5C8028A970}" type="presOf" srcId="{FFF8F105-7544-6246-8E26-92C3C6582802}" destId="{BA6C3F20-179C-0F49-AC99-48D8818599E0}" srcOrd="0" destOrd="0" presId="urn:microsoft.com/office/officeart/2005/8/layout/vProcess5"/>
    <dgm:cxn modelId="{72CCB5C1-501A-AB41-8CBB-39A2572C42C8}" type="presOf" srcId="{692F79ED-0479-1D41-BA06-C21777F69308}" destId="{A3BF7273-3BEC-A246-BDA7-7AF3F91C0396}" srcOrd="0" destOrd="0" presId="urn:microsoft.com/office/officeart/2005/8/layout/vProcess5"/>
    <dgm:cxn modelId="{D915CBF8-CE81-044A-B12A-D315F85F86C1}" type="presOf" srcId="{A90563CB-9AA7-7A4F-A2D3-1833EB33F096}" destId="{4DFCC841-CB5F-4C46-9594-2A7DE8DC21A1}" srcOrd="1" destOrd="0" presId="urn:microsoft.com/office/officeart/2005/8/layout/vProcess5"/>
    <dgm:cxn modelId="{289EF0AB-A98A-DF4E-8F00-E467DBF68576}" type="presParOf" srcId="{C4B592D7-4E5A-B64E-BF10-A30B3260B69F}" destId="{4BB2A4A9-8C7A-474F-8689-FB35A9AA34A9}" srcOrd="0" destOrd="0" presId="urn:microsoft.com/office/officeart/2005/8/layout/vProcess5"/>
    <dgm:cxn modelId="{174A6661-8F40-4A49-A66F-947562C7E983}" type="presParOf" srcId="{C4B592D7-4E5A-B64E-BF10-A30B3260B69F}" destId="{A3BF7273-3BEC-A246-BDA7-7AF3F91C0396}" srcOrd="1" destOrd="0" presId="urn:microsoft.com/office/officeart/2005/8/layout/vProcess5"/>
    <dgm:cxn modelId="{FFDE6F14-54C9-E046-B8E4-AEC1AEE4A216}" type="presParOf" srcId="{C4B592D7-4E5A-B64E-BF10-A30B3260B69F}" destId="{BA6C3F20-179C-0F49-AC99-48D8818599E0}" srcOrd="2" destOrd="0" presId="urn:microsoft.com/office/officeart/2005/8/layout/vProcess5"/>
    <dgm:cxn modelId="{B0FE6936-FDB9-0D49-924A-0D098B8AD5AF}" type="presParOf" srcId="{C4B592D7-4E5A-B64E-BF10-A30B3260B69F}" destId="{D0761090-07EF-BD47-B071-397EFFE7E36F}" srcOrd="3" destOrd="0" presId="urn:microsoft.com/office/officeart/2005/8/layout/vProcess5"/>
    <dgm:cxn modelId="{383DA628-03D0-D04E-8FC9-2FCA64B69D07}" type="presParOf" srcId="{C4B592D7-4E5A-B64E-BF10-A30B3260B69F}" destId="{3EC282C0-3B33-AC43-B3C9-EEF6EDEFBD7A}" srcOrd="4" destOrd="0" presId="urn:microsoft.com/office/officeart/2005/8/layout/vProcess5"/>
    <dgm:cxn modelId="{12D72FF6-9D26-9743-9AEA-B7F00FCC3240}" type="presParOf" srcId="{C4B592D7-4E5A-B64E-BF10-A30B3260B69F}" destId="{4688A66D-FCFF-B74B-9D85-CF9CEE7BE925}" srcOrd="5" destOrd="0" presId="urn:microsoft.com/office/officeart/2005/8/layout/vProcess5"/>
    <dgm:cxn modelId="{788B0611-F48A-EF41-BE62-369D3CEEF954}" type="presParOf" srcId="{C4B592D7-4E5A-B64E-BF10-A30B3260B69F}" destId="{3B11D3C1-FD2C-6249-B36E-6FF0759A07A8}" srcOrd="6" destOrd="0" presId="urn:microsoft.com/office/officeart/2005/8/layout/vProcess5"/>
    <dgm:cxn modelId="{83C904E8-4ABA-1947-AA4F-BB23C7D1718D}" type="presParOf" srcId="{C4B592D7-4E5A-B64E-BF10-A30B3260B69F}" destId="{932020CA-DD87-034E-892F-7240B97A33F4}" srcOrd="7" destOrd="0" presId="urn:microsoft.com/office/officeart/2005/8/layout/vProcess5"/>
    <dgm:cxn modelId="{4DE067A8-BE2B-8545-AB8D-5EC2AB8434DE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reads</a:t>
          </a:r>
          <a:endParaRPr lang="en-US" sz="3500" kern="1200" dirty="0"/>
        </a:p>
      </dsp:txBody>
      <dsp:txXfrm>
        <a:off x="23880" y="23880"/>
        <a:ext cx="3501927" cy="76758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contigs</a:t>
          </a:r>
          <a:endParaRPr lang="en-US" sz="3500" kern="1200" dirty="0"/>
        </a:p>
      </dsp:txBody>
      <dsp:txXfrm>
        <a:off x="410504" y="975109"/>
        <a:ext cx="3417386" cy="76758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scaffolds</a:t>
          </a:r>
          <a:endParaRPr lang="en-US" sz="3500" kern="1200" dirty="0"/>
        </a:p>
      </dsp:txBody>
      <dsp:txXfrm>
        <a:off x="797128" y="1926339"/>
        <a:ext cx="3417386" cy="76758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971013" y="618299"/>
        <a:ext cx="291485" cy="398803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357637" y="1564093"/>
        <a:ext cx="291485" cy="39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AB4A-A7C1-47D0-B80E-76F84C3895A9}" type="datetimeFigureOut">
              <a:rPr lang="en-GB" smtClean="0"/>
              <a:pPr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emf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standardized-velvet-assembly-repor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seclear.com/landingpages/sspacev12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banana-slug.soe.ucsc.edu/bioinformatic_tools:jellyfis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De novo</a:t>
            </a:r>
            <a:r>
              <a:rPr lang="en-GB" dirty="0" smtClean="0"/>
              <a:t> assembly of short reads using Velvet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08912" cy="17526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Adapted </a:t>
            </a:r>
            <a:r>
              <a:rPr lang="en-GB" dirty="0" smtClean="0"/>
              <a:t>from Nick </a:t>
            </a:r>
            <a:r>
              <a:rPr lang="en-GB" dirty="0" err="1" smtClean="0"/>
              <a:t>Loman</a:t>
            </a:r>
            <a:endParaRPr lang="en-GB" dirty="0" smtClean="0"/>
          </a:p>
          <a:p>
            <a:r>
              <a:rPr lang="en-GB" dirty="0"/>
              <a:t>University of </a:t>
            </a:r>
            <a:r>
              <a:rPr lang="en-GB" dirty="0" smtClean="0"/>
              <a:t>Birmingham</a:t>
            </a:r>
            <a:endParaRPr lang="en-GB" dirty="0" smtClean="0"/>
          </a:p>
          <a:p>
            <a:r>
              <a:rPr lang="en-GB" sz="2600" dirty="0" smtClean="0"/>
              <a:t>https</a:t>
            </a:r>
            <a:r>
              <a:rPr lang="en-GB" sz="2600" dirty="0"/>
              <a:t>://</a:t>
            </a:r>
            <a:r>
              <a:rPr lang="en-GB" sz="2600" dirty="0" err="1"/>
              <a:t>github.com</a:t>
            </a:r>
            <a:r>
              <a:rPr lang="en-GB" sz="2600" dirty="0"/>
              <a:t>/</a:t>
            </a:r>
            <a:r>
              <a:rPr lang="en-GB" sz="2600" dirty="0" err="1"/>
              <a:t>lexnederbragt</a:t>
            </a:r>
            <a:r>
              <a:rPr lang="en-GB" sz="2600" dirty="0"/>
              <a:t>/</a:t>
            </a:r>
            <a:r>
              <a:rPr lang="en-GB" sz="2600" dirty="0" err="1"/>
              <a:t>denovo</a:t>
            </a:r>
            <a:r>
              <a:rPr lang="en-GB" sz="2600" dirty="0"/>
              <a:t>-assembly-tutorial</a:t>
            </a:r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SC_logo_original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6" name="Picture 5" descr="uio-logo-w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84784"/>
            <a:ext cx="76328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Some rules:</a:t>
            </a:r>
          </a:p>
          <a:p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k must be less than the read length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k can't be an even number (can produce palindromes)</a:t>
            </a:r>
          </a:p>
        </p:txBody>
      </p:sp>
    </p:spTree>
    <p:extLst>
      <p:ext uri="{BB962C8B-B14F-4D97-AF65-F5344CB8AC3E}">
        <p14:creationId xmlns:p14="http://schemas.microsoft.com/office/powerpoint/2010/main" val="24815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84784"/>
            <a:ext cx="7632848" cy="424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Bigger </a:t>
            </a:r>
            <a:r>
              <a:rPr lang="en-GB" sz="2400" i="1" dirty="0" smtClean="0"/>
              <a:t>k 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Solves more repeats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fewer overlaps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lower k-</a:t>
            </a:r>
            <a:r>
              <a:rPr lang="en-GB" sz="2400" dirty="0" err="1" smtClean="0"/>
              <a:t>mer</a:t>
            </a:r>
            <a:r>
              <a:rPr lang="en-GB" sz="2400" dirty="0" smtClean="0"/>
              <a:t> coverage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Lower </a:t>
            </a:r>
            <a:r>
              <a:rPr lang="en-GB" sz="2400" i="1" dirty="0" smtClean="0"/>
              <a:t>k</a:t>
            </a:r>
            <a:endParaRPr lang="en-GB" sz="2400" dirty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more overlaps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higher k-</a:t>
            </a:r>
            <a:r>
              <a:rPr lang="en-GB" sz="2400" dirty="0" err="1" smtClean="0"/>
              <a:t>mer</a:t>
            </a:r>
            <a:r>
              <a:rPr lang="en-GB" sz="2400" dirty="0" smtClean="0"/>
              <a:t> coverage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6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Bruijn</a:t>
            </a:r>
            <a:r>
              <a:rPr lang="en-GB" dirty="0" smtClean="0"/>
              <a:t> Graphs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75370"/>
            <a:ext cx="90963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76256" y="6381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</a:t>
            </a:r>
            <a:r>
              <a:rPr lang="en-GB" dirty="0" err="1" smtClean="0"/>
              <a:t>mer</a:t>
            </a:r>
            <a:r>
              <a:rPr lang="en-GB" dirty="0" smtClean="0"/>
              <a:t> coverage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 smtClean="0"/>
              <a:t>The relation between </a:t>
            </a:r>
          </a:p>
          <a:p>
            <a:pPr marL="0" indent="0" algn="ctr">
              <a:buNone/>
            </a:pPr>
            <a:r>
              <a:rPr lang="en-GB" dirty="0"/>
              <a:t>	</a:t>
            </a:r>
            <a:r>
              <a:rPr lang="en-GB" dirty="0" smtClean="0"/>
              <a:t>k-</a:t>
            </a:r>
            <a:r>
              <a:rPr lang="en-GB" dirty="0" err="1" smtClean="0"/>
              <a:t>mer</a:t>
            </a:r>
            <a:r>
              <a:rPr lang="en-GB" dirty="0" smtClean="0"/>
              <a:t> coverage </a:t>
            </a:r>
            <a:r>
              <a:rPr lang="en-GB" dirty="0" err="1" smtClean="0"/>
              <a:t>Ck</a:t>
            </a:r>
            <a:r>
              <a:rPr lang="en-GB" dirty="0"/>
              <a:t> </a:t>
            </a:r>
            <a:r>
              <a:rPr lang="en-GB" dirty="0" smtClean="0"/>
              <a:t>and</a:t>
            </a:r>
          </a:p>
          <a:p>
            <a:pPr marL="0" indent="0" algn="ctr">
              <a:buNone/>
            </a:pPr>
            <a:r>
              <a:rPr lang="en-GB" dirty="0"/>
              <a:t>	</a:t>
            </a:r>
            <a:r>
              <a:rPr lang="en-GB" dirty="0" smtClean="0"/>
              <a:t>standard (nucleotide-wise) coverage C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	</a:t>
            </a:r>
            <a:r>
              <a:rPr lang="en-GB" dirty="0" err="1" smtClean="0"/>
              <a:t>Ck</a:t>
            </a:r>
            <a:r>
              <a:rPr lang="en-GB" dirty="0" smtClean="0"/>
              <a:t> = </a:t>
            </a:r>
            <a:r>
              <a:rPr lang="en-GB" u="sng" dirty="0" smtClean="0"/>
              <a:t>C ∗ (L−k +1)</a:t>
            </a:r>
          </a:p>
          <a:p>
            <a:pPr marL="0" indent="0" algn="ctr">
              <a:buNone/>
            </a:pPr>
            <a:r>
              <a:rPr lang="en-GB" dirty="0"/>
              <a:t>	</a:t>
            </a:r>
            <a:r>
              <a:rPr lang="en-GB" dirty="0" smtClean="0"/>
              <a:t>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k </a:t>
            </a:r>
            <a:r>
              <a:rPr lang="en-GB" dirty="0" smtClean="0">
                <a:sym typeface="Wingdings"/>
              </a:rPr>
              <a:t></a:t>
            </a:r>
            <a:r>
              <a:rPr lang="en-GB" dirty="0" smtClean="0"/>
              <a:t>hash length 		L </a:t>
            </a:r>
            <a:r>
              <a:rPr lang="en-GB" dirty="0" smtClean="0">
                <a:sym typeface="Wingdings"/>
              </a:rPr>
              <a:t></a:t>
            </a:r>
            <a:r>
              <a:rPr lang="en-GB" dirty="0" smtClean="0"/>
              <a:t>read length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errors require shorter k-</a:t>
            </a:r>
            <a:r>
              <a:rPr lang="en-GB" dirty="0" err="1" smtClean="0"/>
              <a:t>mers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47925"/>
            <a:ext cx="92487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15250" r="40927"/>
          <a:stretch>
            <a:fillRect/>
          </a:stretch>
        </p:blipFill>
        <p:spPr>
          <a:xfrm>
            <a:off x="469295" y="4386394"/>
            <a:ext cx="3023809" cy="94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8887" r="29284"/>
          <a:stretch>
            <a:fillRect/>
          </a:stretch>
        </p:blipFill>
        <p:spPr>
          <a:xfrm>
            <a:off x="157238" y="1802194"/>
            <a:ext cx="3011715" cy="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get?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31873" t="40398" r="11886"/>
          <a:stretch>
            <a:fillRect/>
          </a:stretch>
        </p:blipFill>
        <p:spPr>
          <a:xfrm>
            <a:off x="5574695" y="2943619"/>
            <a:ext cx="3569305" cy="1342571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9920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scaffolds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pPr lvl="1"/>
            <a:r>
              <a:rPr lang="en-US" dirty="0" smtClean="0"/>
              <a:t>how many gaps </a:t>
            </a:r>
          </a:p>
          <a:p>
            <a:pPr lvl="1"/>
            <a:r>
              <a:rPr lang="en-US" dirty="0" smtClean="0"/>
              <a:t>total gap bases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19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 t="46666"/>
          <a:stretch>
            <a:fillRect/>
          </a:stretch>
        </p:blipFill>
        <p:spPr bwMode="auto">
          <a:xfrm>
            <a:off x="230400" y="2909562"/>
            <a:ext cx="8913600" cy="28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TextBox 4"/>
          <p:cNvSpPr txBox="1">
            <a:spLocks noChangeArrowheads="1"/>
          </p:cNvSpPr>
          <p:nvPr/>
        </p:nvSpPr>
        <p:spPr bwMode="auto">
          <a:xfrm>
            <a:off x="3699361" y="6271859"/>
            <a:ext cx="5225760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sz="1600" i="1" dirty="0"/>
              <a:t>Thomas Keane and Jan </a:t>
            </a:r>
            <a:r>
              <a:rPr lang="en-GB" sz="1600" i="1" dirty="0" err="1"/>
              <a:t>Aerts</a:t>
            </a:r>
            <a:r>
              <a:rPr lang="en-GB" sz="1600" i="1" dirty="0"/>
              <a:t>, </a:t>
            </a:r>
            <a:r>
              <a:rPr lang="en-GB" sz="1600" i="1" dirty="0" err="1"/>
              <a:t>Wellcome</a:t>
            </a:r>
            <a:r>
              <a:rPr lang="en-GB" sz="1600" i="1" dirty="0"/>
              <a:t> Trust Sanger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828" y="5298231"/>
            <a:ext cx="241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of lengths: 56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OR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Shortest of the longest contigs that together make up 50% of the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2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longer N50 is better</a:t>
            </a:r>
          </a:p>
          <a:p>
            <a:pPr marL="0" indent="0"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marL="0" indent="0" algn="ctr"/>
            <a:r>
              <a:rPr lang="en-US" dirty="0" smtClean="0">
                <a:sym typeface="Wingdings"/>
              </a:rPr>
              <a:t>N50 count:</a:t>
            </a:r>
          </a:p>
          <a:p>
            <a:pPr marL="0" indent="0" algn="ctr"/>
            <a:r>
              <a:rPr lang="en-US" dirty="0" smtClean="0">
                <a:sym typeface="Wingdings"/>
              </a:rPr>
              <a:t>number of contigs of at least N50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3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first short read assemblers</a:t>
            </a:r>
          </a:p>
          <a:p>
            <a:r>
              <a:rPr lang="en-GB" dirty="0" smtClean="0"/>
              <a:t>Developed by Daniel </a:t>
            </a:r>
            <a:r>
              <a:rPr lang="en-GB" dirty="0" err="1" smtClean="0"/>
              <a:t>Zerbino</a:t>
            </a:r>
            <a:r>
              <a:rPr lang="en-GB" dirty="0" smtClean="0"/>
              <a:t> of EBI</a:t>
            </a:r>
          </a:p>
          <a:p>
            <a:r>
              <a:rPr lang="en-GB" dirty="0" smtClean="0"/>
              <a:t>A </a:t>
            </a:r>
            <a:r>
              <a:rPr lang="en-GB" i="1" dirty="0" smtClean="0"/>
              <a:t>de </a:t>
            </a:r>
            <a:r>
              <a:rPr lang="en-GB" i="1" dirty="0" err="1" smtClean="0"/>
              <a:t>Bruijn</a:t>
            </a:r>
            <a:r>
              <a:rPr lang="en-GB" i="1" dirty="0" smtClean="0"/>
              <a:t> </a:t>
            </a:r>
            <a:r>
              <a:rPr lang="en-GB" dirty="0" smtClean="0"/>
              <a:t>graph assembler, like:</a:t>
            </a:r>
          </a:p>
          <a:p>
            <a:pPr lvl="1"/>
            <a:r>
              <a:rPr lang="en-GB" dirty="0" err="1" smtClean="0"/>
              <a:t>SOAPdenovo</a:t>
            </a:r>
            <a:endParaRPr lang="en-GB" dirty="0" smtClean="0"/>
          </a:p>
          <a:p>
            <a:pPr lvl="1"/>
            <a:r>
              <a:rPr lang="en-GB" dirty="0" smtClean="0"/>
              <a:t>ABYSS</a:t>
            </a:r>
          </a:p>
          <a:p>
            <a:pPr lvl="1"/>
            <a:r>
              <a:rPr lang="en-GB" dirty="0" smtClean="0"/>
              <a:t>ALLPATHS</a:t>
            </a:r>
          </a:p>
          <a:p>
            <a:pPr lvl="1"/>
            <a:r>
              <a:rPr lang="en-GB" dirty="0" smtClean="0"/>
              <a:t>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N50 – NG50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N50:</a:t>
            </a:r>
          </a:p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NG50:</a:t>
            </a:r>
          </a:p>
          <a:p>
            <a:pPr marL="0" indent="0" algn="ctr"/>
            <a:r>
              <a:rPr lang="en-US" dirty="0" smtClean="0"/>
              <a:t>Replace 'total bases' with 'genome length'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1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Minimum contig length influences N50</a:t>
            </a:r>
          </a:p>
          <a:p>
            <a:pPr algn="ctr"/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Take away shorter contigs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N50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7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High N50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better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BUT</a:t>
            </a:r>
          </a:p>
          <a:p>
            <a:pPr algn="ctr"/>
            <a:r>
              <a:rPr lang="en-US" dirty="0" smtClean="0"/>
              <a:t>says nothing of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2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Tablet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32" y="2243465"/>
            <a:ext cx="5998629" cy="43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bioinf.scri.ac.uk</a:t>
            </a:r>
            <a:r>
              <a:rPr lang="en-US" dirty="0" smtClean="0"/>
              <a:t>/tablet/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1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Exp_cov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Can make a big difference to your assembly if you have long (e.g. 2*k) or paired-reads</a:t>
            </a:r>
          </a:p>
          <a:p>
            <a:r>
              <a:rPr lang="en-GB" dirty="0" smtClean="0"/>
              <a:t>But can also introduce </a:t>
            </a:r>
            <a:r>
              <a:rPr lang="en-GB" dirty="0" err="1" smtClean="0"/>
              <a:t>misassemblies</a:t>
            </a:r>
            <a:r>
              <a:rPr lang="en-GB" dirty="0" smtClean="0"/>
              <a:t> if set too high</a:t>
            </a:r>
          </a:p>
          <a:p>
            <a:r>
              <a:rPr lang="en-GB" dirty="0" smtClean="0"/>
              <a:t>Velvet can estimate it for you (</a:t>
            </a:r>
            <a:r>
              <a:rPr lang="en-GB" i="1" dirty="0" smtClean="0"/>
              <a:t>auto</a:t>
            </a:r>
            <a:r>
              <a:rPr lang="en-GB" dirty="0" smtClean="0"/>
              <a:t>)</a:t>
            </a:r>
            <a:endParaRPr lang="en-GB" i="1" dirty="0" smtClean="0"/>
          </a:p>
          <a:p>
            <a:r>
              <a:rPr lang="en-GB" i="1" dirty="0" smtClean="0"/>
              <a:t>But the estimate may not always </a:t>
            </a:r>
            <a:r>
              <a:rPr lang="en-GB" dirty="0" smtClean="0"/>
              <a:t>be best</a:t>
            </a:r>
          </a:p>
          <a:p>
            <a:r>
              <a:rPr lang="en-GB" dirty="0" smtClean="0"/>
              <a:t>Assumes even coverage – won’t work with </a:t>
            </a:r>
            <a:r>
              <a:rPr lang="en-GB" dirty="0" err="1" smtClean="0"/>
              <a:t>transcriptomes</a:t>
            </a:r>
            <a:r>
              <a:rPr lang="en-GB" dirty="0" smtClean="0"/>
              <a:t> or </a:t>
            </a:r>
            <a:r>
              <a:rPr lang="en-GB" dirty="0" err="1" smtClean="0"/>
              <a:t>ChIP-seq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Cov_cutoff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Simplifies the assembly graph by removing nodes with less than a given cut-off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Removes low frequency k-</a:t>
            </a:r>
            <a:r>
              <a:rPr lang="en-GB" dirty="0" err="1" smtClean="0"/>
              <a:t>mers</a:t>
            </a:r>
            <a:r>
              <a:rPr lang="en-GB" dirty="0" smtClean="0"/>
              <a:t> which may result from sequencing error</a:t>
            </a:r>
          </a:p>
          <a:p>
            <a:endParaRPr lang="en-GB" dirty="0" smtClean="0"/>
          </a:p>
          <a:p>
            <a:r>
              <a:rPr lang="en-GB" dirty="0" smtClean="0"/>
              <a:t>Higher </a:t>
            </a:r>
            <a:r>
              <a:rPr lang="en-GB" dirty="0" err="1" smtClean="0"/>
              <a:t>cov_cutoff</a:t>
            </a:r>
            <a:r>
              <a:rPr lang="en-GB" dirty="0" smtClean="0"/>
              <a:t> gives more stringent assembly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-bloggers.com/wp-content/uploads/2009/08/exampl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7056784" cy="6898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Comes back to question: what do I want from my assembly?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 coverage</a:t>
            </a:r>
          </a:p>
          <a:p>
            <a:endParaRPr lang="en-GB" dirty="0" smtClean="0"/>
          </a:p>
          <a:p>
            <a:r>
              <a:rPr lang="en-GB" dirty="0" smtClean="0"/>
              <a:t>Max accuracy</a:t>
            </a:r>
          </a:p>
          <a:p>
            <a:endParaRPr lang="en-GB" dirty="0" smtClean="0"/>
          </a:p>
          <a:p>
            <a:r>
              <a:rPr lang="en-GB" dirty="0" smtClean="0"/>
              <a:t>Max contiguity</a:t>
            </a:r>
          </a:p>
          <a:p>
            <a:endParaRPr lang="en-GB" dirty="0" smtClean="0"/>
          </a:p>
          <a:p>
            <a:r>
              <a:rPr lang="en-GB" dirty="0" smtClean="0"/>
              <a:t>You can have some .. But perhaps not all!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evidence</a:t>
            </a:r>
          </a:p>
          <a:p>
            <a:r>
              <a:rPr lang="en-GB" dirty="0" smtClean="0"/>
              <a:t>Allow Velvet to guess</a:t>
            </a:r>
          </a:p>
          <a:p>
            <a:r>
              <a:rPr lang="en-GB" dirty="0" smtClean="0"/>
              <a:t>Map reads and calculate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Orientation different</a:t>
            </a:r>
          </a:p>
          <a:p>
            <a:r>
              <a:rPr lang="en-GB" dirty="0" smtClean="0"/>
              <a:t>Read contamination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357301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PE =&gt; insert &lt;=</a:t>
            </a:r>
          </a:p>
          <a:p>
            <a:r>
              <a:rPr lang="en-GB" dirty="0" smtClean="0"/>
              <a:t>mate-pair &lt;= insert =&gt;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</a:t>
            </a:r>
            <a:r>
              <a:rPr lang="en-GB" dirty="0" err="1" smtClean="0"/>
              <a:t>mers</a:t>
            </a:r>
            <a:r>
              <a:rPr lang="en-GB" dirty="0" smtClean="0"/>
              <a:t> again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59723" y="2276872"/>
            <a:ext cx="1593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</a:rPr>
              <a:t>GACCTACA</a:t>
            </a:r>
          </a:p>
          <a:p>
            <a:r>
              <a:rPr lang="en-US" sz="2000" dirty="0" smtClean="0">
                <a:latin typeface="Courier"/>
              </a:rPr>
              <a:t>GAC</a:t>
            </a:r>
          </a:p>
          <a:p>
            <a:r>
              <a:rPr lang="en-US" sz="2000" dirty="0" smtClean="0">
                <a:latin typeface="Courier"/>
              </a:rPr>
              <a:t> ACC</a:t>
            </a:r>
          </a:p>
          <a:p>
            <a:r>
              <a:rPr lang="en-US" sz="2000" dirty="0" smtClean="0">
                <a:latin typeface="Courier"/>
              </a:rPr>
              <a:t>  CCT</a:t>
            </a:r>
          </a:p>
          <a:p>
            <a:r>
              <a:rPr lang="en-US" sz="2000" dirty="0" smtClean="0">
                <a:latin typeface="Courier"/>
              </a:rPr>
              <a:t>   CTA</a:t>
            </a:r>
          </a:p>
          <a:p>
            <a:r>
              <a:rPr lang="en-US" sz="2000" dirty="0" smtClean="0">
                <a:latin typeface="Courier"/>
              </a:rPr>
              <a:t>    TAC</a:t>
            </a:r>
          </a:p>
          <a:p>
            <a:r>
              <a:rPr lang="en-US" sz="2000" dirty="0" smtClean="0">
                <a:latin typeface="Courier"/>
              </a:rPr>
              <a:t>     ACA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3616" y="2315368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Read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37704" y="3181736"/>
            <a:ext cx="152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K-</a:t>
            </a:r>
            <a:r>
              <a:rPr lang="en-US" sz="2000" dirty="0" err="1" smtClean="0"/>
              <a:t>mers</a:t>
            </a:r>
            <a:r>
              <a:rPr lang="en-US" sz="2000" dirty="0" smtClean="0"/>
              <a:t> (K=3)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759480" y="4492863"/>
            <a:ext cx="201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K-1 bases overlap</a:t>
            </a:r>
            <a:endParaRPr lang="en-US" sz="2000" dirty="0"/>
          </a:p>
        </p:txBody>
      </p:sp>
      <p:sp>
        <p:nvSpPr>
          <p:cNvPr id="8" name="Left Bracket 7"/>
          <p:cNvSpPr/>
          <p:nvPr/>
        </p:nvSpPr>
        <p:spPr>
          <a:xfrm>
            <a:off x="2259723" y="2684700"/>
            <a:ext cx="45719" cy="14729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" name="Group 8"/>
          <p:cNvGrpSpPr/>
          <p:nvPr/>
        </p:nvGrpSpPr>
        <p:grpSpPr>
          <a:xfrm>
            <a:off x="4414345" y="2662068"/>
            <a:ext cx="3630449" cy="1077310"/>
            <a:chOff x="4414345" y="3926036"/>
            <a:chExt cx="3630449" cy="107731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 t="67504" r="50209" b="12525"/>
            <a:stretch>
              <a:fillRect/>
            </a:stretch>
          </p:blipFill>
          <p:spPr bwMode="auto">
            <a:xfrm>
              <a:off x="4414345" y="3926036"/>
              <a:ext cx="3630449" cy="1077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552965" y="3926036"/>
              <a:ext cx="1779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 </a:t>
              </a:r>
              <a:r>
                <a:rPr lang="en-US" sz="2000" dirty="0" err="1" smtClean="0"/>
                <a:t>Bruijn</a:t>
              </a:r>
              <a:r>
                <a:rPr lang="en-US" sz="2000" dirty="0" smtClean="0"/>
                <a:t> graph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scripts for 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http://code.google.com/p/standardized-velvet-assembly-report/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derived from 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 Velvet </a:t>
            </a:r>
          </a:p>
          <a:p>
            <a:pPr lvl="1"/>
            <a:r>
              <a:rPr lang="en-GB" dirty="0" smtClean="0"/>
              <a:t>For meta genomic assemblies</a:t>
            </a:r>
          </a:p>
          <a:p>
            <a:r>
              <a:rPr lang="en-GB" dirty="0" smtClean="0"/>
              <a:t>OASES</a:t>
            </a:r>
          </a:p>
          <a:p>
            <a:pPr lvl="1"/>
            <a:r>
              <a:rPr lang="en-GB" dirty="0" smtClean="0"/>
              <a:t>For </a:t>
            </a:r>
            <a:r>
              <a:rPr lang="en-GB" dirty="0" err="1" smtClean="0"/>
              <a:t>transcriptome</a:t>
            </a:r>
            <a:r>
              <a:rPr lang="en-GB" dirty="0" smtClean="0"/>
              <a:t> assemblies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technique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Gap closing for finishing</a:t>
            </a:r>
          </a:p>
          <a:p>
            <a:r>
              <a:rPr lang="en-GB" dirty="0" smtClean="0"/>
              <a:t>Add Sanger reads	</a:t>
            </a:r>
          </a:p>
          <a:p>
            <a:pPr lvl="1"/>
            <a:r>
              <a:rPr lang="en-GB" dirty="0" smtClean="0"/>
              <a:t>32kb limit</a:t>
            </a:r>
          </a:p>
          <a:p>
            <a:r>
              <a:rPr lang="en-GB" dirty="0" smtClean="0"/>
              <a:t>Does not work well with 454 reads</a:t>
            </a:r>
          </a:p>
          <a:p>
            <a:endParaRPr lang="en-GB" dirty="0" smtClean="0"/>
          </a:p>
          <a:p>
            <a:r>
              <a:rPr lang="en-GB" smtClean="0">
                <a:hlinkClick r:id="rId2"/>
              </a:rPr>
              <a:t>http://www.baseclear.com/landingpages/sspacev12/</a:t>
            </a:r>
            <a:endParaRPr lang="en-GB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k-</a:t>
            </a:r>
            <a:r>
              <a:rPr lang="en-GB" dirty="0" err="1" smtClean="0"/>
              <a:t>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Plotting k-</a:t>
            </a:r>
            <a:r>
              <a:rPr lang="en-GB" dirty="0" err="1" smtClean="0"/>
              <a:t>mer</a:t>
            </a:r>
            <a:r>
              <a:rPr lang="en-GB" dirty="0" smtClean="0"/>
              <a:t> frequencies is a quick and easy way of: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Estimating genome size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Seeing copy number variation in genome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Estimating sequence read error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Planning a short-read assembly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Idealised k-</a:t>
            </a:r>
            <a:r>
              <a:rPr lang="en-GB" dirty="0" err="1" smtClean="0"/>
              <a:t>mer</a:t>
            </a:r>
            <a:r>
              <a:rPr lang="en-GB" dirty="0" smtClean="0"/>
              <a:t>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805439"/>
            <a:ext cx="5544616" cy="5052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real K-</a:t>
            </a:r>
            <a:r>
              <a:rPr lang="en-GB" dirty="0" err="1" smtClean="0"/>
              <a:t>mer</a:t>
            </a:r>
            <a:r>
              <a:rPr lang="en-GB" dirty="0" smtClean="0"/>
              <a:t> plot</a:t>
            </a:r>
            <a:endParaRPr lang="en-GB" dirty="0"/>
          </a:p>
        </p:txBody>
      </p:sp>
      <p:pic>
        <p:nvPicPr>
          <p:cNvPr id="2050" name="Picture 2" descr="https://banana-slug.soe.ucsc.edu/_media/bioinformatic_tools:fit-gam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6381328"/>
            <a:ext cx="63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https://banana-slug.soe.ucsc.edu/bioinformatic_tools:jellyfish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-459432"/>
            <a:ext cx="87534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37112"/>
            <a:ext cx="6768752" cy="23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635896" y="476672"/>
            <a:ext cx="2142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 coli O104:H4 </a:t>
            </a:r>
          </a:p>
          <a:p>
            <a:pPr algn="ctr"/>
            <a:r>
              <a:rPr lang="en-US" dirty="0" smtClean="0"/>
              <a:t>2011 outbreak strain</a:t>
            </a:r>
          </a:p>
          <a:p>
            <a:pPr algn="ctr"/>
            <a:r>
              <a:rPr lang="en-US" dirty="0" err="1" smtClean="0"/>
              <a:t>MiSeq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49" y="5579948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Plasmids!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187624" y="5229200"/>
            <a:ext cx="216024" cy="10081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13439"/>
          <a:stretch/>
        </p:blipFill>
        <p:spPr bwMode="auto">
          <a:xfrm>
            <a:off x="179512" y="1975386"/>
            <a:ext cx="8753475" cy="455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28865" r="70797" b="10048"/>
          <a:stretch/>
        </p:blipFill>
        <p:spPr bwMode="auto">
          <a:xfrm>
            <a:off x="2411760" y="188640"/>
            <a:ext cx="1964889" cy="24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059832" y="116632"/>
            <a:ext cx="576064" cy="2448272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669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no magical value of k</a:t>
            </a:r>
          </a:p>
          <a:p>
            <a:endParaRPr lang="en-GB" sz="2400" dirty="0" smtClean="0"/>
          </a:p>
          <a:p>
            <a:r>
              <a:rPr lang="en-GB" sz="2400" dirty="0" smtClean="0"/>
              <a:t>Depends on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read length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sequencing error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rate of polymorphism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coverage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250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645</Words>
  <Application>Microsoft Macintosh PowerPoint</Application>
  <PresentationFormat>On-screen Show (4:3)</PresentationFormat>
  <Paragraphs>169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 novo assembly of short reads using Velvet</vt:lpstr>
      <vt:lpstr>Velvet</vt:lpstr>
      <vt:lpstr>K-mers again</vt:lpstr>
      <vt:lpstr>Counting k-mers</vt:lpstr>
      <vt:lpstr>Idealised k-mer plot</vt:lpstr>
      <vt:lpstr>A real K-mer plot</vt:lpstr>
      <vt:lpstr>PowerPoint Presentation</vt:lpstr>
      <vt:lpstr>PowerPoint Presentation</vt:lpstr>
      <vt:lpstr>K-mers and K</vt:lpstr>
      <vt:lpstr>K-mers and K</vt:lpstr>
      <vt:lpstr>K-mers and K</vt:lpstr>
      <vt:lpstr>de Bruijn Graphs</vt:lpstr>
      <vt:lpstr>K-mer coverage</vt:lpstr>
      <vt:lpstr>More errors require shorter k-mers</vt:lpstr>
      <vt:lpstr>What do you get?</vt:lpstr>
      <vt:lpstr>Metrics</vt:lpstr>
      <vt:lpstr>N50</vt:lpstr>
      <vt:lpstr>N50</vt:lpstr>
      <vt:lpstr>N50</vt:lpstr>
      <vt:lpstr>N50 – NG50</vt:lpstr>
      <vt:lpstr>N50</vt:lpstr>
      <vt:lpstr>N50</vt:lpstr>
      <vt:lpstr>Assembly viewing</vt:lpstr>
      <vt:lpstr>Exp_cov</vt:lpstr>
      <vt:lpstr>Cov_cutoff</vt:lpstr>
      <vt:lpstr>PowerPoint Presentation</vt:lpstr>
      <vt:lpstr>Comes back to question: what do I want from my assembly?</vt:lpstr>
      <vt:lpstr>Insert size</vt:lpstr>
      <vt:lpstr>Mate-pair data</vt:lpstr>
      <vt:lpstr>Useful scripts for Velvet</vt:lpstr>
      <vt:lpstr>Software derived from Velvet</vt:lpstr>
      <vt:lpstr>Advanced technique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Lex Nederbragt</cp:lastModifiedBy>
  <cp:revision>82</cp:revision>
  <dcterms:created xsi:type="dcterms:W3CDTF">2011-10-24T10:47:03Z</dcterms:created>
  <dcterms:modified xsi:type="dcterms:W3CDTF">2012-10-03T12:57:48Z</dcterms:modified>
</cp:coreProperties>
</file>