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9" r:id="rId5"/>
    <p:sldId id="268" r:id="rId6"/>
    <p:sldId id="259" r:id="rId7"/>
    <p:sldId id="260" r:id="rId8"/>
    <p:sldId id="261" r:id="rId9"/>
    <p:sldId id="270" r:id="rId10"/>
    <p:sldId id="278" r:id="rId11"/>
    <p:sldId id="262" r:id="rId12"/>
    <p:sldId id="272" r:id="rId13"/>
    <p:sldId id="273" r:id="rId14"/>
    <p:sldId id="274" r:id="rId15"/>
    <p:sldId id="264" r:id="rId16"/>
    <p:sldId id="279" r:id="rId17"/>
    <p:sldId id="280" r:id="rId18"/>
    <p:sldId id="281" r:id="rId19"/>
    <p:sldId id="282" r:id="rId20"/>
    <p:sldId id="284" r:id="rId21"/>
    <p:sldId id="283" r:id="rId22"/>
    <p:sldId id="286" r:id="rId23"/>
    <p:sldId id="287" r:id="rId24"/>
    <p:sldId id="288" r:id="rId25"/>
    <p:sldId id="275" r:id="rId26"/>
    <p:sldId id="285" r:id="rId27"/>
    <p:sldId id="276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08/10/2012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08/10/2012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08/10/2012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08/10/2012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08/10/2012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08/10/2012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08/10/2012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08/10/2012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08/10/2012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08/10/2012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D0F6-FB88-41C0-8574-15FBB0F27DE1}" type="datetimeFigureOut">
              <a:rPr lang="en-GB" smtClean="0"/>
              <a:pPr/>
              <a:t>08/10/2012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D0F6-FB88-41C0-8574-15FBB0F27DE1}" type="datetimeFigureOut">
              <a:rPr lang="en-GB" smtClean="0"/>
              <a:pPr/>
              <a:t>08/10/2012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00D6-6E82-4353-AE1E-3B3DDA801BC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Planning a sequencing project</a:t>
            </a:r>
            <a:endParaRPr lang="en-GB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SC_logo_original_RG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6" name="Picture 5" descr="uio-logo-we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208912" cy="17526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Adapted from Nick </a:t>
            </a:r>
            <a:r>
              <a:rPr lang="en-GB" dirty="0" err="1" smtClean="0"/>
              <a:t>Loman</a:t>
            </a:r>
            <a:endParaRPr lang="en-GB" dirty="0" smtClean="0"/>
          </a:p>
          <a:p>
            <a:r>
              <a:rPr lang="en-GB" dirty="0"/>
              <a:t>University of </a:t>
            </a:r>
            <a:r>
              <a:rPr lang="en-GB" dirty="0" smtClean="0"/>
              <a:t>Birmingham</a:t>
            </a:r>
          </a:p>
          <a:p>
            <a:r>
              <a:rPr lang="en-GB" sz="2600" dirty="0" smtClean="0"/>
              <a:t>https</a:t>
            </a:r>
            <a:r>
              <a:rPr lang="en-GB" sz="2600" dirty="0"/>
              <a:t>://</a:t>
            </a:r>
            <a:r>
              <a:rPr lang="en-GB" sz="2600" dirty="0" err="1"/>
              <a:t>github.com</a:t>
            </a:r>
            <a:r>
              <a:rPr lang="en-GB" sz="2600" dirty="0"/>
              <a:t>/</a:t>
            </a:r>
            <a:r>
              <a:rPr lang="en-GB" sz="2600" dirty="0" err="1"/>
              <a:t>lexnederbragt</a:t>
            </a:r>
            <a:r>
              <a:rPr lang="en-GB" sz="2600" dirty="0"/>
              <a:t>/</a:t>
            </a:r>
            <a:r>
              <a:rPr lang="en-GB" sz="2600" dirty="0" err="1"/>
              <a:t>denovo</a:t>
            </a:r>
            <a:r>
              <a:rPr lang="en-GB" sz="2600" dirty="0"/>
              <a:t>-assembly-tutorial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PacBio</a:t>
            </a:r>
            <a:endParaRPr lang="en-GB" dirty="0" smtClean="0"/>
          </a:p>
          <a:p>
            <a:pPr lvl="1"/>
            <a:r>
              <a:rPr lang="en-GB" dirty="0" err="1" smtClean="0"/>
              <a:t>Loooooong</a:t>
            </a:r>
            <a:r>
              <a:rPr lang="en-GB" dirty="0" smtClean="0"/>
              <a:t> reads</a:t>
            </a:r>
          </a:p>
          <a:p>
            <a:pPr lvl="1"/>
            <a:r>
              <a:rPr lang="en-GB" dirty="0" smtClean="0"/>
              <a:t>Low quality per base</a:t>
            </a:r>
          </a:p>
          <a:p>
            <a:pPr lvl="1"/>
            <a:r>
              <a:rPr lang="en-GB" dirty="0" smtClean="0"/>
              <a:t>Low throughput</a:t>
            </a:r>
          </a:p>
          <a:p>
            <a:pPr lvl="1"/>
            <a:r>
              <a:rPr lang="en-GB" dirty="0" smtClean="0"/>
              <a:t>Need short reads for correction</a:t>
            </a:r>
          </a:p>
          <a:p>
            <a:pPr lvl="1"/>
            <a:r>
              <a:rPr lang="en-GB" dirty="0" smtClean="0"/>
              <a:t>(or need better software)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Choosing technolog</a:t>
            </a:r>
            <a:r>
              <a:rPr lang="en-GB" b="1" dirty="0" smtClean="0"/>
              <a:t>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57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Mate-pairs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454</a:t>
            </a:r>
            <a:endParaRPr lang="en-GB" dirty="0"/>
          </a:p>
          <a:p>
            <a:pPr lvl="1"/>
            <a:r>
              <a:rPr lang="en-GB" dirty="0" smtClean="0"/>
              <a:t>3 to 20kb protocols</a:t>
            </a:r>
          </a:p>
          <a:p>
            <a:r>
              <a:rPr lang="en-GB" dirty="0" err="1" smtClean="0"/>
              <a:t>Illumina</a:t>
            </a:r>
            <a:endParaRPr lang="en-GB" dirty="0"/>
          </a:p>
          <a:p>
            <a:pPr lvl="1"/>
            <a:r>
              <a:rPr lang="en-GB" dirty="0" smtClean="0"/>
              <a:t>3 to 10 kb protocols</a:t>
            </a:r>
          </a:p>
          <a:p>
            <a:r>
              <a:rPr lang="en-GB" dirty="0" err="1" smtClean="0"/>
              <a:t>IonTorrent</a:t>
            </a:r>
            <a:endParaRPr lang="en-GB" dirty="0" smtClean="0"/>
          </a:p>
          <a:p>
            <a:pPr lvl="1"/>
            <a:r>
              <a:rPr lang="en-GB" dirty="0" smtClean="0"/>
              <a:t>demonstrated 3 and 9 kb protocols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size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many sequencing reads to you need?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Rule of thumb: 30x for short reads, 10x for long reads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the repeat structure?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Transposons</a:t>
            </a:r>
            <a:endParaRPr lang="en-GB" dirty="0" smtClean="0"/>
          </a:p>
          <a:p>
            <a:pPr lvl="1"/>
            <a:r>
              <a:rPr lang="en-GB" dirty="0" smtClean="0"/>
              <a:t>LINEs</a:t>
            </a:r>
          </a:p>
          <a:p>
            <a:pPr lvl="1"/>
            <a:r>
              <a:rPr lang="en-GB" dirty="0" smtClean="0"/>
              <a:t>SINEs</a:t>
            </a:r>
          </a:p>
          <a:p>
            <a:pPr lvl="1"/>
            <a:r>
              <a:rPr lang="en-GB" dirty="0" smtClean="0"/>
              <a:t>IS elements</a:t>
            </a:r>
          </a:p>
          <a:p>
            <a:r>
              <a:rPr lang="en-GB" dirty="0" smtClean="0"/>
              <a:t>Number, length, size</a:t>
            </a:r>
          </a:p>
          <a:p>
            <a:endParaRPr lang="en-GB" dirty="0" smtClean="0"/>
          </a:p>
          <a:p>
            <a:r>
              <a:rPr lang="en-GB" dirty="0" smtClean="0"/>
              <a:t>Best read length</a:t>
            </a:r>
          </a:p>
          <a:p>
            <a:r>
              <a:rPr lang="en-GB" dirty="0" smtClean="0"/>
              <a:t>Determine mate-pair strategy, or decide to give up on completeness!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the minimum information I need?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Genes</a:t>
            </a:r>
          </a:p>
          <a:p>
            <a:endParaRPr lang="en-GB" dirty="0" smtClean="0"/>
          </a:p>
          <a:p>
            <a:r>
              <a:rPr lang="en-GB" dirty="0" smtClean="0"/>
              <a:t>Regulatory regions</a:t>
            </a:r>
          </a:p>
          <a:p>
            <a:endParaRPr lang="en-GB" dirty="0" smtClean="0"/>
          </a:p>
          <a:p>
            <a:r>
              <a:rPr lang="en-GB" dirty="0" smtClean="0"/>
              <a:t>Contiguous chromosomes</a:t>
            </a:r>
          </a:p>
          <a:p>
            <a:endParaRPr lang="en-GB" dirty="0" smtClean="0"/>
          </a:p>
          <a:p>
            <a:r>
              <a:rPr lang="en-GB" dirty="0" smtClean="0"/>
              <a:t>Finished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Bioinformatics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Large assemblies require large amount of memory</a:t>
            </a:r>
          </a:p>
          <a:p>
            <a:endParaRPr lang="en-GB" dirty="0" smtClean="0"/>
          </a:p>
          <a:p>
            <a:r>
              <a:rPr lang="en-GB" dirty="0" smtClean="0"/>
              <a:t>Estimating requirements may be difficult</a:t>
            </a:r>
          </a:p>
          <a:p>
            <a:endParaRPr lang="en-GB" dirty="0" smtClean="0"/>
          </a:p>
          <a:p>
            <a:r>
              <a:rPr lang="en-GB" dirty="0" smtClean="0"/>
              <a:t>Sometimes still not possible – </a:t>
            </a:r>
            <a:r>
              <a:rPr lang="en-GB" i="1" dirty="0" smtClean="0"/>
              <a:t>wheat</a:t>
            </a:r>
          </a:p>
          <a:p>
            <a:endParaRPr lang="en-GB" i="1" dirty="0" smtClean="0"/>
          </a:p>
          <a:p>
            <a:r>
              <a:rPr lang="en-GB" dirty="0" smtClean="0"/>
              <a:t>Hybrid assemblies not always straight-forward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short read + long reads</a:t>
            </a:r>
          </a:p>
          <a:p>
            <a:pPr>
              <a:buFont typeface="Wingdings" charset="2"/>
              <a:buChar char="à"/>
            </a:pPr>
            <a:r>
              <a:rPr lang="en-US" dirty="0" smtClean="0"/>
              <a:t>use de </a:t>
            </a:r>
            <a:r>
              <a:rPr lang="en-US" dirty="0" err="1" smtClean="0"/>
              <a:t>Bruijn</a:t>
            </a:r>
            <a:r>
              <a:rPr lang="en-US" dirty="0" smtClean="0"/>
              <a:t> graph?</a:t>
            </a:r>
          </a:p>
          <a:p>
            <a:pPr>
              <a:buFont typeface="Wingdings" charset="2"/>
              <a:buChar char="à"/>
            </a:pPr>
            <a:r>
              <a:rPr lang="en-US" dirty="0" smtClean="0"/>
              <a:t>use Overlap Layout Consensus?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7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Use a single program with all data</a:t>
            </a:r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Correct assembly with data from other technology/technologies</a:t>
            </a:r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Use different programs for each dataset</a:t>
            </a:r>
          </a:p>
          <a:p>
            <a:pPr marL="0" indent="0" algn="ctr"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merge into one</a:t>
            </a:r>
          </a:p>
        </p:txBody>
      </p:sp>
    </p:spTree>
    <p:extLst>
      <p:ext uri="{BB962C8B-B14F-4D97-AF65-F5344CB8AC3E}">
        <p14:creationId xmlns:p14="http://schemas.microsoft.com/office/powerpoint/2010/main" val="158391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pic>
        <p:nvPicPr>
          <p:cNvPr id="6" name="Content Placeholder 5" descr="journal.pone.0017915.g001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991" r="-2121"/>
          <a:stretch>
            <a:fillRect/>
          </a:stretch>
        </p:blipFill>
        <p:spPr>
          <a:xfrm>
            <a:off x="958428" y="1600200"/>
            <a:ext cx="7236129" cy="4525963"/>
          </a:xfrm>
        </p:spPr>
      </p:pic>
      <p:sp>
        <p:nvSpPr>
          <p:cNvPr id="10" name="Rectangle 9"/>
          <p:cNvSpPr/>
          <p:nvPr/>
        </p:nvSpPr>
        <p:spPr>
          <a:xfrm>
            <a:off x="5986578" y="6488668"/>
            <a:ext cx="3029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err="1" smtClean="0"/>
              <a:t>Zhang</a:t>
            </a:r>
            <a:r>
              <a:rPr lang="nb-NO" dirty="0" smtClean="0"/>
              <a:t> et al. </a:t>
            </a:r>
            <a:r>
              <a:rPr lang="nb-NO" dirty="0" err="1" smtClean="0"/>
              <a:t>PLoSOne</a:t>
            </a:r>
            <a:r>
              <a:rPr lang="nb-NO" dirty="0" smtClean="0"/>
              <a:t> 2011</a:t>
            </a:r>
            <a:endParaRPr lang="nb-NO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2228587"/>
            <a:ext cx="6397506" cy="4629413"/>
            <a:chOff x="0" y="2228587"/>
            <a:chExt cx="6397506" cy="4629413"/>
          </a:xfrm>
        </p:grpSpPr>
        <p:sp>
          <p:nvSpPr>
            <p:cNvPr id="11" name="Rectangle 10"/>
            <p:cNvSpPr/>
            <p:nvPr/>
          </p:nvSpPr>
          <p:spPr>
            <a:xfrm>
              <a:off x="0" y="6488668"/>
              <a:ext cx="58995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http://www.crystalinks.com/blackholeeye350.jpg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rcRect l="31234" r="28876"/>
            <a:stretch>
              <a:fillRect/>
            </a:stretch>
          </p:blipFill>
          <p:spPr>
            <a:xfrm>
              <a:off x="4936308" y="2228587"/>
              <a:ext cx="1461198" cy="2930485"/>
            </a:xfrm>
            <a:prstGeom prst="rect">
              <a:avLst/>
            </a:prstGeom>
          </p:spPr>
        </p:pic>
      </p:grpSp>
      <p:sp>
        <p:nvSpPr>
          <p:cNvPr id="13" name="Oval 12"/>
          <p:cNvSpPr/>
          <p:nvPr/>
        </p:nvSpPr>
        <p:spPr>
          <a:xfrm>
            <a:off x="5211451" y="5559488"/>
            <a:ext cx="775128" cy="566675"/>
          </a:xfrm>
          <a:prstGeom prst="ellips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Celera</a:t>
            </a:r>
          </a:p>
          <a:p>
            <a:pPr marL="0" indent="0">
              <a:buNone/>
            </a:pPr>
            <a:r>
              <a:rPr lang="en-US" dirty="0" smtClean="0"/>
              <a:t>	sanger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454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Illumina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PacBio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5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GB" b="1" dirty="0" smtClean="0"/>
              <a:t>Generating sequence is easy</a:t>
            </a:r>
            <a:endParaRPr lang="en-GB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Ray, Abyss, ...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	454 and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Newbler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454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/>
              <a:t>Illumina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6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Does it work?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Are we there yet?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0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Closely related genome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/>
              </a:rPr>
              <a:t> requires </a:t>
            </a:r>
            <a:r>
              <a:rPr lang="en-US" dirty="0" err="1" smtClean="0">
                <a:sym typeface="Wingdings"/>
              </a:rPr>
              <a:t>synteny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3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Linkage map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superscaffolds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	 </a:t>
            </a:r>
            <a:r>
              <a:rPr lang="en-US" dirty="0" err="1" smtClean="0">
                <a:sym typeface="Wingdings"/>
              </a:rPr>
              <a:t>pseudochromosomes</a:t>
            </a:r>
            <a:endParaRPr lang="en-US" dirty="0" smtClean="0">
              <a:sym typeface="Wingding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268760"/>
            <a:ext cx="2781300" cy="441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6488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 smtClean="0"/>
              <a:t>www.hutton.ac.uk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00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/>
              </a:rPr>
              <a:t>Optical maps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4864"/>
            <a:ext cx="7812360" cy="39061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4296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File:Optical_mapping.jpg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4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recipes for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Bacterial - 454</a:t>
            </a:r>
          </a:p>
          <a:p>
            <a:r>
              <a:rPr lang="en-US" dirty="0" smtClean="0"/>
              <a:t>some shotgun (~10x)</a:t>
            </a:r>
          </a:p>
          <a:p>
            <a:r>
              <a:rPr lang="en-US" dirty="0" smtClean="0"/>
              <a:t>8kb PE library (low coverage)</a:t>
            </a:r>
          </a:p>
          <a:p>
            <a:r>
              <a:rPr lang="en-US" dirty="0" smtClean="0">
                <a:sym typeface="Wingdings"/>
              </a:rPr>
              <a:t> should give 1 scaffold per chromosome</a:t>
            </a:r>
          </a:p>
          <a:p>
            <a:r>
              <a:rPr lang="en-US" dirty="0" err="1" smtClean="0">
                <a:sym typeface="Wingdings"/>
              </a:rPr>
              <a:t>Homopolymer</a:t>
            </a:r>
            <a:r>
              <a:rPr lang="en-US" dirty="0" smtClean="0">
                <a:sym typeface="Wingdings"/>
              </a:rPr>
              <a:t> errors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Bacterial – </a:t>
            </a:r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Paired-end reads required</a:t>
            </a:r>
          </a:p>
          <a:p>
            <a:r>
              <a:rPr lang="en-US" dirty="0" smtClean="0"/>
              <a:t>the more mate pair libraries, the better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recipes for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Bacterial – </a:t>
            </a:r>
            <a:r>
              <a:rPr lang="en-US" dirty="0" err="1" smtClean="0"/>
              <a:t>PacBio</a:t>
            </a:r>
            <a:endParaRPr lang="en-US" dirty="0" smtClean="0"/>
          </a:p>
          <a:p>
            <a:r>
              <a:rPr lang="en-US" dirty="0" smtClean="0"/>
              <a:t>~10x in long reads</a:t>
            </a:r>
          </a:p>
          <a:p>
            <a:r>
              <a:rPr lang="en-US" dirty="0" smtClean="0"/>
              <a:t>50X in short reads (454, </a:t>
            </a:r>
            <a:r>
              <a:rPr lang="en-US" dirty="0" err="1" smtClean="0"/>
              <a:t>Illumina</a:t>
            </a:r>
            <a:r>
              <a:rPr lang="en-US" dirty="0" smtClean="0"/>
              <a:t>)</a:t>
            </a:r>
          </a:p>
          <a:p>
            <a:r>
              <a:rPr lang="en-US" dirty="0" smtClean="0">
                <a:sym typeface="Wingdings"/>
              </a:rPr>
              <a:t>may give 1 scaffold per chromosome</a:t>
            </a:r>
          </a:p>
          <a:p>
            <a:r>
              <a:rPr lang="en-US" dirty="0" smtClean="0">
                <a:sym typeface="Wingdings"/>
              </a:rPr>
              <a:t>Supplement with mate pairs?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3074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sequence a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Eukaryote</a:t>
            </a:r>
          </a:p>
          <a:p>
            <a:pPr marL="0" indent="0">
              <a:buNone/>
            </a:pPr>
            <a:r>
              <a:rPr lang="en-US" dirty="0" smtClean="0"/>
              <a:t>	Foundation of </a:t>
            </a:r>
            <a:r>
              <a:rPr lang="en-US" dirty="0" err="1" smtClean="0"/>
              <a:t>Illumina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100x coverage Paired End reads (2x100bp)</a:t>
            </a:r>
          </a:p>
          <a:p>
            <a:pPr lvl="2"/>
            <a:r>
              <a:rPr lang="en-US" dirty="0" smtClean="0"/>
              <a:t>several Mate Pair libraries</a:t>
            </a:r>
          </a:p>
          <a:p>
            <a:pPr lvl="3"/>
            <a:r>
              <a:rPr lang="en-US" dirty="0" smtClean="0"/>
              <a:t>2kb, 3kb, 8k, 10kb, bigger?</a:t>
            </a:r>
          </a:p>
          <a:p>
            <a:pPr lvl="2"/>
            <a:r>
              <a:rPr lang="en-US" dirty="0" smtClean="0"/>
              <a:t>this is now very cheap!</a:t>
            </a:r>
          </a:p>
          <a:p>
            <a:pPr marL="0" indent="0">
              <a:buNone/>
            </a:pPr>
            <a:r>
              <a:rPr lang="en-US" dirty="0" smtClean="0"/>
              <a:t>	Fill gaps with long reads</a:t>
            </a:r>
          </a:p>
          <a:p>
            <a:pPr lvl="2"/>
            <a:r>
              <a:rPr lang="en-US" dirty="0" smtClean="0"/>
              <a:t>454 or </a:t>
            </a:r>
            <a:r>
              <a:rPr lang="en-US" dirty="0" err="1" smtClean="0"/>
              <a:t>PacBio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2941" y="5157410"/>
            <a:ext cx="2313918" cy="1700590"/>
          </a:xfrm>
          <a:prstGeom prst="rect">
            <a:avLst/>
          </a:prstGeom>
        </p:spPr>
      </p:pic>
      <p:pic>
        <p:nvPicPr>
          <p:cNvPr id="5" name="Picture 4" descr="Illumina HiSeq 2000"/>
          <p:cNvPicPr>
            <a:picLocks noChangeAspect="1" noChangeArrowheads="1"/>
          </p:cNvPicPr>
          <p:nvPr/>
        </p:nvPicPr>
        <p:blipFill>
          <a:blip r:embed="rId3" cstate="print"/>
          <a:srcRect t="3152" r="2070" b="25194"/>
          <a:stretch>
            <a:fillRect/>
          </a:stretch>
        </p:blipFill>
        <p:spPr bwMode="auto">
          <a:xfrm>
            <a:off x="6532941" y="3273448"/>
            <a:ext cx="2153859" cy="17246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l="16091" t="7667" r="9458" b="8802"/>
          <a:stretch>
            <a:fillRect/>
          </a:stretch>
        </p:blipFill>
        <p:spPr bwMode="auto">
          <a:xfrm>
            <a:off x="4185933" y="5158740"/>
            <a:ext cx="1514558" cy="16992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sequence a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Add lots of bioinformatics...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9500" y="2316163"/>
            <a:ext cx="4445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3297" y="6488668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http://</a:t>
            </a:r>
            <a:r>
              <a:rPr lang="en-US" dirty="0" err="1" smtClean="0"/>
              <a:t>cores.montana.edu/index.php?page</a:t>
            </a:r>
            <a:r>
              <a:rPr lang="en-US" dirty="0" smtClean="0"/>
              <a:t>=bioinformatics-core-facility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Assembly is difficult … because of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340768"/>
            <a:ext cx="68407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b="1" dirty="0" smtClean="0"/>
              <a:t>Repeats</a:t>
            </a:r>
            <a:endParaRPr lang="en-GB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4581128"/>
            <a:ext cx="18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Size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35010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 smtClean="0"/>
              <a:t>Ploidy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551723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Contamination</a:t>
            </a:r>
            <a:endParaRPr lang="en-GB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Repeats and read length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" y="2043906"/>
            <a:ext cx="76866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60232" y="5877272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Mike Schatz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Difficulty levels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21328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Chlamydia genome (small, no repeats)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coli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(small, some repeats)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 eukaryotic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Large, diploid (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 sapiens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Large,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polyploid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(wheat)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9592" y="2132856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Easy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50131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Hard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Biology comes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How long do you want to spend on this?</a:t>
            </a:r>
          </a:p>
          <a:p>
            <a:r>
              <a:rPr lang="en-GB" dirty="0" smtClean="0"/>
              <a:t>Where’s the value to you?</a:t>
            </a:r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Gene finding only (RNA-</a:t>
            </a:r>
            <a:r>
              <a:rPr lang="en-GB" dirty="0" err="1" smtClean="0"/>
              <a:t>Seq</a:t>
            </a:r>
            <a:r>
              <a:rPr lang="en-GB" dirty="0" smtClean="0"/>
              <a:t>, very draft WGS)</a:t>
            </a:r>
          </a:p>
          <a:p>
            <a:r>
              <a:rPr lang="en-GB" dirty="0" smtClean="0"/>
              <a:t>Draft incomplete</a:t>
            </a:r>
          </a:p>
          <a:p>
            <a:r>
              <a:rPr lang="en-GB" dirty="0" smtClean="0"/>
              <a:t>Draft complete</a:t>
            </a:r>
          </a:p>
          <a:p>
            <a:r>
              <a:rPr lang="en-GB" dirty="0" smtClean="0"/>
              <a:t>Contiguous / circular complete</a:t>
            </a:r>
          </a:p>
          <a:p>
            <a:r>
              <a:rPr lang="en-GB" dirty="0" smtClean="0"/>
              <a:t>Finished – </a:t>
            </a:r>
            <a:r>
              <a:rPr lang="en-GB" i="1" dirty="0" smtClean="0"/>
              <a:t>the holy grail</a:t>
            </a:r>
            <a:endParaRPr lang="en-GB" dirty="0"/>
          </a:p>
        </p:txBody>
      </p:sp>
      <p:pic>
        <p:nvPicPr>
          <p:cNvPr id="11266" name="Picture 2" descr="http://t3.gstatic.com/images?q=tbn:ANd9GcQt1aFnelhRHZpsHdjXlUL8hz57FP6E21LGWsCCmouWYb2QEotoh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365104"/>
            <a:ext cx="2286000" cy="2000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 to help you decide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have others done already?</a:t>
            </a:r>
          </a:p>
          <a:p>
            <a:r>
              <a:rPr lang="en-GB" dirty="0" smtClean="0"/>
              <a:t>Close reference available?</a:t>
            </a:r>
          </a:p>
          <a:p>
            <a:r>
              <a:rPr lang="en-GB" dirty="0" smtClean="0"/>
              <a:t>What’s your budget?</a:t>
            </a:r>
          </a:p>
          <a:p>
            <a:r>
              <a:rPr lang="en-GB" dirty="0" smtClean="0"/>
              <a:t>What’s your timescale?</a:t>
            </a:r>
          </a:p>
          <a:p>
            <a:r>
              <a:rPr lang="en-GB" dirty="0" smtClean="0"/>
              <a:t>What are your bioinformatics resources?</a:t>
            </a:r>
          </a:p>
          <a:p>
            <a:r>
              <a:rPr lang="en-GB" dirty="0" smtClean="0"/>
              <a:t>What choice of sequencing technology?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Choosing technolog</a:t>
            </a:r>
            <a:r>
              <a:rPr lang="en-GB" b="1" dirty="0" smtClean="0"/>
              <a:t>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Strengths/weaknesses</a:t>
            </a:r>
          </a:p>
          <a:p>
            <a:r>
              <a:rPr lang="en-GB" dirty="0" smtClean="0"/>
              <a:t>“Cut your cloth to suit your purse”</a:t>
            </a:r>
          </a:p>
          <a:p>
            <a:endParaRPr lang="en-GB" dirty="0" smtClean="0"/>
          </a:p>
          <a:p>
            <a:r>
              <a:rPr lang="en-GB" dirty="0" smtClean="0"/>
              <a:t>454</a:t>
            </a:r>
          </a:p>
          <a:p>
            <a:pPr lvl="1"/>
            <a:r>
              <a:rPr lang="en-GB" dirty="0" smtClean="0"/>
              <a:t>Long reads</a:t>
            </a:r>
          </a:p>
          <a:p>
            <a:pPr lvl="1"/>
            <a:r>
              <a:rPr lang="en-GB" dirty="0" smtClean="0"/>
              <a:t>Low throughput</a:t>
            </a:r>
          </a:p>
          <a:p>
            <a:pPr lvl="1"/>
            <a:r>
              <a:rPr lang="en-GB" dirty="0" err="1" smtClean="0"/>
              <a:t>Homopolymeric</a:t>
            </a:r>
            <a:r>
              <a:rPr lang="en-GB" dirty="0" smtClean="0"/>
              <a:t> tract errors</a:t>
            </a:r>
          </a:p>
          <a:p>
            <a:pPr lvl="1"/>
            <a:r>
              <a:rPr lang="en-GB" dirty="0" smtClean="0"/>
              <a:t>Expensive!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Illumina</a:t>
            </a:r>
            <a:r>
              <a:rPr lang="en-GB" dirty="0" smtClean="0"/>
              <a:t>, short reads (but getting longer)</a:t>
            </a:r>
          </a:p>
          <a:p>
            <a:pPr lvl="1"/>
            <a:r>
              <a:rPr lang="en-GB" dirty="0" smtClean="0"/>
              <a:t>High throughput</a:t>
            </a:r>
          </a:p>
          <a:p>
            <a:pPr lvl="1"/>
            <a:r>
              <a:rPr lang="en-GB" dirty="0" smtClean="0"/>
              <a:t>Cheap</a:t>
            </a:r>
          </a:p>
          <a:p>
            <a:pPr lvl="1"/>
            <a:r>
              <a:rPr lang="en-GB" dirty="0" smtClean="0"/>
              <a:t>Short reads (2x150 best)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err="1" smtClean="0"/>
              <a:t>SOLiD</a:t>
            </a:r>
            <a:r>
              <a:rPr lang="en-GB" dirty="0" smtClean="0"/>
              <a:t> – NO!</a:t>
            </a:r>
          </a:p>
          <a:p>
            <a:endParaRPr lang="en-GB" dirty="0" smtClean="0"/>
          </a:p>
          <a:p>
            <a:r>
              <a:rPr lang="en-GB" dirty="0" smtClean="0"/>
              <a:t>Ion Torrent – short reads, low throughput, medium-cost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Choosing technolog</a:t>
            </a:r>
            <a:r>
              <a:rPr lang="en-GB" b="1" dirty="0" smtClean="0"/>
              <a:t>ies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595</Words>
  <Application>Microsoft Macintosh PowerPoint</Application>
  <PresentationFormat>On-screen Show (4:3)</PresentationFormat>
  <Paragraphs>169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Planning a sequencing project</vt:lpstr>
      <vt:lpstr>Generating sequence is easy</vt:lpstr>
      <vt:lpstr>Assembly is difficult … because of</vt:lpstr>
      <vt:lpstr>Repeats and read length</vt:lpstr>
      <vt:lpstr>Difficulty levels</vt:lpstr>
      <vt:lpstr>Biology comes first</vt:lpstr>
      <vt:lpstr>Resources to help you decide</vt:lpstr>
      <vt:lpstr>Choosing technologies</vt:lpstr>
      <vt:lpstr>Choosing technologies</vt:lpstr>
      <vt:lpstr>Choosing technologies</vt:lpstr>
      <vt:lpstr>Mate-pairs</vt:lpstr>
      <vt:lpstr>What size is it?</vt:lpstr>
      <vt:lpstr>What is the repeat structure?</vt:lpstr>
      <vt:lpstr>What is the minimum information I need?</vt:lpstr>
      <vt:lpstr>Bioinformatics</vt:lpstr>
      <vt:lpstr>Hybrid assembly</vt:lpstr>
      <vt:lpstr>Hybrid assembly</vt:lpstr>
      <vt:lpstr>Hybrid assembly</vt:lpstr>
      <vt:lpstr>Hybrid assembly options</vt:lpstr>
      <vt:lpstr>Hybrid assembly options</vt:lpstr>
      <vt:lpstr>Hybrid assembly</vt:lpstr>
      <vt:lpstr>Non-sequence data</vt:lpstr>
      <vt:lpstr>Non-sequence data</vt:lpstr>
      <vt:lpstr>Non-sequence data</vt:lpstr>
      <vt:lpstr>Basic recipes for genome</vt:lpstr>
      <vt:lpstr>Basic recipes for genome</vt:lpstr>
      <vt:lpstr>How to sequence a genome</vt:lpstr>
      <vt:lpstr>How to sequence a genome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 sequencing project</dc:title>
  <dc:creator>nick</dc:creator>
  <cp:lastModifiedBy>Bruker ved UiO</cp:lastModifiedBy>
  <cp:revision>17</cp:revision>
  <dcterms:created xsi:type="dcterms:W3CDTF">2011-10-24T07:37:16Z</dcterms:created>
  <dcterms:modified xsi:type="dcterms:W3CDTF">2012-10-08T11:18:13Z</dcterms:modified>
</cp:coreProperties>
</file>