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7" r:id="rId3"/>
    <p:sldId id="292" r:id="rId4"/>
    <p:sldId id="293" r:id="rId5"/>
    <p:sldId id="257" r:id="rId6"/>
    <p:sldId id="258" r:id="rId7"/>
    <p:sldId id="259" r:id="rId8"/>
    <p:sldId id="260" r:id="rId9"/>
    <p:sldId id="288" r:id="rId10"/>
    <p:sldId id="294" r:id="rId11"/>
    <p:sldId id="296" r:id="rId12"/>
    <p:sldId id="297" r:id="rId13"/>
    <p:sldId id="261" r:id="rId14"/>
    <p:sldId id="286" r:id="rId15"/>
    <p:sldId id="289" r:id="rId16"/>
    <p:sldId id="282" r:id="rId17"/>
    <p:sldId id="262" r:id="rId18"/>
    <p:sldId id="263" r:id="rId19"/>
    <p:sldId id="295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64" r:id="rId28"/>
    <p:sldId id="265" r:id="rId29"/>
    <p:sldId id="266" r:id="rId30"/>
    <p:sldId id="287" r:id="rId31"/>
    <p:sldId id="267" r:id="rId32"/>
    <p:sldId id="268" r:id="rId33"/>
    <p:sldId id="269" r:id="rId34"/>
    <p:sldId id="290" r:id="rId35"/>
    <p:sldId id="270" r:id="rId36"/>
    <p:sldId id="291" r:id="rId37"/>
    <p:sldId id="271" r:id="rId38"/>
    <p:sldId id="272" r:id="rId39"/>
    <p:sldId id="273" r:id="rId40"/>
    <p:sldId id="274" r:id="rId41"/>
    <p:sldId id="276" r:id="rId42"/>
    <p:sldId id="277" r:id="rId43"/>
    <p:sldId id="278" r:id="rId44"/>
    <p:sldId id="279" r:id="rId45"/>
    <p:sldId id="305" r:id="rId46"/>
    <p:sldId id="284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21E20-AEAE-3747-BCAA-D2DA10DFD80E}" type="slidenum">
              <a:rPr lang="en-US"/>
              <a:pPr/>
              <a:t>10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21E20-AEAE-3747-BCAA-D2DA10DFD80E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21E20-AEAE-3747-BCAA-D2DA10DFD80E}" type="slidenum">
              <a:rPr lang="en-US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Preparing and QC of sequence data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Including sequence file formats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294" y="2174875"/>
            <a:ext cx="4040188" cy="3297759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2477294" y="1562704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454 GS FLX+</a:t>
            </a:r>
            <a:endParaRPr lang="en-US" dirty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3002972" y="2733798"/>
            <a:ext cx="1293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&gt; 800 </a:t>
            </a:r>
            <a:r>
              <a:rPr lang="en-US" b="1" dirty="0"/>
              <a:t>bases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02586" y="295627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7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you get?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llumina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600450"/>
            <a:ext cx="38608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paired-end sequencing</a:t>
            </a:r>
          </a:p>
          <a:p>
            <a:pPr lvl="1"/>
            <a:r>
              <a:rPr lang="en-US" dirty="0" smtClean="0"/>
              <a:t>single end also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6952" y="3834190"/>
            <a:ext cx="4886477" cy="1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36952" y="3640667"/>
            <a:ext cx="1064381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959048" y="4155925"/>
            <a:ext cx="1064381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>
            <a:off x="3374573" y="2237618"/>
            <a:ext cx="508000" cy="47897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5146" y="4980002"/>
            <a:ext cx="182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150– 600 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+PCUS</a:t>
            </a:r>
            <a:r>
              <a:rPr lang="en-US" sz="2400" dirty="0" smtClean="0">
                <a:latin typeface="Courier New"/>
                <a:cs typeface="Courier New"/>
              </a:rPr>
              <a:t>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+PCUS</a:t>
            </a:r>
            <a:r>
              <a:rPr lang="en-US" sz="2400" dirty="0" smtClean="0">
                <a:latin typeface="Courier New"/>
                <a:cs typeface="Courier New"/>
              </a:rPr>
              <a:t>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34207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Sequence</a:t>
            </a:r>
            <a:endParaRPr lang="en-US" sz="31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358055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Quality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+PCUS</a:t>
            </a:r>
            <a:r>
              <a:rPr lang="en-US" sz="2400" dirty="0" smtClean="0">
                <a:latin typeface="Courier New"/>
                <a:cs typeface="Courier New"/>
              </a:rPr>
              <a:t>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3323" y="1657467"/>
            <a:ext cx="43333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Quality score as characters: </a:t>
            </a:r>
          </a:p>
          <a:p>
            <a:r>
              <a:rPr lang="en-US" sz="2400" dirty="0" err="1" smtClean="0"/>
              <a:t>Phred</a:t>
            </a:r>
            <a:r>
              <a:rPr lang="en-US" sz="2400" dirty="0" smtClean="0"/>
              <a:t> score = ASCII value -33</a:t>
            </a:r>
          </a:p>
          <a:p>
            <a:r>
              <a:rPr lang="en-US" sz="2400" dirty="0" smtClean="0"/>
              <a:t>'B' is ASCII 66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Phred</a:t>
            </a:r>
            <a:r>
              <a:rPr lang="en-US" sz="2400" dirty="0" smtClean="0"/>
              <a:t> 33</a:t>
            </a:r>
          </a:p>
        </p:txBody>
      </p:sp>
    </p:spTree>
    <p:extLst>
      <p:ext uri="{BB962C8B-B14F-4D97-AF65-F5344CB8AC3E}">
        <p14:creationId xmlns:p14="http://schemas.microsoft.com/office/powerpoint/2010/main" val="428343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Different schemes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Sanger				ASCII =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Phred</a:t>
            </a:r>
            <a:r>
              <a:rPr lang="en-US" dirty="0" smtClean="0">
                <a:latin typeface="+mj-lt"/>
                <a:ea typeface="+mj-ea"/>
                <a:cs typeface="+mj-cs"/>
              </a:rPr>
              <a:t> + 33</a:t>
            </a:r>
          </a:p>
          <a:p>
            <a:pPr marL="0" indent="0"/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1.3+		</a:t>
            </a:r>
            <a:r>
              <a:rPr lang="en-US" dirty="0" smtClean="0"/>
              <a:t>ASCII = </a:t>
            </a:r>
            <a:r>
              <a:rPr lang="en-US" dirty="0" err="1" smtClean="0"/>
              <a:t>Phred</a:t>
            </a:r>
            <a:r>
              <a:rPr lang="en-US" dirty="0" smtClean="0"/>
              <a:t> + 64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1.8+</a:t>
            </a:r>
            <a:r>
              <a:rPr lang="en-US" smtClean="0">
                <a:latin typeface="+mj-lt"/>
                <a:ea typeface="+mj-ea"/>
                <a:cs typeface="+mj-cs"/>
              </a:rPr>
              <a:t>		Same </a:t>
            </a:r>
            <a:r>
              <a:rPr lang="en-US" dirty="0" smtClean="0">
                <a:latin typeface="+mj-lt"/>
                <a:ea typeface="+mj-ea"/>
                <a:cs typeface="+mj-cs"/>
              </a:rPr>
              <a:t>as Sanger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+PCUS</a:t>
            </a:r>
            <a:r>
              <a:rPr lang="en-US" sz="2400" dirty="0" smtClean="0">
                <a:latin typeface="Courier New"/>
                <a:cs typeface="Courier New"/>
              </a:rPr>
              <a:t>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Matching pair in the other file: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+@PCUS-319-EAS487_0004_FC:6:1:1351:952#0/2</a:t>
            </a:r>
          </a:p>
        </p:txBody>
      </p:sp>
      <p:sp>
        <p:nvSpPr>
          <p:cNvPr id="5" name="Oval 4"/>
          <p:cNvSpPr/>
          <p:nvPr/>
        </p:nvSpPr>
        <p:spPr>
          <a:xfrm>
            <a:off x="7958664" y="3136254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1839" y="168134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8664" y="546495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Cock PJ et al 2009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95" dirty="0" smtClean="0"/>
              <a:t>The Sanger FASTQ file format for sequences with quality scores, and the </a:t>
            </a:r>
            <a:r>
              <a:rPr lang="en-US" sz="2595" dirty="0" err="1" smtClean="0"/>
              <a:t>Solexa/Illumina</a:t>
            </a:r>
            <a:r>
              <a:rPr lang="en-US" sz="2595" dirty="0" smtClean="0"/>
              <a:t> FASTQ variants.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Nucleic Acids Res. 2010 Apr;38(6):1767-71.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en.wikipedia.org/wiki/Fastq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454 GS FLX Titanium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HiSeq</a:t>
            </a:r>
            <a:endParaRPr lang="en-US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68" y="2262465"/>
            <a:ext cx="3106242" cy="29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453" y="5440630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MiSeq</a:t>
            </a:r>
            <a:r>
              <a:rPr lang="en-US" dirty="0" smtClean="0"/>
              <a:t>: 150 </a:t>
            </a:r>
            <a:r>
              <a:rPr lang="en-US" dirty="0" err="1" smtClean="0"/>
              <a:t>bp</a:t>
            </a:r>
            <a:r>
              <a:rPr lang="en-US" dirty="0" smtClean="0"/>
              <a:t>, 250 </a:t>
            </a:r>
            <a:r>
              <a:rPr lang="en-US" dirty="0" err="1" smtClean="0"/>
              <a:t>bp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47284"/>
            <a:ext cx="4040188" cy="3297759"/>
          </a:xfrm>
          <a:prstGeom prst="rect">
            <a:avLst/>
          </a:prstGeom>
        </p:spPr>
      </p:pic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982878" y="2706207"/>
            <a:ext cx="1293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&gt; 800 </a:t>
            </a:r>
            <a:r>
              <a:rPr lang="en-US" b="1" dirty="0"/>
              <a:t>bases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2492" y="292867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6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44653" y="3530893"/>
            <a:ext cx="3456822" cy="2034928"/>
            <a:chOff x="5210411" y="997458"/>
            <a:chExt cx="3456822" cy="20349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0411" y="997458"/>
              <a:ext cx="3456822" cy="203492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57145" y="1766538"/>
              <a:ext cx="1595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@</a:t>
              </a:r>
              <a:r>
                <a:rPr lang="en-US" sz="1600" b="1" dirty="0" err="1" smtClean="0"/>
                <a:t>lexnederbragt</a:t>
              </a:r>
              <a:endParaRPr lang="en-US" sz="16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25" y="1863583"/>
            <a:ext cx="3266608" cy="6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you get? Errors!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82287" y="6488668"/>
            <a:ext cx="626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http://www.it.bton.ac.uk/staff/je/java/jewl/tutorial/tutorial.html</a:t>
            </a:r>
            <a:endParaRPr lang="en-US" dirty="0"/>
          </a:p>
        </p:txBody>
      </p:sp>
      <p:pic>
        <p:nvPicPr>
          <p:cNvPr id="10" name="Picture 9" descr="eror-http-_www.it.bton.ac.uk_staff_je_java_jewl_tutorial_tutor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19" y="3886200"/>
            <a:ext cx="3608161" cy="15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6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profiles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454 GS FLX Titanium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Illumina</a:t>
            </a:r>
            <a:r>
              <a:rPr lang="en-US" dirty="0" smtClean="0"/>
              <a:t> Genome Analyzer II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192690" y="2174875"/>
            <a:ext cx="4452334" cy="2747470"/>
            <a:chOff x="457200" y="2174875"/>
            <a:chExt cx="3860800" cy="2438400"/>
          </a:xfrm>
        </p:grpSpPr>
        <p:pic>
          <p:nvPicPr>
            <p:cNvPr id="14" name="Picture 13" descr="Titanium error profile 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174875"/>
              <a:ext cx="3860800" cy="24384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005724" y="2907862"/>
              <a:ext cx="928414" cy="350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Illumina error rate.pdf"/>
          <p:cNvPicPr>
            <a:picLocks noChangeAspect="1"/>
          </p:cNvPicPr>
          <p:nvPr/>
        </p:nvPicPr>
        <p:blipFill>
          <a:blip r:embed="rId4"/>
          <a:srcRect r="37081"/>
          <a:stretch>
            <a:fillRect/>
          </a:stretch>
        </p:blipFill>
        <p:spPr>
          <a:xfrm>
            <a:off x="4645024" y="2174875"/>
            <a:ext cx="4041775" cy="3912050"/>
          </a:xfrm>
          <a:prstGeom prst="rect">
            <a:avLst/>
          </a:prstGeom>
        </p:spPr>
      </p:pic>
      <p:pic>
        <p:nvPicPr>
          <p:cNvPr id="21" name="Picture 20" descr="Illumina error rate.pdf"/>
          <p:cNvPicPr>
            <a:picLocks noChangeAspect="1"/>
          </p:cNvPicPr>
          <p:nvPr/>
        </p:nvPicPr>
        <p:blipFill>
          <a:blip r:embed="rId4"/>
          <a:srcRect l="65108" t="49565" r="3981" b="13882"/>
          <a:stretch>
            <a:fillRect/>
          </a:stretch>
        </p:blipFill>
        <p:spPr>
          <a:xfrm>
            <a:off x="6366937" y="4512733"/>
            <a:ext cx="1134533" cy="8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Substitutions</a:t>
            </a:r>
          </a:p>
          <a:p>
            <a:pPr lvl="1"/>
            <a:r>
              <a:rPr lang="en-US" dirty="0" smtClean="0"/>
              <a:t>e.g. A</a:t>
            </a:r>
            <a:r>
              <a:rPr lang="en-US" dirty="0" smtClean="0">
                <a:sym typeface="Wingdings"/>
              </a:rPr>
              <a:t>G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Underrepresentation of AT and GC rich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 specific</a:t>
            </a:r>
            <a:endParaRPr lang="en-US" dirty="0"/>
          </a:p>
        </p:txBody>
      </p:sp>
      <p:pic>
        <p:nvPicPr>
          <p:cNvPr id="4" name="Picture 3" descr="Fig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" y="1644838"/>
            <a:ext cx="8824913" cy="3592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8762" y="1765788"/>
            <a:ext cx="156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G's? 4 G's?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PCR step in library prep</a:t>
            </a:r>
          </a:p>
          <a:p>
            <a:r>
              <a:rPr lang="en-US" dirty="0" smtClean="0"/>
              <a:t>454: two beads in one </a:t>
            </a:r>
            <a:r>
              <a:rPr lang="en-US" dirty="0" err="1" smtClean="0"/>
              <a:t>microreactor</a:t>
            </a:r>
            <a:endParaRPr lang="en-US" dirty="0" smtClean="0"/>
          </a:p>
          <a:p>
            <a:pPr lvl="1"/>
            <a:r>
              <a:rPr lang="en-US" dirty="0" smtClean="0"/>
              <a:t>emulsion PCR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77885" t="20202" b="49176"/>
          <a:stretch>
            <a:fillRect/>
          </a:stretch>
        </p:blipFill>
        <p:spPr>
          <a:xfrm>
            <a:off x="3785810" y="3471333"/>
            <a:ext cx="2131338" cy="22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Oversampling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6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Oversampling: 454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2543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u="sng" dirty="0" smtClean="0">
                <a:latin typeface="Courier New"/>
                <a:cs typeface="Courier New"/>
              </a:rPr>
              <a:t>AGAAAGTCAGCGGCAAATTTGGTTTTAGACGAA-TTGTCCCTTTGACATAACGACTAAAGG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4480375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53730" y="28544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53730" y="367573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53730" y="419008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06095" y="2564187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4" y="1139453"/>
            <a:ext cx="142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Undercall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 two reads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0803" y="1139453"/>
            <a:ext cx="159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Overcall </a:t>
            </a:r>
          </a:p>
          <a:p>
            <a:pPr algn="ctr"/>
            <a:r>
              <a:rPr lang="en-US" dirty="0" smtClean="0"/>
              <a:t>in three reads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7445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89809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Consensus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rot="16200000" flipH="1">
            <a:off x="2750614" y="2035784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660451" y="2035785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3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02" y="4051577"/>
            <a:ext cx="3763798" cy="280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454 (and others): </a:t>
            </a:r>
            <a:r>
              <a:rPr lang="en-US" dirty="0" err="1" smtClean="0"/>
              <a:t>Prinseq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(and others): </a:t>
            </a:r>
            <a:r>
              <a:rPr lang="en-US" dirty="0" err="1" smtClean="0"/>
              <a:t>fastQC</a:t>
            </a:r>
            <a:r>
              <a:rPr lang="en-US" dirty="0" smtClean="0"/>
              <a:t>, </a:t>
            </a:r>
            <a:r>
              <a:rPr lang="en-US" dirty="0" err="1" smtClean="0"/>
              <a:t>fastQA</a:t>
            </a:r>
            <a:r>
              <a:rPr lang="en-US" dirty="0" smtClean="0"/>
              <a:t>, etc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edwards.sdsu.edu/prinseq_beta</a:t>
            </a:r>
            <a:endParaRPr lang="en-US" dirty="0" smtClean="0"/>
          </a:p>
          <a:p>
            <a:r>
              <a:rPr lang="en-US" dirty="0" smtClean="0"/>
              <a:t>Web-based and stand-alone</a:t>
            </a:r>
          </a:p>
          <a:p>
            <a:r>
              <a:rPr lang="en-US" dirty="0" smtClean="0"/>
              <a:t>Upload </a:t>
            </a:r>
          </a:p>
          <a:p>
            <a:pPr lvl="1"/>
            <a:r>
              <a:rPr lang="en-US" dirty="0" err="1" smtClean="0"/>
              <a:t>fasta</a:t>
            </a:r>
            <a:r>
              <a:rPr lang="en-US" dirty="0" smtClean="0"/>
              <a:t> or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file (optional)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/>
              <a:t>What do you get?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454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39557"/>
            <a:ext cx="3048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the </a:t>
            </a:r>
            <a:r>
              <a:rPr lang="en-US" dirty="0"/>
              <a:t>454 GS FLX+ </a:t>
            </a:r>
            <a:r>
              <a:rPr lang="en-US" dirty="0" smtClean="0"/>
              <a:t>shotgun reads </a:t>
            </a:r>
            <a:r>
              <a:rPr lang="en-US" dirty="0"/>
              <a:t>for this course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0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read length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76400"/>
            <a:ext cx="86360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56270"/>
            <a:ext cx="8445500" cy="4635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25975" y="3572047"/>
            <a:ext cx="7566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803400"/>
            <a:ext cx="59055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GC 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676400"/>
            <a:ext cx="8712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3" name="Picture 2" descr="prinseq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637599"/>
            <a:ext cx="84455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86" y="1417638"/>
            <a:ext cx="135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Expected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76400"/>
            <a:ext cx="86360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86" y="1417638"/>
            <a:ext cx="141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Observed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250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39" y="274638"/>
            <a:ext cx="8229600" cy="802683"/>
          </a:xfrm>
        </p:spPr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adaptors</a:t>
            </a:r>
            <a:endParaRPr lang="en-US" dirty="0"/>
          </a:p>
        </p:txBody>
      </p:sp>
      <p:pic>
        <p:nvPicPr>
          <p:cNvPr id="5" name="Picture 4" descr="prinseq_5_tag_n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69" y="1290634"/>
            <a:ext cx="5667194" cy="1292747"/>
          </a:xfrm>
          <a:prstGeom prst="rect">
            <a:avLst/>
          </a:prstGeom>
        </p:spPr>
      </p:pic>
      <p:pic>
        <p:nvPicPr>
          <p:cNvPr id="6" name="Picture 5" descr="prinseq_5_tag_m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69" y="2791735"/>
            <a:ext cx="5667194" cy="1240515"/>
          </a:xfrm>
          <a:prstGeom prst="rect">
            <a:avLst/>
          </a:prstGeom>
        </p:spPr>
      </p:pic>
      <p:pic>
        <p:nvPicPr>
          <p:cNvPr id="7" name="Picture 6" descr="prinseq_5_tag_w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69" y="4473769"/>
            <a:ext cx="5667194" cy="1266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0883" y="1643486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9805" y="2992067"/>
            <a:ext cx="17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Barcode (Roche 'MID')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805" y="4681779"/>
            <a:ext cx="1705843" cy="65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Transcriptome library adaptor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70589" y="1307126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98581" y="1308714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contamination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428" y="1813173"/>
            <a:ext cx="28060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dinucleotide</a:t>
            </a:r>
          </a:p>
          <a:p>
            <a:pPr algn="ctr"/>
            <a:r>
              <a:rPr lang="en-US" dirty="0" smtClean="0"/>
              <a:t>odds ratios*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Principal component analysis (PCA)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336525" y="2703280"/>
            <a:ext cx="4475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1428" y="5684762"/>
            <a:ext cx="3014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*dinucleotide frequencies normalized for the base composition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07" y="1417638"/>
            <a:ext cx="5073484" cy="5160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www.bioinformatics.bbsrc.ac.uk/projects/fastqc</a:t>
            </a:r>
            <a:r>
              <a:rPr lang="en-US" sz="2400" dirty="0" smtClean="0"/>
              <a:t>/</a:t>
            </a:r>
          </a:p>
          <a:p>
            <a:r>
              <a:rPr lang="en-US" dirty="0" smtClean="0"/>
              <a:t>Stand-alone</a:t>
            </a:r>
          </a:p>
          <a:p>
            <a:r>
              <a:rPr lang="en-US" dirty="0" smtClean="0"/>
              <a:t>GUI (Java based)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BAM/SAM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single end sequencing</a:t>
            </a:r>
          </a:p>
          <a:p>
            <a:r>
              <a:rPr lang="en-US" dirty="0" smtClean="0"/>
              <a:t>Special protocols for mate-pairs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6952" y="3834190"/>
            <a:ext cx="4886477" cy="1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36952" y="3640667"/>
            <a:ext cx="1064381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4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7" y="1266571"/>
            <a:ext cx="6802607" cy="5101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values </a:t>
            </a:r>
            <a:endParaRPr lang="en-US" dirty="0"/>
          </a:p>
        </p:txBody>
      </p:sp>
      <p:pic>
        <p:nvPicPr>
          <p:cNvPr id="4" name="Picture 3" descr="FastQC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13" y="1302228"/>
            <a:ext cx="6414948" cy="4811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nucleotide composition </a:t>
            </a:r>
            <a:endParaRPr lang="en-US" dirty="0"/>
          </a:p>
        </p:txBody>
      </p:sp>
      <p:pic>
        <p:nvPicPr>
          <p:cNvPr id="5" name="Picture 4" descr="FastQC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077321"/>
            <a:ext cx="7321508" cy="5491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GC distribution </a:t>
            </a:r>
            <a:endParaRPr lang="en-US" dirty="0"/>
          </a:p>
        </p:txBody>
      </p:sp>
      <p:pic>
        <p:nvPicPr>
          <p:cNvPr id="4" name="Picture 3" descr="FastQC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9" y="1077321"/>
            <a:ext cx="6767822" cy="507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duplicated reads </a:t>
            </a:r>
            <a:endParaRPr lang="en-US" dirty="0"/>
          </a:p>
        </p:txBody>
      </p:sp>
      <p:pic>
        <p:nvPicPr>
          <p:cNvPr id="5" name="Picture 4" descr="FastQC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6" y="1189815"/>
            <a:ext cx="7539567" cy="565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Filtering/trimming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Adaptor removal 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Duplicate removal</a:t>
            </a:r>
          </a:p>
          <a:p>
            <a:r>
              <a:rPr lang="en-US" dirty="0" smtClean="0"/>
              <a:t>Filtering for low quality bases</a:t>
            </a:r>
          </a:p>
          <a:p>
            <a:pPr lvl="1"/>
            <a:r>
              <a:rPr lang="en-US" dirty="0" smtClean="0"/>
              <a:t>or stretches of them</a:t>
            </a:r>
          </a:p>
          <a:p>
            <a:pPr lvl="1"/>
            <a:r>
              <a:rPr lang="en-US" dirty="0" smtClean="0"/>
              <a:t>reads with 'N's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err="1" smtClean="0"/>
              <a:t>cutadapt</a:t>
            </a:r>
            <a:endParaRPr lang="en-US" dirty="0" smtClean="0"/>
          </a:p>
          <a:p>
            <a:pPr lvl="1"/>
            <a:r>
              <a:rPr lang="en-US" dirty="0" err="1" smtClean="0"/>
              <a:t>fastX</a:t>
            </a:r>
            <a:r>
              <a:rPr lang="en-US" dirty="0" smtClean="0"/>
              <a:t> toolkit</a:t>
            </a:r>
          </a:p>
          <a:p>
            <a:pPr lvl="1"/>
            <a:r>
              <a:rPr lang="en-US" dirty="0" err="1" smtClean="0"/>
              <a:t>prinseq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0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 on </a:t>
            </a:r>
            <a:r>
              <a:rPr lang="en-US" dirty="0" err="1" smtClean="0"/>
              <a:t>MiSeq</a:t>
            </a:r>
            <a:r>
              <a:rPr lang="en-US" dirty="0" smtClean="0"/>
              <a:t> run</a:t>
            </a:r>
          </a:p>
          <a:p>
            <a:endParaRPr lang="en-US" dirty="0" smtClean="0"/>
          </a:p>
          <a:p>
            <a:r>
              <a:rPr lang="en-US" dirty="0" smtClean="0"/>
              <a:t>Filtering/trimming</a:t>
            </a:r>
          </a:p>
          <a:p>
            <a:endParaRPr lang="en-US" dirty="0" smtClean="0"/>
          </a:p>
          <a:p>
            <a:r>
              <a:rPr lang="en-US" dirty="0" smtClean="0"/>
              <a:t>Redo </a:t>
            </a:r>
            <a:r>
              <a:rPr lang="en-US" dirty="0" err="1" smtClean="0"/>
              <a:t>FastQC</a:t>
            </a:r>
            <a:r>
              <a:rPr lang="en-US" dirty="0" smtClean="0"/>
              <a:t> on filtered reads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read file formats </a:t>
            </a:r>
          </a:p>
          <a:p>
            <a:r>
              <a:rPr lang="en-US" dirty="0" smtClean="0"/>
              <a:t>How to judge a QC report</a:t>
            </a:r>
          </a:p>
          <a:p>
            <a:r>
              <a:rPr lang="en-US" smtClean="0"/>
              <a:t>How to </a:t>
            </a:r>
            <a:r>
              <a:rPr lang="en-US" dirty="0" smtClean="0"/>
              <a:t>filter/trim </a:t>
            </a:r>
            <a:r>
              <a:rPr lang="en-US" dirty="0" err="1" smtClean="0"/>
              <a:t>Illumina</a:t>
            </a:r>
            <a:r>
              <a:rPr lang="en-US" dirty="0" smtClean="0"/>
              <a:t> reads</a:t>
            </a:r>
          </a:p>
        </p:txBody>
      </p:sp>
    </p:spTree>
    <p:extLst>
      <p:ext uri="{BB962C8B-B14F-4D97-AF65-F5344CB8AC3E}">
        <p14:creationId xmlns:p14="http://schemas.microsoft.com/office/powerpoint/2010/main" val="427832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sff</a:t>
            </a:r>
            <a:r>
              <a:rPr lang="en-US" dirty="0" smtClean="0"/>
              <a:t> (454)</a:t>
            </a:r>
          </a:p>
          <a:p>
            <a:pPr algn="ctr"/>
            <a:r>
              <a:rPr lang="en-US" dirty="0" err="1" smtClean="0"/>
              <a:t>fasta</a:t>
            </a:r>
            <a:r>
              <a:rPr lang="en-US" dirty="0" smtClean="0"/>
              <a:t> + </a:t>
            </a:r>
            <a:r>
              <a:rPr lang="en-US" dirty="0" err="1" smtClean="0"/>
              <a:t>qual</a:t>
            </a:r>
            <a:endParaRPr lang="en-US" dirty="0" smtClean="0"/>
          </a:p>
          <a:p>
            <a:pPr algn="ctr"/>
            <a:r>
              <a:rPr lang="en-US" dirty="0" err="1" smtClean="0"/>
              <a:t>fastq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Datafiles</a:t>
            </a:r>
            <a:r>
              <a:rPr lang="en-US" dirty="0" smtClean="0"/>
              <a:t> 454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file (standard </a:t>
            </a:r>
            <a:r>
              <a:rPr lang="en-US" dirty="0" err="1" smtClean="0"/>
              <a:t>flowgram</a:t>
            </a:r>
            <a:r>
              <a:rPr lang="en-US" dirty="0" smtClean="0"/>
              <a:t> format)</a:t>
            </a:r>
          </a:p>
          <a:p>
            <a:pPr lvl="1"/>
            <a:r>
              <a:rPr lang="en-US" dirty="0" smtClean="0"/>
              <a:t>binary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&amp;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 descr="Fig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8" y="3458391"/>
            <a:ext cx="6553313" cy="266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sff</a:t>
            </a:r>
            <a:r>
              <a:rPr lang="en-US" dirty="0" smtClean="0"/>
              <a:t> file (text format)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43" y="1410356"/>
            <a:ext cx="8686800" cy="544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&gt;F7K88GK01BMPI0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Run Prefix: R_2009_12_18_15_27_42_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Region #: 1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XY Location: 0551_2346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Run Name: R_2009_12_18_15_27_42_FLX########_Administrator_yourrunname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Analysis Name: D_2009_12_19_01_11_43_XX_fullProcessing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Full Path: /data/R_2009_12_18_15_27_42_FLX########_Administrator_yourrunname/D_2009_12_19_01_11_43_XX_fullProcessing/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Read Header Len: 32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Name Length: 14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# of Bases: 500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Left: 15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Right: 490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Left: 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Right: 0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err="1" smtClean="0">
                <a:latin typeface="Courier New"/>
                <a:cs typeface="Courier New"/>
              </a:rPr>
              <a:t>Flowgram</a:t>
            </a:r>
            <a:r>
              <a:rPr lang="en-US" sz="1200" b="1" dirty="0" smtClean="0">
                <a:latin typeface="Courier New"/>
                <a:cs typeface="Courier New"/>
              </a:rPr>
              <a:t>: 1.03 0.00 1.01 0.02 0.00 0.96 0.00 1.00 0.00 1.04 0.00 0.00 0.97 0.00 0.96 0.02 0.00 1.04 0.01 1.04 0.00 0.97 0.96 0.02 0.00 1.00 0.95 1.04 0.00 0.00 2.04 0.02 0.03 1.05 Flow Indexes: 1 3 6 8 10 13 15 18 20 22 23 26 27 28 31 31 34 35 37 37 37 40 43 45 47 47 47 50 53 53 53 55 58 60 63 66 67 67 67 67 70 71 71 74 74 76 79 82 83 86 86 88 88 91 93 96 97...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Bases: </a:t>
            </a:r>
            <a:r>
              <a:rPr lang="en-US" sz="1200" b="1" dirty="0" err="1" smtClean="0">
                <a:latin typeface="Courier New"/>
                <a:cs typeface="Courier New"/>
              </a:rPr>
              <a:t>tcagatcagacacgCCACTTTGCTCCCATTTCAGCACCCCACCAAGCACAAGGCTGTCATCCCAATTGGACGGACAGATATGAGGTTAGCATTGGAAACCAATTCAGTCCCTAATTATTCACGACTGAACCCAGCGACAATTGGACATGGATTCATTTTTCAACTTGATTTGTTGTTGTAAAAGCA</a:t>
            </a:r>
            <a:r>
              <a:rPr lang="en-US" sz="1200" b="1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Quality Scores: 40 40 40 40 40 40 40 40 40 40 40 40 40 40 40 40 40 40 38 38 38 40 40 40 39 39 39 40 34 34 34 40 40 40 40 39 26 26 26 26 40 40 40 40 40 40 40 40 40 40 40 40 40 40 40 40 40 40 40 40 ...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fasta</a:t>
            </a:r>
            <a:r>
              <a:rPr lang="en-US" dirty="0" smtClean="0"/>
              <a:t> and </a:t>
            </a:r>
            <a:r>
              <a:rPr lang="en-US" dirty="0" err="1" smtClean="0"/>
              <a:t>qual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Fasta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AGAAAGTCAGCGGCAAATTTGGTTTTAGACGAATTGTCCCTTTGACATAACGACTAAAGG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AGTCAACAGATTTTCGTATAACTTCGTATAATGTATGCTATACGAAGTTATTACGCTATT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Qual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40 40 39 39 39 40 40 40 40 40 40 40 40 38 31 26 26 16 16 16 20 20 14 14 14 14 27 33 32 35 36 33 36 35 36 38 35 20 20 21 24 24 22 36 39 40 38 38 38 40 40 40 40 40 40 37 37 37 33 33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29 36 38 38 38 38 38 38 38 35 20 21 21 21 31 36 37 40 40 35 37 37 40 40 40 40 40 40 40 40 40 40 40 40 40 40 40 40 40 40 40 40 40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38261"/>
            <a:ext cx="29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Sanger-style </a:t>
            </a:r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3" y="5872164"/>
            <a:ext cx="22479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-based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r"/>
            <a:endParaRPr lang="de-DE" sz="2400" dirty="0" smtClean="0"/>
          </a:p>
          <a:p>
            <a:pPr algn="r"/>
            <a:r>
              <a:rPr lang="de-DE" sz="2400" dirty="0" smtClean="0"/>
              <a:t>http</a:t>
            </a:r>
            <a:r>
              <a:rPr lang="de-DE" sz="2400" dirty="0"/>
              <a:t>://</a:t>
            </a:r>
            <a:r>
              <a:rPr lang="de-DE" sz="2400" dirty="0" err="1"/>
              <a:t>en.wikipedia.org</a:t>
            </a:r>
            <a:r>
              <a:rPr lang="de-DE" sz="2400" dirty="0"/>
              <a:t>/</a:t>
            </a:r>
            <a:r>
              <a:rPr lang="de-DE" sz="2400" dirty="0" err="1"/>
              <a:t>wiki</a:t>
            </a:r>
            <a:r>
              <a:rPr lang="de-DE" sz="2400" dirty="0"/>
              <a:t>/</a:t>
            </a:r>
            <a:r>
              <a:rPr lang="de-DE" sz="2400" dirty="0" err="1"/>
              <a:t>Phred_quality_score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12047"/>
              </p:ext>
            </p:extLst>
          </p:nvPr>
        </p:nvGraphicFramePr>
        <p:xfrm>
          <a:off x="1253767" y="2666938"/>
          <a:ext cx="6096000" cy="2494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Phred</a:t>
                      </a:r>
                      <a:r>
                        <a:rPr lang="en-US" dirty="0" smtClean="0"/>
                        <a:t> Quality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incorrect base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call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99.999 %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6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1320</Words>
  <Application>Microsoft Macintosh PowerPoint</Application>
  <PresentationFormat>On-screen Show (4:3)</PresentationFormat>
  <Paragraphs>244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Preparing and QC of sequence data</vt:lpstr>
      <vt:lpstr>whoami</vt:lpstr>
      <vt:lpstr>What do you get?</vt:lpstr>
      <vt:lpstr>Single end</vt:lpstr>
      <vt:lpstr>Formats</vt:lpstr>
      <vt:lpstr>Datafiles 454</vt:lpstr>
      <vt:lpstr>454: sff file (text format)</vt:lpstr>
      <vt:lpstr>454: fasta and qual files</vt:lpstr>
      <vt:lpstr>Quality scores</vt:lpstr>
      <vt:lpstr>Read length</vt:lpstr>
      <vt:lpstr>What do you get?</vt:lpstr>
      <vt:lpstr>Paired-end</vt:lpstr>
      <vt:lpstr>Illumina: fastq file</vt:lpstr>
      <vt:lpstr>Illumina: fastq file</vt:lpstr>
      <vt:lpstr>Illumina: fastq file</vt:lpstr>
      <vt:lpstr>Illumina: fastq file</vt:lpstr>
      <vt:lpstr>Illumina: fastq file</vt:lpstr>
      <vt:lpstr>FastQ formats</vt:lpstr>
      <vt:lpstr>Read length</vt:lpstr>
      <vt:lpstr>What do you get? Errors!</vt:lpstr>
      <vt:lpstr>Error profiles</vt:lpstr>
      <vt:lpstr>Illumina specific</vt:lpstr>
      <vt:lpstr>454 specific</vt:lpstr>
      <vt:lpstr>Duplicate reads</vt:lpstr>
      <vt:lpstr>Solving errors</vt:lpstr>
      <vt:lpstr>Oversampling: 454</vt:lpstr>
      <vt:lpstr>Quality control</vt:lpstr>
      <vt:lpstr>Quality Control</vt:lpstr>
      <vt:lpstr>Prinseq</vt:lpstr>
      <vt:lpstr>Prinseq</vt:lpstr>
      <vt:lpstr>Prinseq: read length</vt:lpstr>
      <vt:lpstr>Prinseq: quality per position</vt:lpstr>
      <vt:lpstr>Prinseq: quality values</vt:lpstr>
      <vt:lpstr>Prinseq: GC content</vt:lpstr>
      <vt:lpstr>Prinseq: duplicate reads</vt:lpstr>
      <vt:lpstr>Prinseq: duplicate reads</vt:lpstr>
      <vt:lpstr>Prinseq: adaptors</vt:lpstr>
      <vt:lpstr>Prinseq: contamination</vt:lpstr>
      <vt:lpstr>FastQC</vt:lpstr>
      <vt:lpstr>FastQC: quality per position</vt:lpstr>
      <vt:lpstr>FastQC: quality values </vt:lpstr>
      <vt:lpstr>FastQC: nucleotide composition </vt:lpstr>
      <vt:lpstr>FastQC: GC distribution </vt:lpstr>
      <vt:lpstr>FastQC: duplicated reads </vt:lpstr>
      <vt:lpstr>Filtering/trimming</vt:lpstr>
      <vt:lpstr>Practical</vt:lpstr>
      <vt:lpstr>Learning points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88</cp:revision>
  <dcterms:created xsi:type="dcterms:W3CDTF">2011-10-20T08:41:10Z</dcterms:created>
  <dcterms:modified xsi:type="dcterms:W3CDTF">2012-10-19T08:11:35Z</dcterms:modified>
</cp:coreProperties>
</file>