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9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  <a:prstDash val="solid"/>
            </a:ln>
          </a:left>
          <a:right>
            <a:ln w="12700">
              <a:solidFill>
                <a:schemeClr val="lt1"/>
              </a:solidFill>
              <a:prstDash val="solid"/>
            </a:ln>
          </a:right>
          <a:top>
            <a:ln w="12700">
              <a:solidFill>
                <a:schemeClr val="lt1"/>
              </a:solidFill>
              <a:prstDash val="solid"/>
            </a:ln>
          </a:top>
          <a:bottom>
            <a:ln w="12700">
              <a:solidFill>
                <a:schemeClr val="lt1"/>
              </a:solidFill>
              <a:prstDash val="solid"/>
            </a:ln>
          </a:bottom>
          <a:insideH>
            <a:ln w="12700">
              <a:solidFill>
                <a:schemeClr val="lt1"/>
              </a:solidFill>
              <a:prstDash val="solid"/>
            </a:ln>
          </a:insideH>
          <a:insideV>
            <a:ln w="12700">
              <a:solidFill>
                <a:schemeClr val="lt1"/>
              </a:solidFill>
              <a:prstDash val="solid"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  <a:prstDash val="solid"/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  <a:prstDash val="soli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31.05.2023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31.05.2023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31.05.2023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31.05.2023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31.05.2023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31.05.2023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31.05.2023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31.05.2023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31.05.2023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31.05.2023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31.05.2023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31.05.2023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/>
      <a:lvl1pPr marL="0" lvl="0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8"/>
          <p:cNvPicPr/>
          <p:nvPr/>
        </p:nvPicPr>
        <p:blipFill>
          <a:blip r:embed="rId2"/>
          <a:stretch/>
        </p:blipFill>
        <p:spPr>
          <a:xfrm>
            <a:off x="-136850" y="-64900"/>
            <a:ext cx="12444201" cy="6999875"/>
          </a:xfrm>
          <a:prstGeom prst="rect">
            <a:avLst/>
          </a:prstGeom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681199" y="637699"/>
            <a:ext cx="10432200" cy="14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rPr>
              <a:t>Тестировщик программного обеспечения</a:t>
            </a:r>
            <a:endParaRPr sz="32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</a:endParaRPr>
          </a:p>
        </p:txBody>
      </p:sp>
      <p:pic>
        <p:nvPicPr>
          <p:cNvPr id="81" name="Picture 81"/>
          <p:cNvPicPr/>
          <p:nvPr/>
        </p:nvPicPr>
        <p:blipFill>
          <a:blip r:embed="rId3"/>
          <a:stretch/>
        </p:blipFill>
        <p:spPr>
          <a:xfrm>
            <a:off x="681200" y="5684500"/>
            <a:ext cx="3240000" cy="498824"/>
          </a:xfrm>
          <a:prstGeom prst="rect">
            <a:avLst/>
          </a:prstGeom>
          <a:ln>
            <a:noFill/>
          </a:ln>
        </p:spPr>
      </p:pic>
      <p:sp>
        <p:nvSpPr>
          <p:cNvPr id="82" name="Shape 82"/>
          <p:cNvSpPr/>
          <p:nvPr/>
        </p:nvSpPr>
        <p:spPr>
          <a:xfrm>
            <a:off x="681199" y="328253"/>
            <a:ext cx="5640431" cy="337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sz="20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</a:rPr>
              <a:t>Программа повышения квалификации</a:t>
            </a:r>
          </a:p>
        </p:txBody>
      </p:sp>
      <p:sp>
        <p:nvSpPr>
          <p:cNvPr id="83" name="Shape 83"/>
          <p:cNvSpPr/>
          <p:nvPr/>
        </p:nvSpPr>
        <p:spPr>
          <a:xfrm>
            <a:off x="681199" y="1320844"/>
            <a:ext cx="7800648" cy="337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sz="2000" b="0" i="0" u="none" strike="noStrike" cap="none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</a:rPr>
              <a:t>Преподаватель</a:t>
            </a:r>
            <a:r>
              <a:rPr sz="20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</a:rPr>
              <a:t>: </a:t>
            </a:r>
            <a:r>
              <a:rPr lang="ru-RU" sz="200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</a:rPr>
              <a:t>Гриненко В.В.</a:t>
            </a:r>
            <a:endParaRPr sz="200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587467" y="4715099"/>
            <a:ext cx="7800648" cy="874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sz="2000" b="0" i="0" u="none" strike="noStrike" cap="none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</a:rPr>
              <a:t>Выполнил</a:t>
            </a:r>
            <a:r>
              <a:rPr sz="20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</a:rPr>
              <a:t>: </a:t>
            </a:r>
            <a:r>
              <a:rPr lang="ru-RU" sz="200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</a:rPr>
              <a:t>Швейкина Александра Викторовна</a:t>
            </a:r>
            <a:endParaRPr sz="20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</a:endParaRPr>
          </a:p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sz="2000" i="0" u="none" strike="noStrike" cap="none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</a:rPr>
              <a:t>Поток</a:t>
            </a:r>
            <a:r>
              <a:rPr sz="200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</a:rPr>
              <a:t>: ТП-</a:t>
            </a:r>
            <a:r>
              <a:rPr lang="ru-RU" sz="200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</a:rPr>
              <a:t>848</a:t>
            </a:r>
            <a:endParaRPr sz="200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681199" y="2759450"/>
            <a:ext cx="10432200" cy="14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sz="4000" i="0" u="none" strike="noStrike" cap="none" dirty="0" err="1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rPr>
              <a:t>Итоговый</a:t>
            </a:r>
            <a:r>
              <a:rPr sz="4000" i="0" u="none" strike="noStrike" cap="none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rPr>
              <a:t> </a:t>
            </a:r>
            <a:r>
              <a:rPr sz="4000" i="0" u="none" strike="noStrike" cap="none" dirty="0" err="1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rPr>
              <a:t>проект</a:t>
            </a:r>
            <a:r>
              <a:rPr sz="4000" i="0" u="none" strike="noStrike" cap="none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rPr>
              <a:t> </a:t>
            </a:r>
            <a:r>
              <a:rPr sz="4000" b="0" i="0" u="none" strike="noStrike" cap="none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rPr>
              <a:t>«</a:t>
            </a:r>
            <a:r>
              <a:rPr lang="ru-RU" sz="4000" b="0" i="0" u="none" strike="noStrike" cap="none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rPr>
              <a:t>Комплексное тестирование сайта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rPr>
              <a:t>bspb.ru</a:t>
            </a:r>
            <a:r>
              <a:rPr lang="ru-RU" sz="4000" b="0" i="0" u="none" strike="noStrike" cap="none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rPr>
              <a:t> </a:t>
            </a:r>
            <a:r>
              <a:rPr sz="4000" b="0" i="0" u="none" strike="noStrike" cap="none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rPr>
              <a:t>»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600490" y="558775"/>
            <a:ext cx="10154400" cy="5147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700" rIns="91425" bIns="45700" anchor="t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CC00CC"/>
                </a:solidFill>
                <a:latin typeface="Montserrat"/>
              </a:rPr>
              <a:t>Листинг </a:t>
            </a:r>
            <a:r>
              <a:rPr lang="ru-RU" sz="2800" b="1" dirty="0" err="1">
                <a:solidFill>
                  <a:srgbClr val="CC00CC"/>
                </a:solidFill>
                <a:latin typeface="Montserrat"/>
              </a:rPr>
              <a:t>автотеста</a:t>
            </a:r>
            <a:endParaRPr sz="2800" b="1" dirty="0">
              <a:solidFill>
                <a:srgbClr val="CC00CC"/>
              </a:solidFill>
              <a:latin typeface="Montserra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sz="2000" dirty="0"/>
              <a:t>1</a:t>
            </a:r>
            <a:r>
              <a:rPr lang="en-US" sz="2000" dirty="0"/>
              <a:t>0</a:t>
            </a:r>
            <a:endParaRPr sz="2000" dirty="0"/>
          </a:p>
        </p:txBody>
      </p:sp>
      <p:sp>
        <p:nvSpPr>
          <p:cNvPr id="124" name="Shape 124"/>
          <p:cNvSpPr/>
          <p:nvPr/>
        </p:nvSpPr>
        <p:spPr>
          <a:xfrm rot="5400000">
            <a:off x="5589429" y="3239037"/>
            <a:ext cx="1094704" cy="83712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solid"/>
          </a:ln>
        </p:spPr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CF2EA-9740-4ED2-9B34-478B55D126FC}"/>
              </a:ext>
            </a:extLst>
          </p:cNvPr>
          <p:cNvSpPr txBox="1"/>
          <p:nvPr/>
        </p:nvSpPr>
        <p:spPr>
          <a:xfrm>
            <a:off x="600489" y="1145662"/>
            <a:ext cx="86414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=Service(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'C:/Users/lexsi/Downloads/chromedriver_win32/chromedriver_win32/chromedriver.exe'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driver = </a:t>
            </a: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webdriver.Chrome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AA4926"/>
                </a:solidFill>
                <a:effectLst/>
                <a:latin typeface="JetBrains Mono"/>
              </a:rPr>
              <a:t>service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=s)</a:t>
            </a:r>
            <a:br>
              <a:rPr lang="en-US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driver.get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"https://idemo.bspb.ru"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time.sleep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driver.set_window_size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AACB8"/>
                </a:solidFill>
                <a:effectLst/>
                <a:latin typeface="JetBrains Mono"/>
              </a:rPr>
              <a:t>1366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2AACB8"/>
                </a:solidFill>
                <a:effectLst/>
                <a:latin typeface="JetBrains Mono"/>
              </a:rPr>
              <a:t>768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driver.find_element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(By.NAME, 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"username"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).clear()</a:t>
            </a:r>
            <a:br>
              <a:rPr lang="en-US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driver.find_element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(By.NAME, 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"username"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send_keys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"demo"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driver.find_element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(By.NAME, 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"password"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).clear()</a:t>
            </a:r>
            <a:br>
              <a:rPr lang="en-US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driver.find_element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(By.NAME, 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"password"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send_keys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"demo"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driver.find_element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(By.ID, 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"login-button"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).click()</a:t>
            </a:r>
            <a:br>
              <a:rPr lang="en-US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driver.find_element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(By.ID, 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6AAB73"/>
                </a:solidFill>
                <a:effectLst/>
                <a:latin typeface="JetBrains Mono"/>
              </a:rPr>
              <a:t>otp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-code"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).clear()</a:t>
            </a:r>
            <a:br>
              <a:rPr lang="en-US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driver.find_element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(By.ID, 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6AAB73"/>
                </a:solidFill>
                <a:effectLst/>
                <a:latin typeface="JetBrains Mono"/>
              </a:rPr>
              <a:t>otp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-code"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send_keys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"0000"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driver.find_element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(By.ID, 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"login-</a:t>
            </a:r>
            <a:r>
              <a:rPr lang="en-US" dirty="0" err="1">
                <a:solidFill>
                  <a:srgbClr val="6AAB73"/>
                </a:solidFill>
                <a:effectLst/>
                <a:latin typeface="JetBrains Mono"/>
              </a:rPr>
              <a:t>otp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-button"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).click()</a:t>
            </a:r>
            <a:br>
              <a:rPr lang="en-US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time.sleep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driver.find_element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(By.ID, 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"logout-button"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).click()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600490" y="558775"/>
            <a:ext cx="10154400" cy="5147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700" rIns="91425" bIns="45700" anchor="t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CC00CC"/>
                </a:solidFill>
                <a:latin typeface="Montserrat"/>
              </a:rPr>
              <a:t>Листинг </a:t>
            </a:r>
            <a:r>
              <a:rPr lang="ru-RU" sz="2800" b="1" dirty="0" err="1">
                <a:solidFill>
                  <a:srgbClr val="CC00CC"/>
                </a:solidFill>
                <a:latin typeface="Montserrat"/>
              </a:rPr>
              <a:t>автотеста</a:t>
            </a:r>
            <a:endParaRPr lang="ru-RU" sz="2800" b="1" dirty="0">
              <a:solidFill>
                <a:srgbClr val="CC00CC"/>
              </a:solidFill>
              <a:latin typeface="Montserrat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sz="2000" dirty="0"/>
              <a:t>1</a:t>
            </a:r>
            <a:r>
              <a:rPr lang="en-US" sz="2000" dirty="0"/>
              <a:t>1</a:t>
            </a:r>
            <a:endParaRPr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C3AEFD-B537-4CF8-BEE3-2570928C0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83"/>
          <a:stretch/>
        </p:blipFill>
        <p:spPr>
          <a:xfrm>
            <a:off x="600490" y="1073574"/>
            <a:ext cx="9187544" cy="53269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600490" y="558775"/>
            <a:ext cx="10154400" cy="5147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700" rIns="91425" bIns="45700" anchor="t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CC00CC"/>
                </a:solidFill>
                <a:latin typeface="Montserrat"/>
              </a:rPr>
              <a:t>Результат выполнения </a:t>
            </a:r>
            <a:r>
              <a:rPr lang="ru-RU" sz="2800" b="1" dirty="0" err="1">
                <a:solidFill>
                  <a:srgbClr val="CC00CC"/>
                </a:solidFill>
                <a:latin typeface="Montserrat"/>
              </a:rPr>
              <a:t>автотеста</a:t>
            </a:r>
            <a:endParaRPr sz="2800" b="1" dirty="0">
              <a:solidFill>
                <a:srgbClr val="CC00CC"/>
              </a:solidFill>
              <a:latin typeface="Montserrat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sz="2000" dirty="0"/>
              <a:t>1</a:t>
            </a:r>
            <a:r>
              <a:rPr lang="en-US" sz="2000" dirty="0"/>
              <a:t>2</a:t>
            </a:r>
            <a:endParaRPr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EE9D40-CBB6-46FC-8143-3DBFE5D2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90" y="1202580"/>
            <a:ext cx="10885714" cy="52442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600490" y="558775"/>
            <a:ext cx="10154400" cy="5147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700" rIns="91425" bIns="45700" anchor="t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CC00CC"/>
                </a:solidFill>
                <a:latin typeface="Montserrat"/>
              </a:rPr>
              <a:t>Анализ результатов тестирования выбранного приложения</a:t>
            </a:r>
            <a:endParaRPr sz="2800" b="1" dirty="0">
              <a:solidFill>
                <a:srgbClr val="CC00CC"/>
              </a:solidFill>
              <a:latin typeface="Montserrat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91633" y="1721469"/>
            <a:ext cx="10576115" cy="1992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>
            <a:defPPr/>
            <a:lvl1pPr marL="0" lvl="0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100" marR="0" lv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sz="1800" dirty="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</a:rPr>
              <a:t>В ходе проверки сайта </a:t>
            </a:r>
            <a:r>
              <a:rPr lang="en-US" dirty="0">
                <a:solidFill>
                  <a:srgbClr val="44546A"/>
                </a:solidFill>
                <a:latin typeface="Montserrat Medium"/>
              </a:rPr>
              <a:t>bspb.ru</a:t>
            </a:r>
            <a:r>
              <a:rPr lang="ru-RU" dirty="0">
                <a:solidFill>
                  <a:srgbClr val="44546A"/>
                </a:solidFill>
                <a:latin typeface="Montserrat Medium"/>
              </a:rPr>
              <a:t> было написано 20 тест-кейсов.  </a:t>
            </a:r>
            <a:r>
              <a:rPr lang="ru-RU" dirty="0" err="1">
                <a:solidFill>
                  <a:srgbClr val="44546A"/>
                </a:solidFill>
                <a:latin typeface="Montserrat Medium"/>
              </a:rPr>
              <a:t>Смоук</a:t>
            </a:r>
            <a:r>
              <a:rPr lang="ru-RU" dirty="0">
                <a:solidFill>
                  <a:srgbClr val="44546A"/>
                </a:solidFill>
                <a:latin typeface="Montserrat Medium"/>
              </a:rPr>
              <a:t>-тест не пройден  успешно, приложение работает не стабильно, основная функциональность не работоспособна.</a:t>
            </a:r>
          </a:p>
          <a:p>
            <a:pPr marL="116100" marR="0" lv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dirty="0">
                <a:solidFill>
                  <a:srgbClr val="44546A"/>
                </a:solidFill>
                <a:latin typeface="Montserrat Medium"/>
              </a:rPr>
              <a:t>В результате проверки было обнаружено 5 дефектов, 3 из которых значительные. </a:t>
            </a:r>
          </a:p>
          <a:p>
            <a:pPr marL="116100" marR="0" lv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dirty="0">
                <a:solidFill>
                  <a:srgbClr val="44546A"/>
                </a:solidFill>
                <a:latin typeface="Montserrat Medium"/>
              </a:rPr>
              <a:t>На текущий момент сайт </a:t>
            </a:r>
            <a:r>
              <a:rPr lang="en-US" dirty="0">
                <a:solidFill>
                  <a:srgbClr val="44546A"/>
                </a:solidFill>
                <a:latin typeface="Montserrat Medium"/>
              </a:rPr>
              <a:t>bspb.ru</a:t>
            </a:r>
            <a:r>
              <a:rPr lang="ru-RU" dirty="0">
                <a:solidFill>
                  <a:srgbClr val="44546A"/>
                </a:solidFill>
                <a:latin typeface="Montserrat Medium"/>
              </a:rPr>
              <a:t> не может быть отдан в релиз. Необходимы правки основного функционала.</a:t>
            </a:r>
            <a:endParaRPr dirty="0">
              <a:solidFill>
                <a:srgbClr val="44546A"/>
              </a:solidFill>
              <a:latin typeface="Montserrat Medium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sz="2000" dirty="0"/>
              <a:t>1</a:t>
            </a:r>
            <a:r>
              <a:rPr lang="ru-RU" sz="2000" dirty="0"/>
              <a:t>3</a:t>
            </a:r>
            <a:endParaRPr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981161-E2EA-4241-8459-995198C0A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4037850"/>
            <a:ext cx="5878286" cy="19944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8BA0CA-C3EF-41C7-9615-D202F52F4E1F}"/>
              </a:ext>
            </a:extLst>
          </p:cNvPr>
          <p:cNvSpPr txBox="1"/>
          <p:nvPr/>
        </p:nvSpPr>
        <p:spPr>
          <a:xfrm>
            <a:off x="435427" y="427949"/>
            <a:ext cx="112014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CC00CC"/>
                </a:solidFill>
                <a:latin typeface="Montserrat"/>
              </a:rPr>
              <a:t>Выводы об оптимальности выбранной стратегии тестирования</a:t>
            </a:r>
          </a:p>
        </p:txBody>
      </p:sp>
      <p:sp>
        <p:nvSpPr>
          <p:cNvPr id="4" name="Shape 137">
            <a:extLst>
              <a:ext uri="{FF2B5EF4-FFF2-40B4-BE49-F238E27FC236}">
                <a16:creationId xmlns:a16="http://schemas.microsoft.com/office/drawing/2014/main" id="{5CE7CA4F-AEFB-400C-B4D1-8CCC5A65297B}"/>
              </a:ext>
            </a:extLst>
          </p:cNvPr>
          <p:cNvSpPr/>
          <p:nvPr/>
        </p:nvSpPr>
        <p:spPr>
          <a:xfrm>
            <a:off x="491633" y="1721469"/>
            <a:ext cx="10576115" cy="34710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>
            <a:defPPr/>
            <a:lvl1pPr marL="0" lvl="0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100" marR="0" lv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sz="1800" dirty="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</a:rPr>
              <a:t>В ходе проверки сайта </a:t>
            </a:r>
            <a:r>
              <a:rPr lang="en-US" dirty="0">
                <a:solidFill>
                  <a:srgbClr val="44546A"/>
                </a:solidFill>
                <a:latin typeface="Montserrat Medium"/>
              </a:rPr>
              <a:t>bspb.ru</a:t>
            </a:r>
            <a:r>
              <a:rPr lang="ru-RU" sz="1800" dirty="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</a:rPr>
              <a:t> была применена оптимальная стратегия тестирования. </a:t>
            </a:r>
            <a:r>
              <a:rPr lang="ru-RU" dirty="0" err="1">
                <a:solidFill>
                  <a:srgbClr val="44546A"/>
                </a:solidFill>
                <a:latin typeface="Montserrat Medium"/>
              </a:rPr>
              <a:t>Смоук</a:t>
            </a:r>
            <a:r>
              <a:rPr lang="ru-RU" dirty="0">
                <a:solidFill>
                  <a:srgbClr val="44546A"/>
                </a:solidFill>
                <a:latin typeface="Montserrat Medium"/>
              </a:rPr>
              <a:t>-тесты на первом этапе исследований программного обеспечения, помогли изучить работоспособность системы, корректность отклика и обработки данных. </a:t>
            </a:r>
          </a:p>
          <a:p>
            <a:pPr marL="116100" marR="0" lv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dirty="0">
                <a:solidFill>
                  <a:srgbClr val="44546A"/>
                </a:solidFill>
                <a:latin typeface="Montserrat Medium"/>
              </a:rPr>
              <a:t>Запустив первичную проверку ПО мы сразу поняли, корректно ли собраны модули и нет ли багов. Как только ошибки будут найдены, программу сразу же отправят на доработку без прохождения сложного цикла исследований. Такой подход позволяет значительно сэкономить время.</a:t>
            </a:r>
          </a:p>
          <a:p>
            <a:pPr marL="116100" marR="0" lv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dirty="0">
                <a:solidFill>
                  <a:srgbClr val="44546A"/>
                </a:solidFill>
                <a:latin typeface="Montserrat Medium"/>
              </a:rPr>
              <a:t>Примененные техники тест дизайна помогли нам добиться оптимальных результатов и максимизировать тестовое покрытие.</a:t>
            </a:r>
            <a:endParaRPr dirty="0">
              <a:solidFill>
                <a:srgbClr val="44546A"/>
              </a:solidFill>
              <a:latin typeface="Montserrat Medium"/>
            </a:endParaRPr>
          </a:p>
        </p:txBody>
      </p:sp>
      <p:sp>
        <p:nvSpPr>
          <p:cNvPr id="5" name="Shape 139">
            <a:extLst>
              <a:ext uri="{FF2B5EF4-FFF2-40B4-BE49-F238E27FC236}">
                <a16:creationId xmlns:a16="http://schemas.microsoft.com/office/drawing/2014/main" id="{F57541F5-2BEE-4947-B8AC-E1235CD0A73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sz="2000" dirty="0"/>
              <a:t>1</a:t>
            </a:r>
            <a:r>
              <a:rPr lang="ru-RU" sz="2000" dirty="0"/>
              <a:t>4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04452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00498" y="531825"/>
            <a:ext cx="10971900" cy="5148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700" rIns="91425" bIns="45700" anchor="t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 err="1">
                <a:solidFill>
                  <a:srgbClr val="CC00CC"/>
                </a:solidFill>
                <a:latin typeface="Montserrat"/>
                <a:ea typeface="Montserrat"/>
                <a:cs typeface="Montserrat"/>
              </a:rPr>
              <a:t>Содержание</a:t>
            </a:r>
            <a:endParaRPr sz="3200" b="1" i="0" u="none" strike="noStrike" cap="none" dirty="0">
              <a:solidFill>
                <a:srgbClr val="CC00CC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612350" y="1800227"/>
            <a:ext cx="10542000" cy="389223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457200" indent="-457200">
              <a:spcBef>
                <a:spcPts val="1000"/>
              </a:spcBef>
              <a:buAutoNum type="arabicPeriod"/>
            </a:pPr>
            <a:r>
              <a:rPr lang="ru-RU" sz="2000" dirty="0" err="1"/>
              <a:t>Майнд</a:t>
            </a:r>
            <a:r>
              <a:rPr lang="ru-RU" sz="2000" dirty="0"/>
              <a:t>-карта жизненного цикла тестирования ПО;</a:t>
            </a:r>
          </a:p>
          <a:p>
            <a:pPr marL="457200" indent="-457200">
              <a:spcBef>
                <a:spcPts val="1000"/>
              </a:spcBef>
              <a:buAutoNum type="arabicPeriod"/>
            </a:pPr>
            <a:r>
              <a:rPr lang="ru-RU" sz="2000" dirty="0" err="1"/>
              <a:t>Майнд</a:t>
            </a:r>
            <a:r>
              <a:rPr lang="ru-RU" sz="2000" dirty="0"/>
              <a:t>-карта методологии разработки ПО;</a:t>
            </a:r>
          </a:p>
          <a:p>
            <a:pPr marL="457200" indent="-457200">
              <a:spcBef>
                <a:spcPts val="1000"/>
              </a:spcBef>
              <a:buAutoNum type="arabicPeriod"/>
            </a:pPr>
            <a:r>
              <a:rPr lang="ru-RU" sz="2000" dirty="0"/>
              <a:t>Тестовая документация (чек-лист, тест-кейсы, баг-репорты); </a:t>
            </a:r>
          </a:p>
          <a:p>
            <a:pPr marL="457200" indent="-457200">
              <a:spcBef>
                <a:spcPts val="1000"/>
              </a:spcBef>
              <a:buAutoNum type="arabicPeriod"/>
            </a:pPr>
            <a:r>
              <a:rPr lang="ru-RU" sz="2000" dirty="0"/>
              <a:t>Применение техник тест-дизайна; </a:t>
            </a:r>
          </a:p>
          <a:p>
            <a:pPr marL="457200" indent="-457200">
              <a:spcBef>
                <a:spcPts val="1000"/>
              </a:spcBef>
              <a:buAutoNum type="arabicPeriod"/>
            </a:pPr>
            <a:r>
              <a:rPr lang="ru-RU" sz="2000" dirty="0"/>
              <a:t>Листинг </a:t>
            </a:r>
            <a:r>
              <a:rPr lang="ru-RU" sz="2000" dirty="0" err="1"/>
              <a:t>автотеста</a:t>
            </a:r>
            <a:r>
              <a:rPr lang="ru-RU" sz="2000" dirty="0"/>
              <a:t>; </a:t>
            </a:r>
          </a:p>
          <a:p>
            <a:pPr marL="457200" indent="-457200">
              <a:spcBef>
                <a:spcPts val="1000"/>
              </a:spcBef>
              <a:buAutoNum type="arabicPeriod"/>
            </a:pPr>
            <a:r>
              <a:rPr lang="ru-RU" sz="2000" dirty="0"/>
              <a:t>Результат выполнения </a:t>
            </a:r>
            <a:r>
              <a:rPr lang="ru-RU" sz="2000" dirty="0" err="1"/>
              <a:t>автотеста</a:t>
            </a:r>
            <a:r>
              <a:rPr lang="en-US" sz="2000" dirty="0"/>
              <a:t>;</a:t>
            </a:r>
            <a:endParaRPr lang="ru-RU" sz="2000" dirty="0"/>
          </a:p>
          <a:p>
            <a:pPr marL="457200" indent="-457200">
              <a:spcBef>
                <a:spcPts val="1000"/>
              </a:spcBef>
              <a:buAutoNum type="arabicPeriod"/>
            </a:pPr>
            <a:r>
              <a:rPr lang="ru-RU" sz="2000" dirty="0"/>
              <a:t>Анализ результатов тестирования сайта </a:t>
            </a:r>
            <a:r>
              <a:rPr lang="en-US" sz="2000" dirty="0"/>
              <a:t>bspb.ru;</a:t>
            </a:r>
            <a:endParaRPr lang="ru-RU" sz="2000" dirty="0"/>
          </a:p>
          <a:p>
            <a:pPr marL="457200" indent="-457200">
              <a:spcBef>
                <a:spcPts val="1000"/>
              </a:spcBef>
              <a:buAutoNum type="arabicPeriod"/>
            </a:pPr>
            <a:r>
              <a:rPr lang="ru-RU" sz="2000" dirty="0"/>
              <a:t>Выводы об оптимальности выбранной стратегии тестирования.</a:t>
            </a:r>
            <a:endParaRPr lang="ru-RU" sz="2000" dirty="0">
              <a:solidFill>
                <a:srgbClr val="44546A"/>
              </a:solidFill>
              <a:latin typeface="Montserrat Medium"/>
              <a:ea typeface="Montserrat Medium"/>
              <a:cs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600490" y="558775"/>
            <a:ext cx="10154400" cy="5147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700" rIns="91425" bIns="45700" anchor="t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 err="1">
                <a:solidFill>
                  <a:srgbClr val="CC00CC"/>
                </a:solidFill>
                <a:latin typeface="Montserrat"/>
              </a:rPr>
              <a:t>Майнд</a:t>
            </a:r>
            <a:r>
              <a:rPr lang="ru-RU" sz="2800" b="1" dirty="0">
                <a:solidFill>
                  <a:srgbClr val="CC00CC"/>
                </a:solidFill>
                <a:latin typeface="Montserrat"/>
              </a:rPr>
              <a:t>-карта жизненного цикла тестирования ПО</a:t>
            </a:r>
            <a:endParaRPr sz="2800" b="1" dirty="0">
              <a:solidFill>
                <a:srgbClr val="CC00CC"/>
              </a:solidFill>
              <a:latin typeface="Montserrat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lang="en-US" sz="2000" dirty="0"/>
              <a:t>3</a:t>
            </a:r>
            <a:endParaRPr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A3B6CE-1DB0-41C3-AE98-4A9EC67004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42"/>
          <a:stretch/>
        </p:blipFill>
        <p:spPr>
          <a:xfrm>
            <a:off x="828104" y="1253862"/>
            <a:ext cx="9699171" cy="4922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600490" y="558775"/>
            <a:ext cx="10154400" cy="5147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700" rIns="91425" bIns="45700" anchor="t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b="1" dirty="0" err="1">
                <a:solidFill>
                  <a:srgbClr val="CC00CC"/>
                </a:solidFill>
                <a:latin typeface="Montserrat"/>
                <a:ea typeface="Montserrat"/>
                <a:cs typeface="Montserrat"/>
              </a:rPr>
              <a:t>Майнд</a:t>
            </a:r>
            <a:r>
              <a:rPr lang="ru-RU" sz="3200" b="1" dirty="0">
                <a:solidFill>
                  <a:srgbClr val="CC00CC"/>
                </a:solidFill>
                <a:latin typeface="Montserrat"/>
                <a:ea typeface="Montserrat"/>
                <a:cs typeface="Montserrat"/>
              </a:rPr>
              <a:t>-карта методологии разработки ПО</a:t>
            </a:r>
            <a:endParaRPr lang="ru-RU" sz="3200" b="1" i="0" u="none" strike="noStrike" cap="none" dirty="0">
              <a:solidFill>
                <a:srgbClr val="CC00CC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lang="en-US" sz="2000" dirty="0"/>
              <a:t>4</a:t>
            </a:r>
            <a:endParaRPr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DD1B07-ECE7-4A2C-B8AA-5942A847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72" y="1150845"/>
            <a:ext cx="10154400" cy="5205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600490" y="558775"/>
            <a:ext cx="10154400" cy="5147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700" rIns="91425" bIns="45700" anchor="t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CC00CC"/>
                </a:solidFill>
                <a:latin typeface="Montserrat"/>
              </a:rPr>
              <a:t>Тестовая документация: чек-лист</a:t>
            </a:r>
            <a:endParaRPr sz="2800" b="1" dirty="0">
              <a:solidFill>
                <a:srgbClr val="CC00CC"/>
              </a:solidFill>
              <a:latin typeface="Montserrat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lang="en-US" sz="2000" dirty="0"/>
              <a:t>5</a:t>
            </a:r>
            <a:endParaRPr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2D6CFF-A230-48A1-BBAA-D150403AA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" r="14714"/>
          <a:stretch/>
        </p:blipFill>
        <p:spPr>
          <a:xfrm>
            <a:off x="600490" y="1242952"/>
            <a:ext cx="9414367" cy="48312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600490" y="558775"/>
            <a:ext cx="10154400" cy="5147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700" rIns="91425" bIns="45700" anchor="t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b="1" dirty="0">
                <a:solidFill>
                  <a:srgbClr val="CC00CC"/>
                </a:solidFill>
                <a:latin typeface="Montserrat"/>
              </a:rPr>
              <a:t>Тестовая документация: тест-кейсы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lang="en-US" sz="2000" dirty="0"/>
              <a:t>6</a:t>
            </a:r>
            <a:endParaRPr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F2B171-72C3-4CC5-8AED-8C8578D1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0" y="1073574"/>
            <a:ext cx="12063079" cy="47617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600490" y="558775"/>
            <a:ext cx="10154400" cy="5147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700" rIns="91425" bIns="45700" anchor="t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CC00CC"/>
                </a:solidFill>
                <a:latin typeface="Montserrat"/>
              </a:rPr>
              <a:t>Тестовая документация: баг-репорты</a:t>
            </a:r>
            <a:endParaRPr sz="2800" b="1" dirty="0">
              <a:solidFill>
                <a:srgbClr val="CC00CC"/>
              </a:solidFill>
              <a:latin typeface="Montserrat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lang="en-US" sz="2000" dirty="0"/>
              <a:t>7</a:t>
            </a:r>
            <a:endParaRPr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A4F329-008A-4E8C-87D0-1F93D2CE5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8"/>
          <a:stretch/>
        </p:blipFill>
        <p:spPr>
          <a:xfrm>
            <a:off x="130629" y="1322453"/>
            <a:ext cx="11865428" cy="47953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600490" y="558775"/>
            <a:ext cx="10154400" cy="5147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700" rIns="91425" bIns="45700" anchor="t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CC00CC"/>
                </a:solidFill>
                <a:latin typeface="Montserrat"/>
              </a:rPr>
              <a:t>Применение техник тест-дизайна: чек лист</a:t>
            </a:r>
            <a:endParaRPr sz="2800" b="1" dirty="0">
              <a:solidFill>
                <a:srgbClr val="CC00CC"/>
              </a:solidFill>
              <a:latin typeface="Montserrat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lang="en-US" sz="2000" dirty="0"/>
              <a:t>8</a:t>
            </a:r>
            <a:endParaRPr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7F8C2D-E8D2-40BE-A8E8-3C01D032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9"/>
          <a:stretch/>
        </p:blipFill>
        <p:spPr>
          <a:xfrm>
            <a:off x="489857" y="1073574"/>
            <a:ext cx="10782715" cy="50896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>
            <a:extLst>
              <a:ext uri="{FF2B5EF4-FFF2-40B4-BE49-F238E27FC236}">
                <a16:creationId xmlns:a16="http://schemas.microsoft.com/office/drawing/2014/main" id="{6EC8DF53-5A3F-4566-90D8-2DA0DA94E666}"/>
              </a:ext>
            </a:extLst>
          </p:cNvPr>
          <p:cNvSpPr/>
          <p:nvPr/>
        </p:nvSpPr>
        <p:spPr>
          <a:xfrm>
            <a:off x="600490" y="558775"/>
            <a:ext cx="10154400" cy="5147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700" rIns="91425" bIns="45700" anchor="t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CC00CC"/>
                </a:solidFill>
                <a:latin typeface="Montserrat"/>
              </a:rPr>
              <a:t>Применение техник тест-дизайна: тест-кейсы</a:t>
            </a:r>
            <a:endParaRPr sz="2800" b="1" dirty="0">
              <a:solidFill>
                <a:srgbClr val="CC00CC"/>
              </a:solidFill>
              <a:latin typeface="Montserrat"/>
            </a:endParaRPr>
          </a:p>
        </p:txBody>
      </p:sp>
      <p:sp>
        <p:nvSpPr>
          <p:cNvPr id="4" name="Shape 118">
            <a:extLst>
              <a:ext uri="{FF2B5EF4-FFF2-40B4-BE49-F238E27FC236}">
                <a16:creationId xmlns:a16="http://schemas.microsoft.com/office/drawing/2014/main" id="{0E372556-93D6-43A6-9018-ABB23E77FEA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lang="en-US" sz="2000" dirty="0"/>
              <a:t>9</a:t>
            </a:r>
            <a:endParaRPr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AE6C05-935F-4AF2-95FA-D0FBFE957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0" y="1262742"/>
            <a:ext cx="12074719" cy="46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307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94</TotalTime>
  <Words>522</Words>
  <Application>Microsoft Office PowerPoint</Application>
  <DocSecurity>0</DocSecurity>
  <PresentationFormat>Широкоэкранный</PresentationFormat>
  <Paragraphs>47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JetBrains Mono</vt:lpstr>
      <vt:lpstr>Montserrat</vt:lpstr>
      <vt:lpstr>Montserrat ExtraBold</vt:lpstr>
      <vt:lpstr>Montserrat Medium</vt:lpstr>
      <vt:lpstr>Montserrat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lexsirockstar@yandex.ru</cp:lastModifiedBy>
  <cp:revision>10</cp:revision>
  <dcterms:modified xsi:type="dcterms:W3CDTF">2023-07-26T19:13:25Z</dcterms:modified>
</cp:coreProperties>
</file>