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322" r:id="rId12"/>
    <p:sldId id="321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D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73C99-0D89-4BC8-A931-52ACDE4C6E14}" v="110" dt="2022-01-17T13:00:37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46" d="100"/>
          <a:sy n="146" d="100"/>
        </p:scale>
        <p:origin x="114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규연" userId="a67c6243-94a0-4fb1-ace6-d9fbeb66d0b3" providerId="ADAL" clId="{50773C99-0D89-4BC8-A931-52ACDE4C6E14}"/>
    <pc:docChg chg="undo custSel delSld modSld sldOrd">
      <pc:chgData name="김규연" userId="a67c6243-94a0-4fb1-ace6-d9fbeb66d0b3" providerId="ADAL" clId="{50773C99-0D89-4BC8-A931-52ACDE4C6E14}" dt="2022-01-17T13:00:37.567" v="1806"/>
      <pc:docMkLst>
        <pc:docMk/>
      </pc:docMkLst>
      <pc:sldChg chg="modSp mod">
        <pc:chgData name="김규연" userId="a67c6243-94a0-4fb1-ace6-d9fbeb66d0b3" providerId="ADAL" clId="{50773C99-0D89-4BC8-A931-52ACDE4C6E14}" dt="2022-01-16T09:18:23.053" v="294" actId="20577"/>
        <pc:sldMkLst>
          <pc:docMk/>
          <pc:sldMk cId="0" sldId="256"/>
        </pc:sldMkLst>
        <pc:spChg chg="mod">
          <ac:chgData name="김규연" userId="a67c6243-94a0-4fb1-ace6-d9fbeb66d0b3" providerId="ADAL" clId="{50773C99-0D89-4BC8-A931-52ACDE4C6E14}" dt="2022-01-16T09:18:23.053" v="294" actId="20577"/>
          <ac:spMkLst>
            <pc:docMk/>
            <pc:sldMk cId="0" sldId="256"/>
            <ac:spMk id="8" creationId="{F119FA79-EE63-4FF0-A10B-2EFC3343F8E0}"/>
          </ac:spMkLst>
        </pc:spChg>
      </pc:sldChg>
      <pc:sldChg chg="addSp delSp modSp mod">
        <pc:chgData name="김규연" userId="a67c6243-94a0-4fb1-ace6-d9fbeb66d0b3" providerId="ADAL" clId="{50773C99-0D89-4BC8-A931-52ACDE4C6E14}" dt="2022-01-17T13:00:15.217" v="1802" actId="20577"/>
        <pc:sldMkLst>
          <pc:docMk/>
          <pc:sldMk cId="3859137718" sldId="312"/>
        </pc:sldMkLst>
        <pc:spChg chg="mod">
          <ac:chgData name="김규연" userId="a67c6243-94a0-4fb1-ace6-d9fbeb66d0b3" providerId="ADAL" clId="{50773C99-0D89-4BC8-A931-52ACDE4C6E14}" dt="2022-01-16T09:17:00.791" v="50" actId="20577"/>
          <ac:spMkLst>
            <pc:docMk/>
            <pc:sldMk cId="3859137718" sldId="312"/>
            <ac:spMk id="2" creationId="{00000000-0000-0000-0000-000000000000}"/>
          </ac:spMkLst>
        </pc:spChg>
        <pc:spChg chg="add del mod">
          <ac:chgData name="김규연" userId="a67c6243-94a0-4fb1-ace6-d9fbeb66d0b3" providerId="ADAL" clId="{50773C99-0D89-4BC8-A931-52ACDE4C6E14}" dt="2022-01-16T09:17:42.196" v="235"/>
          <ac:spMkLst>
            <pc:docMk/>
            <pc:sldMk cId="3859137718" sldId="312"/>
            <ac:spMk id="4" creationId="{1716AD46-E792-49BD-B174-B447E4D456C3}"/>
          </ac:spMkLst>
        </pc:spChg>
        <pc:spChg chg="mod">
          <ac:chgData name="김규연" userId="a67c6243-94a0-4fb1-ace6-d9fbeb66d0b3" providerId="ADAL" clId="{50773C99-0D89-4BC8-A931-52ACDE4C6E14}" dt="2022-01-17T13:00:15.217" v="1802" actId="20577"/>
          <ac:spMkLst>
            <pc:docMk/>
            <pc:sldMk cId="3859137718" sldId="312"/>
            <ac:spMk id="6" creationId="{1594D780-5108-47EE-A2CD-76A116E304A3}"/>
          </ac:spMkLst>
        </pc:spChg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164112128" sldId="313"/>
        </pc:sldMkLst>
      </pc:sldChg>
      <pc:sldChg chg="modSp mod">
        <pc:chgData name="김규연" userId="a67c6243-94a0-4fb1-ace6-d9fbeb66d0b3" providerId="ADAL" clId="{50773C99-0D89-4BC8-A931-52ACDE4C6E14}" dt="2022-01-17T13:00:37.567" v="1806"/>
        <pc:sldMkLst>
          <pc:docMk/>
          <pc:sldMk cId="1297066976" sldId="313"/>
        </pc:sldMkLst>
        <pc:spChg chg="mod">
          <ac:chgData name="김규연" userId="a67c6243-94a0-4fb1-ace6-d9fbeb66d0b3" providerId="ADAL" clId="{50773C99-0D89-4BC8-A931-52ACDE4C6E14}" dt="2022-01-17T13:00:37.567" v="1806"/>
          <ac:spMkLst>
            <pc:docMk/>
            <pc:sldMk cId="1297066976" sldId="313"/>
            <ac:spMk id="6" creationId="{1594D780-5108-47EE-A2CD-76A116E304A3}"/>
          </ac:spMkLst>
        </pc:spChg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357467739" sldId="314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2776301837" sldId="315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4086215421" sldId="316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1088439866" sldId="317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4107089397" sldId="318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3791784460" sldId="319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155931810" sldId="320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2622484780" sldId="321"/>
        </pc:sldMkLst>
      </pc:sldChg>
      <pc:sldChg chg="ord">
        <pc:chgData name="김규연" userId="a67c6243-94a0-4fb1-ace6-d9fbeb66d0b3" providerId="ADAL" clId="{50773C99-0D89-4BC8-A931-52ACDE4C6E14}" dt="2022-01-17T12:48:10.245" v="1785"/>
        <pc:sldMkLst>
          <pc:docMk/>
          <pc:sldMk cId="3482302004" sldId="321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3321922151" sldId="322"/>
        </pc:sldMkLst>
      </pc:sldChg>
      <pc:sldChg chg="del">
        <pc:chgData name="김규연" userId="a67c6243-94a0-4fb1-ace6-d9fbeb66d0b3" providerId="ADAL" clId="{50773C99-0D89-4BC8-A931-52ACDE4C6E14}" dt="2022-01-16T09:16:45.701" v="0" actId="47"/>
        <pc:sldMkLst>
          <pc:docMk/>
          <pc:sldMk cId="3463436976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133908D2-E90B-45AD-BFA3-C85DFF97799C}" type="datetimeFigureOut">
              <a:rPr lang="ko-KR" altLang="en-US" smtClean="0"/>
              <a:pPr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D218B59A-B88B-429D-A1A7-3A9FC578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6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6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2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1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3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3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1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8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2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9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723900"/>
            <a:ext cx="7772400" cy="1624980"/>
          </a:xfrm>
          <a:prstGeom prst="rect">
            <a:avLst/>
          </a:prstGeom>
          <a:noFill/>
        </p:spPr>
        <p:txBody>
          <a:bodyPr/>
          <a:lstStyle>
            <a:lvl1pPr algn="ctr">
              <a:defRPr sz="4000">
                <a:solidFill>
                  <a:srgbClr val="000099"/>
                </a:solidFill>
                <a:latin typeface="Arial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0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84950" y="285750"/>
            <a:ext cx="1998663" cy="59769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8963" y="285750"/>
            <a:ext cx="5843587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82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88963" y="1239838"/>
            <a:ext cx="3921125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8" y="1239838"/>
            <a:ext cx="3921125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446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0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34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8963" y="1239838"/>
            <a:ext cx="3921125" cy="502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8" y="1239838"/>
            <a:ext cx="3921125" cy="502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237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0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9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859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132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4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8963" y="1239838"/>
            <a:ext cx="799465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 flipV="1">
            <a:off x="636588" y="1073150"/>
            <a:ext cx="7874000" cy="87313"/>
          </a:xfrm>
          <a:prstGeom prst="rect">
            <a:avLst/>
          </a:prstGeom>
          <a:gradFill rotWithShape="0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657225" y="6311900"/>
            <a:ext cx="7824788" cy="5715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 flipV="1">
            <a:off x="274638" y="1012825"/>
            <a:ext cx="228600" cy="228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 flipV="1">
            <a:off x="274638" y="708025"/>
            <a:ext cx="228600" cy="2286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 flipV="1">
            <a:off x="274638" y="1317625"/>
            <a:ext cx="228600" cy="228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151813" y="5684838"/>
            <a:ext cx="914400" cy="838200"/>
            <a:chOff x="2784" y="2352"/>
            <a:chExt cx="1104" cy="960"/>
          </a:xfrm>
        </p:grpSpPr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3167" y="2352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2784" y="2639"/>
              <a:ext cx="625" cy="52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3263" y="2785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035" name="Group 20"/>
          <p:cNvGrpSpPr>
            <a:grpSpLocks/>
          </p:cNvGrpSpPr>
          <p:nvPr/>
        </p:nvGrpSpPr>
        <p:grpSpPr bwMode="auto">
          <a:xfrm>
            <a:off x="8151813" y="5684838"/>
            <a:ext cx="914400" cy="838200"/>
            <a:chOff x="2784" y="2352"/>
            <a:chExt cx="1104" cy="960"/>
          </a:xfrm>
        </p:grpSpPr>
        <p:sp>
          <p:nvSpPr>
            <p:cNvPr id="164885" name="Rectangle 21"/>
            <p:cNvSpPr>
              <a:spLocks noChangeArrowheads="1"/>
            </p:cNvSpPr>
            <p:nvPr/>
          </p:nvSpPr>
          <p:spPr bwMode="auto">
            <a:xfrm>
              <a:off x="3167" y="2352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86" name="Rectangle 22"/>
            <p:cNvSpPr>
              <a:spLocks noChangeArrowheads="1"/>
            </p:cNvSpPr>
            <p:nvPr/>
          </p:nvSpPr>
          <p:spPr bwMode="auto">
            <a:xfrm>
              <a:off x="2784" y="2639"/>
              <a:ext cx="625" cy="52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87" name="Rectangle 23"/>
            <p:cNvSpPr>
              <a:spLocks noChangeArrowheads="1"/>
            </p:cNvSpPr>
            <p:nvPr/>
          </p:nvSpPr>
          <p:spPr bwMode="auto">
            <a:xfrm>
              <a:off x="3263" y="2785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1036" name="그림 22" descr="insect-info0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2163"/>
            <a:ext cx="10287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제목 1"/>
          <p:cNvSpPr txBox="1">
            <a:spLocks/>
          </p:cNvSpPr>
          <p:nvPr userDrawn="1"/>
        </p:nvSpPr>
        <p:spPr>
          <a:xfrm>
            <a:off x="722313" y="285750"/>
            <a:ext cx="5026025" cy="685800"/>
          </a:xfrm>
          <a:prstGeom prst="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endParaRPr lang="ko-KR" altLang="en-US" kern="0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9" name="Rectangle 6"/>
          <p:cNvSpPr txBox="1">
            <a:spLocks noChangeArrowheads="1"/>
          </p:cNvSpPr>
          <p:nvPr userDrawn="1"/>
        </p:nvSpPr>
        <p:spPr>
          <a:xfrm>
            <a:off x="8243888" y="620713"/>
            <a:ext cx="477837" cy="4032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277D86-2F77-416C-9F38-5BA4AB451B7F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o"/>
        <a:defRPr kumimoji="1" sz="2400" b="1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ebdings" pitchFamily="18" charset="2"/>
        <a:buChar char="4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ü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F119FA79-EE63-4FF0-A10B-2EFC3343F8E0}"/>
              </a:ext>
            </a:extLst>
          </p:cNvPr>
          <p:cNvSpPr txBox="1">
            <a:spLocks/>
          </p:cNvSpPr>
          <p:nvPr/>
        </p:nvSpPr>
        <p:spPr>
          <a:xfrm>
            <a:off x="2278190" y="764704"/>
            <a:ext cx="4592669" cy="627736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99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>
              <a:spcBef>
                <a:spcPts val="95"/>
              </a:spcBef>
            </a:pPr>
            <a:r>
              <a:rPr lang="en-US" altLang="ko-KR" kern="0" dirty="0">
                <a:latin typeface="+mn-lt"/>
                <a:cs typeface="Noto Sans CJK JP Medium"/>
              </a:rPr>
              <a:t>Effective </a:t>
            </a:r>
            <a:r>
              <a:rPr lang="en-US" altLang="ko-KR" kern="0" dirty="0" err="1">
                <a:latin typeface="+mn-lt"/>
                <a:cs typeface="Noto Sans CJK JP Medium"/>
              </a:rPr>
              <a:t>c++</a:t>
            </a:r>
            <a:r>
              <a:rPr lang="en-US" altLang="ko-KR" kern="0" dirty="0">
                <a:latin typeface="+mn-lt"/>
                <a:cs typeface="Noto Sans CJK JP Medium"/>
              </a:rPr>
              <a:t> 2</a:t>
            </a:r>
            <a:r>
              <a:rPr lang="ko-KR" altLang="en-US" kern="0" dirty="0">
                <a:latin typeface="+mn-lt"/>
                <a:cs typeface="Noto Sans CJK JP Medium"/>
              </a:rPr>
              <a:t>주차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1DC31B2-8BBB-43A1-9211-C22C339BC24C}"/>
              </a:ext>
            </a:extLst>
          </p:cNvPr>
          <p:cNvSpPr/>
          <p:nvPr/>
        </p:nvSpPr>
        <p:spPr>
          <a:xfrm>
            <a:off x="2411730" y="2492896"/>
            <a:ext cx="432054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000" dirty="0"/>
              <a:t>Item 20 – Prefer</a:t>
            </a:r>
            <a:r>
              <a:rPr lang="ko-KR" altLang="en-US" sz="2000" dirty="0"/>
              <a:t> </a:t>
            </a:r>
            <a:r>
              <a:rPr lang="en-US" altLang="ko-KR" sz="2000" dirty="0"/>
              <a:t>pass-by-reference-to-const to pass-by-value.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AEF2-6D9D-4954-993E-23B5D6F3AD60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Slicing Problem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F45A4-1718-4A0B-8688-DB75E14C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41458"/>
            <a:ext cx="6480720" cy="26130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703098-9F5E-4713-8C21-3739E0D2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00" y="4643214"/>
            <a:ext cx="7048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000" dirty="0"/>
              <a:t>Item 20 – Prefer</a:t>
            </a:r>
            <a:r>
              <a:rPr lang="ko-KR" altLang="en-US" sz="2000" dirty="0"/>
              <a:t> </a:t>
            </a:r>
            <a:r>
              <a:rPr lang="en-US" altLang="ko-KR" sz="2000" dirty="0"/>
              <a:t>pass-by-reference-to-const to pass-by-value.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AEF2-6D9D-4954-993E-23B5D6F3AD60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Slicing Problem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F45A4-1718-4A0B-8688-DB75E14C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41458"/>
            <a:ext cx="6480720" cy="2613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B1AAC0-DB85-4956-9009-9C4886A9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51" y="4653136"/>
            <a:ext cx="6981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000" dirty="0"/>
              <a:t>Item 20 – Prefer</a:t>
            </a:r>
            <a:r>
              <a:rPr lang="ko-KR" altLang="en-US" sz="2000" dirty="0"/>
              <a:t> </a:t>
            </a:r>
            <a:r>
              <a:rPr lang="en-US" altLang="ko-KR" sz="2000" dirty="0"/>
              <a:t>pass-by-reference-to-const to pass-by-value.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AEF2-6D9D-4954-993E-23B5D6F3AD60}"/>
              </a:ext>
            </a:extLst>
          </p:cNvPr>
          <p:cNvSpPr txBox="1"/>
          <p:nvPr/>
        </p:nvSpPr>
        <p:spPr>
          <a:xfrm>
            <a:off x="722312" y="1372126"/>
            <a:ext cx="7666111" cy="485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돋움" panose="020B0600000101010101" pitchFamily="50" charset="-127"/>
              </a:rPr>
              <a:t>언제나 </a:t>
            </a:r>
            <a:r>
              <a:rPr lang="en-US" altLang="ko-KR" dirty="0">
                <a:ea typeface="돋움" panose="020B0600000101010101" pitchFamily="50" charset="-127"/>
              </a:rPr>
              <a:t>pass-by-reference</a:t>
            </a:r>
            <a:r>
              <a:rPr lang="ko-KR" altLang="en-US" dirty="0">
                <a:ea typeface="돋움" panose="020B0600000101010101" pitchFamily="50" charset="-127"/>
              </a:rPr>
              <a:t>가 옳은 것은 아니다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Built-in type (ex. Int)</a:t>
            </a:r>
            <a:r>
              <a:rPr lang="ko-KR" altLang="en-US" dirty="0">
                <a:ea typeface="돋움" panose="020B0600000101010101" pitchFamily="50" charset="-127"/>
              </a:rPr>
              <a:t>나 </a:t>
            </a:r>
            <a:r>
              <a:rPr lang="en-US" altLang="ko-KR" dirty="0">
                <a:ea typeface="돋움" panose="020B0600000101010101" pitchFamily="50" charset="-127"/>
              </a:rPr>
              <a:t>iterator, STL function object</a:t>
            </a:r>
            <a:r>
              <a:rPr lang="ko-KR" altLang="en-US" dirty="0">
                <a:ea typeface="돋움" panose="020B0600000101010101" pitchFamily="50" charset="-127"/>
              </a:rPr>
              <a:t>들은 </a:t>
            </a:r>
            <a:r>
              <a:rPr lang="en-US" altLang="ko-KR" dirty="0">
                <a:ea typeface="돋움" panose="020B0600000101010101" pitchFamily="50" charset="-127"/>
              </a:rPr>
              <a:t>passed-by-value</a:t>
            </a:r>
            <a:r>
              <a:rPr lang="ko-KR" altLang="en-US" dirty="0">
                <a:ea typeface="돋움" panose="020B0600000101010101" pitchFamily="50" charset="-127"/>
              </a:rPr>
              <a:t>를 사용하는 것이 효율적이며 </a:t>
            </a:r>
            <a:r>
              <a:rPr lang="en-US" altLang="ko-KR" dirty="0">
                <a:ea typeface="돋움" panose="020B0600000101010101" pitchFamily="50" charset="-127"/>
              </a:rPr>
              <a:t>slicing problem</a:t>
            </a:r>
            <a:r>
              <a:rPr lang="ko-KR" altLang="en-US" dirty="0">
                <a:ea typeface="돋움" panose="020B0600000101010101" pitchFamily="50" charset="-127"/>
              </a:rPr>
              <a:t>도 생기지 않는다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돋움" panose="020B0600000101010101" pitchFamily="50" charset="-127"/>
              </a:rPr>
              <a:t>그러나</a:t>
            </a:r>
            <a:r>
              <a:rPr lang="en-US" altLang="ko-KR" dirty="0">
                <a:ea typeface="돋움" panose="020B0600000101010101" pitchFamily="50" charset="-127"/>
              </a:rPr>
              <a:t>, </a:t>
            </a:r>
            <a:r>
              <a:rPr lang="ko-KR" altLang="en-US" dirty="0">
                <a:ea typeface="돋움" panose="020B0600000101010101" pitchFamily="50" charset="-127"/>
              </a:rPr>
              <a:t>단지 </a:t>
            </a:r>
            <a:r>
              <a:rPr lang="en-US" altLang="ko-KR" dirty="0">
                <a:ea typeface="돋움" panose="020B0600000101010101" pitchFamily="50" charset="-127"/>
              </a:rPr>
              <a:t>built-in type</a:t>
            </a:r>
            <a:r>
              <a:rPr lang="ko-KR" altLang="en-US" dirty="0">
                <a:ea typeface="돋움" panose="020B0600000101010101" pitchFamily="50" charset="-127"/>
              </a:rPr>
              <a:t>가 </a:t>
            </a:r>
            <a:r>
              <a:rPr lang="en-US" altLang="ko-KR" dirty="0">
                <a:ea typeface="돋움" panose="020B0600000101010101" pitchFamily="50" charset="-127"/>
              </a:rPr>
              <a:t>copy</a:t>
            </a:r>
            <a:r>
              <a:rPr lang="ko-KR" altLang="en-US" dirty="0">
                <a:ea typeface="돋움" panose="020B0600000101010101" pitchFamily="50" charset="-127"/>
              </a:rPr>
              <a:t>가 되어도 메모리 사용량이 적기 때문에 크기가 작은 </a:t>
            </a:r>
            <a:r>
              <a:rPr lang="en-US" altLang="ko-KR" dirty="0">
                <a:ea typeface="돋움" panose="020B0600000101010101" pitchFamily="50" charset="-127"/>
              </a:rPr>
              <a:t>user-defined</a:t>
            </a:r>
            <a:r>
              <a:rPr lang="ko-KR" altLang="en-US" dirty="0">
                <a:ea typeface="돋움" panose="020B0600000101010101" pitchFamily="50" charset="-127"/>
              </a:rPr>
              <a:t> </a:t>
            </a:r>
            <a:r>
              <a:rPr lang="en-US" altLang="ko-KR" dirty="0">
                <a:ea typeface="돋움" panose="020B0600000101010101" pitchFamily="50" charset="-127"/>
              </a:rPr>
              <a:t>type</a:t>
            </a:r>
            <a:r>
              <a:rPr lang="ko-KR" altLang="en-US" dirty="0">
                <a:ea typeface="돋움" panose="020B0600000101010101" pitchFamily="50" charset="-127"/>
              </a:rPr>
              <a:t>들을 </a:t>
            </a:r>
            <a:r>
              <a:rPr lang="en-US" altLang="ko-KR" dirty="0">
                <a:ea typeface="돋움" panose="020B0600000101010101" pitchFamily="50" charset="-127"/>
              </a:rPr>
              <a:t>pass-by-value</a:t>
            </a:r>
            <a:r>
              <a:rPr lang="ko-KR" altLang="en-US" dirty="0">
                <a:ea typeface="돋움" panose="020B0600000101010101" pitchFamily="50" charset="-127"/>
              </a:rPr>
              <a:t>로 사용해도 효율적일</a:t>
            </a: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ko-KR" altLang="en-US" dirty="0">
                <a:ea typeface="돋움" panose="020B0600000101010101" pitchFamily="50" charset="-127"/>
              </a:rPr>
              <a:t>것이라 결론 내리는 것은 위험하다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Pointer</a:t>
            </a:r>
            <a:r>
              <a:rPr lang="ko-KR" altLang="en-US" dirty="0">
                <a:ea typeface="돋움" panose="020B0600000101010101" pitchFamily="50" charset="-127"/>
              </a:rPr>
              <a:t>를 가지고 있는 </a:t>
            </a:r>
            <a:r>
              <a:rPr lang="en-US" altLang="ko-KR" dirty="0">
                <a:ea typeface="돋움" panose="020B0600000101010101" pitchFamily="50" charset="-127"/>
              </a:rPr>
              <a:t>type</a:t>
            </a:r>
            <a:r>
              <a:rPr lang="ko-KR" altLang="en-US" dirty="0">
                <a:ea typeface="돋움" panose="020B0600000101010101" pitchFamily="50" charset="-127"/>
              </a:rPr>
              <a:t>을 </a:t>
            </a:r>
            <a:r>
              <a:rPr lang="en-US" altLang="ko-KR" dirty="0">
                <a:ea typeface="돋움" panose="020B0600000101010101" pitchFamily="50" charset="-127"/>
              </a:rPr>
              <a:t>copy</a:t>
            </a:r>
            <a:r>
              <a:rPr lang="ko-KR" altLang="en-US" dirty="0">
                <a:ea typeface="돋움" panose="020B0600000101010101" pitchFamily="50" charset="-127"/>
              </a:rPr>
              <a:t>하는 것은 비효율적일 수 있다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돋움" panose="020B0600000101010101" pitchFamily="50" charset="-127"/>
              </a:rPr>
              <a:t>컴파일러가 </a:t>
            </a:r>
            <a:r>
              <a:rPr lang="en-US" altLang="ko-KR" dirty="0">
                <a:ea typeface="돋움" panose="020B0600000101010101" pitchFamily="50" charset="-127"/>
              </a:rPr>
              <a:t>built-in type</a:t>
            </a:r>
            <a:r>
              <a:rPr lang="ko-KR" altLang="en-US" dirty="0">
                <a:ea typeface="돋움" panose="020B0600000101010101" pitchFamily="50" charset="-127"/>
              </a:rPr>
              <a:t>과 </a:t>
            </a:r>
            <a:r>
              <a:rPr lang="en-US" altLang="ko-KR" dirty="0">
                <a:ea typeface="돋움" panose="020B0600000101010101" pitchFamily="50" charset="-127"/>
              </a:rPr>
              <a:t>user-defined type</a:t>
            </a:r>
            <a:r>
              <a:rPr lang="ko-KR" altLang="en-US" dirty="0">
                <a:ea typeface="돋움" panose="020B0600000101010101" pitchFamily="50" charset="-127"/>
              </a:rPr>
              <a:t>를 다르게 취급할 수 있어 성능 차이가 생길 수 있다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User-defined type</a:t>
            </a:r>
            <a:r>
              <a:rPr lang="ko-KR" altLang="en-US" dirty="0">
                <a:ea typeface="돋움" panose="020B0600000101010101" pitchFamily="50" charset="-127"/>
              </a:rPr>
              <a:t>의 크기가 현재는 작을 지 몰라도 나중에 커질 수 있다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  <a:r>
              <a:rPr lang="ko-KR" altLang="en-US" dirty="0">
                <a:ea typeface="돋움" panose="020B0600000101010101" pitchFamily="50" charset="-127"/>
              </a:rPr>
              <a:t>   </a:t>
            </a:r>
            <a:endParaRPr lang="en-US" altLang="ko-KR" dirty="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19 – Treat class design as type design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C++</a:t>
            </a:r>
            <a:r>
              <a:rPr lang="ko-KR" altLang="en-US" dirty="0">
                <a:ea typeface="돋움" panose="020B0600000101010101" pitchFamily="50" charset="-127"/>
              </a:rPr>
              <a:t>에서 새로운 </a:t>
            </a:r>
            <a:r>
              <a:rPr lang="en-US" altLang="ko-KR" dirty="0">
                <a:ea typeface="돋움" panose="020B0600000101010101" pitchFamily="50" charset="-127"/>
              </a:rPr>
              <a:t>class</a:t>
            </a:r>
            <a:r>
              <a:rPr lang="ko-KR" altLang="en-US" dirty="0">
                <a:ea typeface="돋움" panose="020B0600000101010101" pitchFamily="50" charset="-127"/>
              </a:rPr>
              <a:t>를 디자인한다는 것은 새로운 </a:t>
            </a:r>
            <a:r>
              <a:rPr lang="en-US" altLang="ko-KR" dirty="0">
                <a:ea typeface="돋움" panose="020B0600000101010101" pitchFamily="50" charset="-127"/>
              </a:rPr>
              <a:t>type</a:t>
            </a:r>
            <a:r>
              <a:rPr lang="ko-KR" altLang="en-US" dirty="0">
                <a:ea typeface="돋움" panose="020B0600000101010101" pitchFamily="50" charset="-127"/>
              </a:rPr>
              <a:t>을 디자인한다는 것과 같다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돋움" panose="020B0600000101010101" pitchFamily="50" charset="-127"/>
              </a:rPr>
              <a:t>Class</a:t>
            </a:r>
            <a:r>
              <a:rPr lang="ko-KR" altLang="en-US" dirty="0">
                <a:ea typeface="돋움" panose="020B0600000101010101" pitchFamily="50" charset="-127"/>
              </a:rPr>
              <a:t>를 디자인할 때 다음과 같은 질문에 적절한 답을 하며 디자인해야 한다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endParaRPr lang="en-US" altLang="ko-KR" dirty="0"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ea typeface="돋움" panose="020B0600000101010101" pitchFamily="50" charset="-127"/>
              </a:rPr>
              <a:t>Object</a:t>
            </a:r>
            <a:r>
              <a:rPr lang="ko-KR" altLang="en-US" dirty="0">
                <a:ea typeface="돋움" panose="020B0600000101010101" pitchFamily="50" charset="-127"/>
              </a:rPr>
              <a:t>의 생성과 소멸을 어떻게 관리할 것인가</a:t>
            </a:r>
            <a:r>
              <a:rPr lang="en-US" altLang="ko-KR" dirty="0">
                <a:ea typeface="돋움" panose="020B0600000101010101" pitchFamily="50" charset="-127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Constructor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Destructor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어떻게 디자인할 것인가와 같은 말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메모리 할당 방법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(new, new[], delete, delete[] operator)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유념해야 함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Object initialization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Object assignment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의 차이는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Constructor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Assignment operators (=)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 각각의 역할을 어떻게 둘 것인지를 생각해보면 된다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type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Passed by Value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를 어떻게 구현할 것인가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 Copy constructor</a:t>
            </a:r>
          </a:p>
          <a:p>
            <a:r>
              <a:rPr lang="ko-KR" altLang="en-US" dirty="0">
                <a:ea typeface="돋움" panose="020B0600000101010101" pitchFamily="50" charset="-127"/>
              </a:rPr>
              <a:t> </a:t>
            </a:r>
            <a:endParaRPr lang="en-US" altLang="ko-KR" dirty="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19 – Treat class design as type design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ea typeface="돋움" panose="020B0600000101010101" pitchFamily="50" charset="-127"/>
              </a:rPr>
              <a:t>새로운 </a:t>
            </a:r>
            <a:r>
              <a:rPr lang="en-US" altLang="ko-KR" dirty="0">
                <a:ea typeface="돋움" panose="020B0600000101010101" pitchFamily="50" charset="-127"/>
              </a:rPr>
              <a:t>type</a:t>
            </a:r>
            <a:r>
              <a:rPr lang="ko-KR" altLang="en-US" dirty="0">
                <a:ea typeface="돋움" panose="020B0600000101010101" pitchFamily="50" charset="-127"/>
              </a:rPr>
              <a:t>이 가질 수 있는 값의 제한점은 무엇인가</a:t>
            </a:r>
            <a:r>
              <a:rPr lang="en-US" altLang="ko-KR" dirty="0">
                <a:ea typeface="돋움" panose="020B0600000101010101" pitchFamily="50" charset="-127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Invariant (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불변속성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ea typeface="돋움" panose="020B0600000101010101" pitchFamily="50" charset="-127"/>
              </a:rPr>
              <a:t> 어떻게 정의할 것인가</a:t>
            </a:r>
            <a:r>
              <a:rPr lang="en-US" altLang="ko-KR" dirty="0">
                <a:ea typeface="돋움" panose="020B0600000101010101" pitchFamily="50" charset="-127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</a:rPr>
              <a:t>Invariant</a:t>
            </a:r>
            <a:r>
              <a:rPr lang="ko-KR" altLang="en-US" dirty="0">
                <a:ea typeface="돋움" panose="020B0600000101010101" pitchFamily="50" charset="-127"/>
              </a:rPr>
              <a:t>는 </a:t>
            </a:r>
            <a:r>
              <a:rPr lang="en-US" altLang="ko-KR" dirty="0">
                <a:ea typeface="돋움" panose="020B0600000101010101" pitchFamily="50" charset="-127"/>
              </a:rPr>
              <a:t>Object </a:t>
            </a:r>
            <a:r>
              <a:rPr lang="ko-KR" altLang="en-US" dirty="0">
                <a:ea typeface="돋움" panose="020B0600000101010101" pitchFamily="50" charset="-127"/>
              </a:rPr>
              <a:t>을 설계할 때 다른 </a:t>
            </a:r>
            <a:r>
              <a:rPr lang="en-US" altLang="ko-KR" dirty="0">
                <a:ea typeface="돋움" panose="020B0600000101010101" pitchFamily="50" charset="-127"/>
              </a:rPr>
              <a:t>user</a:t>
            </a:r>
            <a:r>
              <a:rPr lang="ko-KR" altLang="en-US" dirty="0">
                <a:ea typeface="돋움" panose="020B0600000101010101" pitchFamily="50" charset="-127"/>
              </a:rPr>
              <a:t>가 건들이면 안되는</a:t>
            </a:r>
            <a:r>
              <a:rPr lang="en-US" altLang="ko-KR" dirty="0">
                <a:ea typeface="돋움" panose="020B0600000101010101" pitchFamily="50" charset="-127"/>
              </a:rPr>
              <a:t>, </a:t>
            </a:r>
            <a:r>
              <a:rPr lang="ko-KR" altLang="en-US" dirty="0">
                <a:ea typeface="돋움" panose="020B0600000101010101" pitchFamily="50" charset="-127"/>
              </a:rPr>
              <a:t>그래서 바꿀 수 없는 속성을 의미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</a:rPr>
              <a:t>Error checking (constructor, assignment operators, “setter” function, exceptions)</a:t>
            </a:r>
            <a:r>
              <a:rPr lang="ko-KR" altLang="en-US" dirty="0">
                <a:ea typeface="돋움" panose="020B0600000101010101" pitchFamily="50" charset="-127"/>
              </a:rPr>
              <a:t> 설계에 영향을 미칠 수 있다</a:t>
            </a:r>
            <a:r>
              <a:rPr lang="en-US" altLang="ko-KR" dirty="0"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C4BC3-6D0A-404A-ADAC-E695805B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50030"/>
            <a:ext cx="4824536" cy="29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6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19 – Treat class design as type design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ea typeface="돋움" panose="020B0600000101010101" pitchFamily="50" charset="-127"/>
              </a:rPr>
              <a:t>새롭게 정의한 </a:t>
            </a:r>
            <a:r>
              <a:rPr lang="en-US" altLang="ko-KR" dirty="0">
                <a:ea typeface="돋움" panose="020B0600000101010101" pitchFamily="50" charset="-127"/>
              </a:rPr>
              <a:t>type</a:t>
            </a:r>
            <a:r>
              <a:rPr lang="ko-KR" altLang="en-US" dirty="0">
                <a:ea typeface="돋움" panose="020B0600000101010101" pitchFamily="50" charset="-127"/>
              </a:rPr>
              <a:t>가 </a:t>
            </a:r>
            <a:r>
              <a:rPr lang="en-US" altLang="ko-KR" dirty="0">
                <a:ea typeface="돋움" panose="020B0600000101010101" pitchFamily="50" charset="-127"/>
              </a:rPr>
              <a:t>inheritance(</a:t>
            </a:r>
            <a:r>
              <a:rPr lang="ko-KR" altLang="en-US" dirty="0">
                <a:ea typeface="돋움" panose="020B0600000101010101" pitchFamily="50" charset="-127"/>
              </a:rPr>
              <a:t>상속</a:t>
            </a:r>
            <a:r>
              <a:rPr lang="en-US" altLang="ko-KR" dirty="0">
                <a:ea typeface="돋움" panose="020B0600000101010101" pitchFamily="50" charset="-127"/>
              </a:rPr>
              <a:t>) graph</a:t>
            </a:r>
            <a:r>
              <a:rPr lang="ko-KR" altLang="en-US" dirty="0">
                <a:ea typeface="돋움" panose="020B0600000101010101" pitchFamily="50" charset="-127"/>
              </a:rPr>
              <a:t>에 잘 들어맞는가</a:t>
            </a:r>
            <a:r>
              <a:rPr lang="en-US" altLang="ko-KR" dirty="0">
                <a:ea typeface="돋움" panose="020B0600000101010101" pitchFamily="50" charset="-127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만약 이미 설계가 되어 있는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를 상속한다면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base 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virtual/non-virtual function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잘 판별하여야 한다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비슷한 원리로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다른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가 잘 상속 받기 위해선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function/destructor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virtual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줄지 잘 판단해야 한다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cf.) Item 7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Type conversion (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형 변환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의 허용 범위를 어디까지 정할 것인가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Implicit conversion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하기 위해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(T1  T2):</a:t>
            </a:r>
          </a:p>
          <a:p>
            <a:pPr marL="1257300" lvl="2" indent="-342900">
              <a:buAutoNum type="alphaLcPeriod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operator T2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이용</a:t>
            </a: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1257300" lvl="2" indent="-342900">
              <a:buAutoNum type="alphaLcPeriod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T2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설계할 때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non-explicit constructor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사용</a:t>
            </a: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Explicit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conversion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만 사용할 때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operator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나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non-explicit constructor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이용해서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conversion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진행하지 않아야 함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19 – Treat class design as type design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ea typeface="돋움" panose="020B0600000101010101" pitchFamily="50" charset="-127"/>
              </a:rPr>
              <a:t>새롭게 정의한 </a:t>
            </a:r>
            <a:r>
              <a:rPr lang="en-US" altLang="ko-KR" dirty="0">
                <a:ea typeface="돋움" panose="020B0600000101010101" pitchFamily="50" charset="-127"/>
              </a:rPr>
              <a:t>type</a:t>
            </a:r>
            <a:r>
              <a:rPr lang="ko-KR" altLang="en-US" dirty="0">
                <a:ea typeface="돋움" panose="020B0600000101010101" pitchFamily="50" charset="-127"/>
              </a:rPr>
              <a:t>가 </a:t>
            </a:r>
            <a:r>
              <a:rPr lang="en-US" altLang="ko-KR" dirty="0">
                <a:ea typeface="돋움" panose="020B0600000101010101" pitchFamily="50" charset="-127"/>
              </a:rPr>
              <a:t>inheritance(</a:t>
            </a:r>
            <a:r>
              <a:rPr lang="ko-KR" altLang="en-US" dirty="0">
                <a:ea typeface="돋움" panose="020B0600000101010101" pitchFamily="50" charset="-127"/>
              </a:rPr>
              <a:t>상속</a:t>
            </a:r>
            <a:r>
              <a:rPr lang="en-US" altLang="ko-KR" dirty="0">
                <a:ea typeface="돋움" panose="020B0600000101010101" pitchFamily="50" charset="-127"/>
              </a:rPr>
              <a:t>) graph</a:t>
            </a:r>
            <a:r>
              <a:rPr lang="ko-KR" altLang="en-US" dirty="0">
                <a:ea typeface="돋움" panose="020B0600000101010101" pitchFamily="50" charset="-127"/>
              </a:rPr>
              <a:t>에 잘 들어맞는가</a:t>
            </a:r>
            <a:r>
              <a:rPr lang="en-US" altLang="ko-KR" dirty="0">
                <a:ea typeface="돋움" panose="020B0600000101010101" pitchFamily="50" charset="-127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만약 이미 설계가 되어 있는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를 상속한다면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base 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virtual/non-virtual function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잘 판별하여야 한다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비슷한 원리로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다른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가 잘 상속 받기 위해선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function/destructor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virtual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줄지 잘 판단해야 한다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cf.) Item 7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Type conversion (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형 변환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의 허용 범위를 어디까지 정할 것인가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Implicit conversion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하기 위해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(T1  T2):</a:t>
            </a:r>
          </a:p>
          <a:p>
            <a:pPr marL="1257300" lvl="2" indent="-342900">
              <a:buAutoNum type="alphaLcPeriod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operator T2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이용</a:t>
            </a: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1257300" lvl="2" indent="-342900">
              <a:buAutoNum type="alphaLcPeriod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T2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설계할 때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non-explicit constructor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사용</a:t>
            </a: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Explicit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conversion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만 사용할 때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operator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나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non-explicit constructor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을 이용해서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conversion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진행하지 않아야 함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19 – Treat class design as type design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type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에 대해 적절한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operator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function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이 무엇인가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Member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function / Non-member function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어떤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standard function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이 허용되지 않아야 하는가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허용되지 않는 모든 것들을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private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으로 선언해야 한다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cf.) Item 6</a:t>
            </a:r>
          </a:p>
          <a:p>
            <a:pPr lvl="1"/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Member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들로의 접근 권한을 어느 정도 허용할 것인가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Public, Protected, Private / Friend, Nested</a:t>
            </a:r>
          </a:p>
          <a:p>
            <a:pPr lvl="1"/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 “Undeclared interface” (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정의되지 않은 인터페이스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가 무엇인가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성능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exception,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lock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에 어느 정도의 보장성을 줄 것인가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lvl="1"/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type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이 어느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정도로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general (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일반적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한가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 Template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사용에 대한 질문</a:t>
            </a:r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ea typeface="돋움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864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19 – Treat class design as type design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type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이 정말로 너가 원하는 것인가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다른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를 상속하여 일부 기능을 추가할 계획이라면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그 대신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 non-member function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이나 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template</a:t>
            </a:r>
            <a:r>
              <a:rPr lang="ko-KR" altLang="en-US" dirty="0">
                <a:ea typeface="돋움" panose="020B0600000101010101" pitchFamily="50" charset="-127"/>
                <a:sym typeface="Wingdings" panose="05000000000000000000" pitchFamily="2" charset="2"/>
              </a:rPr>
              <a:t>를 사용해보면 좋을 것이다</a:t>
            </a:r>
            <a:r>
              <a:rPr lang="en-US" altLang="ko-KR" dirty="0">
                <a:ea typeface="돋움" panose="020B0600000101010101" pitchFamily="50" charset="-127"/>
                <a:sym typeface="Wingdings" panose="05000000000000000000" pitchFamily="2" charset="2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5822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000" dirty="0"/>
              <a:t>Item 20 – Prefer</a:t>
            </a:r>
            <a:r>
              <a:rPr lang="ko-KR" altLang="en-US" sz="2000" dirty="0"/>
              <a:t> </a:t>
            </a:r>
            <a:r>
              <a:rPr lang="en-US" altLang="ko-KR" sz="2000" dirty="0"/>
              <a:t>pass-by-reference-to-const to pass-by-value.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F3B6C-D764-439E-88B3-0074B301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209675"/>
            <a:ext cx="6419428" cy="4109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64CF87-69EF-4CC7-92D3-B1D534E07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343320"/>
            <a:ext cx="6635452" cy="1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000" dirty="0"/>
              <a:t>Item 20 – Prefer</a:t>
            </a:r>
            <a:r>
              <a:rPr lang="ko-KR" altLang="en-US" sz="2000" dirty="0"/>
              <a:t> </a:t>
            </a:r>
            <a:r>
              <a:rPr lang="en-US" altLang="ko-KR" sz="2000" dirty="0"/>
              <a:t>pass-by-reference-to-const to pass-by-value.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F3B6C-D764-439E-88B3-0074B301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209675"/>
            <a:ext cx="6419428" cy="41091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B069F2-806F-4EE8-B3E5-D6180D34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556939"/>
            <a:ext cx="3819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80537"/>
      </p:ext>
    </p:extLst>
  </p:cSld>
  <p:clrMapOvr>
    <a:masterClrMapping/>
  </p:clrMapOvr>
</p:sld>
</file>

<file path=ppt/theme/theme1.xml><?xml version="1.0" encoding="utf-8"?>
<a:theme xmlns:a="http://schemas.openxmlformats.org/drawingml/2006/main" name="1_1장">
  <a:themeElements>
    <a:clrScheme name="1_1장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1장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100000">
              <a:srgbClr val="0066FF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100000">
              <a:srgbClr val="0066FF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굴림" charset="-127"/>
          </a:defRPr>
        </a:defPPr>
      </a:lstStyle>
    </a:lnDef>
  </a:objectDefaults>
  <a:extraClrSchemeLst>
    <a:extraClrScheme>
      <a:clrScheme name="1_1장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장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Words>727</Words>
  <Application>Microsoft Office PowerPoint</Application>
  <PresentationFormat>화면 슬라이드 쇼(4:3)</PresentationFormat>
  <Paragraphs>85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Times New Roman</vt:lpstr>
      <vt:lpstr>Webdings</vt:lpstr>
      <vt:lpstr>Wingdings</vt:lpstr>
      <vt:lpstr>1_1장</vt:lpstr>
      <vt:lpstr>PowerPoint 프레젠테이션</vt:lpstr>
      <vt:lpstr>Item 19 – Treat class design as type design</vt:lpstr>
      <vt:lpstr>Item 19 – Treat class design as type design</vt:lpstr>
      <vt:lpstr>Item 19 – Treat class design as type design</vt:lpstr>
      <vt:lpstr>Item 19 – Treat class design as type design</vt:lpstr>
      <vt:lpstr>Item 19 – Treat class design as type design</vt:lpstr>
      <vt:lpstr>Item 19 – Treat class design as type design</vt:lpstr>
      <vt:lpstr>Item 20 – Prefer pass-by-reference-to-const to pass-by-value.</vt:lpstr>
      <vt:lpstr>Item 20 – Prefer pass-by-reference-to-const to pass-by-value.</vt:lpstr>
      <vt:lpstr>Item 20 – Prefer pass-by-reference-to-const to pass-by-value.</vt:lpstr>
      <vt:lpstr>Item 20 – Prefer pass-by-reference-to-const to pass-by-value.</vt:lpstr>
      <vt:lpstr>Item 20 – Prefer pass-by-reference-to-const to pass-by-value.</vt:lpstr>
    </vt:vector>
  </TitlesOfParts>
  <Company>CVPR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정보 처리 실습</dc:title>
  <dc:creator>소재현, 김슬기, 김창묵</dc:creator>
  <cp:lastModifiedBy>김규연</cp:lastModifiedBy>
  <cp:revision>389</cp:revision>
  <cp:lastPrinted>2013-03-13T06:19:00Z</cp:lastPrinted>
  <dcterms:created xsi:type="dcterms:W3CDTF">2009-04-30T10:30:03Z</dcterms:created>
  <dcterms:modified xsi:type="dcterms:W3CDTF">2022-01-17T13:00:41Z</dcterms:modified>
</cp:coreProperties>
</file>