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kumimoji="0" sz="28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889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143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889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889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889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889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889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647"/>
  </p:normalViewPr>
  <p:slideViewPr>
    <p:cSldViewPr snapToGrid="0" snapToObjects="1">
      <p:cViewPr varScale="1">
        <p:scale>
          <a:sx n="69" d="100"/>
          <a:sy n="69" d="100"/>
        </p:scale>
        <p:origin x="232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3619500" y="8635632"/>
            <a:ext cx="17145000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642937">
              <a:spcBef>
                <a:spcPts val="0"/>
              </a:spcBef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3619500" y="9036843"/>
            <a:ext cx="17145000" cy="3804048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23800"/>
            </a:lvl1pPr>
          </a:lstStyle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619500" y="6000750"/>
            <a:ext cx="17145000" cy="253603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0222926" y="607218"/>
            <a:ext cx="545704" cy="61277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>
            <a:spLocks noGrp="1"/>
          </p:cNvSpPr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2937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200" cap="all" spc="16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0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Image"/>
          <p:cNvSpPr>
            <a:spLocks noGrp="1"/>
          </p:cNvSpPr>
          <p:nvPr>
            <p:ph type="pic" sz="quarter" idx="13"/>
          </p:nvPr>
        </p:nvSpPr>
        <p:spPr>
          <a:xfrm>
            <a:off x="12193061" y="0"/>
            <a:ext cx="9144001" cy="684014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Image"/>
          <p:cNvSpPr>
            <a:spLocks noGrp="1"/>
          </p:cNvSpPr>
          <p:nvPr>
            <p:ph type="pic" sz="quarter" idx="14"/>
          </p:nvPr>
        </p:nvSpPr>
        <p:spPr>
          <a:xfrm>
            <a:off x="12191999" y="6893718"/>
            <a:ext cx="9144001" cy="68401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Image"/>
          <p:cNvSpPr>
            <a:spLocks noGrp="1"/>
          </p:cNvSpPr>
          <p:nvPr>
            <p:ph type="pic" sz="half" idx="15"/>
          </p:nvPr>
        </p:nvSpPr>
        <p:spPr>
          <a:xfrm>
            <a:off x="3048000" y="0"/>
            <a:ext cx="9096375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3708796" y="3321843"/>
            <a:ext cx="16966408" cy="7353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3" y="0"/>
                </a:moveTo>
                <a:cubicBezTo>
                  <a:pt x="100" y="0"/>
                  <a:pt x="0" y="230"/>
                  <a:pt x="0" y="515"/>
                </a:cubicBezTo>
                <a:lnTo>
                  <a:pt x="0" y="18790"/>
                </a:lnTo>
                <a:cubicBezTo>
                  <a:pt x="0" y="19075"/>
                  <a:pt x="100" y="19306"/>
                  <a:pt x="223" y="19306"/>
                </a:cubicBezTo>
                <a:lnTo>
                  <a:pt x="17228" y="19306"/>
                </a:lnTo>
                <a:lnTo>
                  <a:pt x="17850" y="21600"/>
                </a:lnTo>
                <a:lnTo>
                  <a:pt x="18471" y="19306"/>
                </a:lnTo>
                <a:lnTo>
                  <a:pt x="21377" y="19306"/>
                </a:lnTo>
                <a:cubicBezTo>
                  <a:pt x="21500" y="19306"/>
                  <a:pt x="21600" y="19075"/>
                  <a:pt x="21600" y="18790"/>
                </a:cubicBezTo>
                <a:lnTo>
                  <a:pt x="21600" y="515"/>
                </a:lnTo>
                <a:cubicBezTo>
                  <a:pt x="21600" y="230"/>
                  <a:pt x="21500" y="0"/>
                  <a:pt x="21377" y="0"/>
                </a:cubicBezTo>
                <a:lnTo>
                  <a:pt x="223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38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  <a:endParaRPr/>
          </a:p>
        </p:txBody>
      </p:sp>
      <p:sp>
        <p:nvSpPr>
          <p:cNvPr id="122" name="Type a quote here."/>
          <p:cNvSpPr txBox="1">
            <a:spLocks noGrp="1"/>
          </p:cNvSpPr>
          <p:nvPr>
            <p:ph type="body" sz="quarter" idx="13"/>
          </p:nvPr>
        </p:nvSpPr>
        <p:spPr>
          <a:xfrm>
            <a:off x="4298156" y="4089796"/>
            <a:ext cx="15787688" cy="182165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132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23" name="Johnny Appleseed"/>
          <p:cNvSpPr txBox="1">
            <a:spLocks noGrp="1"/>
          </p:cNvSpPr>
          <p:nvPr>
            <p:ph type="body" sz="quarter" idx="14"/>
          </p:nvPr>
        </p:nvSpPr>
        <p:spPr>
          <a:xfrm>
            <a:off x="3619500" y="10953750"/>
            <a:ext cx="17145000" cy="1219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84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24" name="Text"/>
          <p:cNvSpPr txBox="1">
            <a:spLocks noGrp="1"/>
          </p:cNvSpPr>
          <p:nvPr>
            <p:ph type="body" sz="quarter" idx="15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2937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200" cap="all" spc="16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>
            <a:spLocks noGrp="1"/>
          </p:cNvSpPr>
          <p:nvPr>
            <p:ph type="body" sz="quarter" idx="13"/>
          </p:nvPr>
        </p:nvSpPr>
        <p:spPr>
          <a:xfrm>
            <a:off x="11334750" y="3714750"/>
            <a:ext cx="9429750" cy="3518297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132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33" name="Image"/>
          <p:cNvSpPr>
            <a:spLocks noGrp="1"/>
          </p:cNvSpPr>
          <p:nvPr>
            <p:ph type="pic" sz="half" idx="14"/>
          </p:nvPr>
        </p:nvSpPr>
        <p:spPr>
          <a:xfrm>
            <a:off x="3048000" y="0"/>
            <a:ext cx="771525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Johnny Appleseed"/>
          <p:cNvSpPr txBox="1">
            <a:spLocks noGrp="1"/>
          </p:cNvSpPr>
          <p:nvPr>
            <p:ph type="body" sz="quarter" idx="15"/>
          </p:nvPr>
        </p:nvSpPr>
        <p:spPr>
          <a:xfrm>
            <a:off x="11334750" y="10951369"/>
            <a:ext cx="9429750" cy="1219201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642937">
              <a:spcBef>
                <a:spcPts val="0"/>
              </a:spcBef>
              <a:buClrTx/>
              <a:buSzTx/>
              <a:buFontTx/>
              <a:buNone/>
              <a:defRPr sz="84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mage"/>
          <p:cNvSpPr>
            <a:spLocks noGrp="1"/>
          </p:cNvSpPr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mage"/>
          <p:cNvSpPr>
            <a:spLocks noGrp="1"/>
          </p:cNvSpPr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Line"/>
          <p:cNvSpPr>
            <a:spLocks noGrp="1"/>
          </p:cNvSpPr>
          <p:nvPr>
            <p:ph type="body" sz="quarter" idx="14"/>
          </p:nvPr>
        </p:nvSpPr>
        <p:spPr>
          <a:xfrm flipV="1">
            <a:off x="3619500" y="8635632"/>
            <a:ext cx="17145000" cy="369"/>
          </a:xfrm>
          <a:prstGeom prst="line">
            <a:avLst/>
          </a:prstGeom>
          <a:ln w="508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642937">
              <a:spcBef>
                <a:spcPts val="0"/>
              </a:spcBef>
              <a:buClrTx/>
              <a:buSzTx/>
              <a:buFontTx/>
              <a:buNone/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xfrm>
            <a:off x="3619500" y="9036843"/>
            <a:ext cx="17145000" cy="3804048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23800"/>
            </a:lvl1pPr>
          </a:lstStyle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619500" y="6000750"/>
            <a:ext cx="17145000" cy="253603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0222926" y="607218"/>
            <a:ext cx="545704" cy="61277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3619500" y="8635632"/>
            <a:ext cx="17145000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642937">
              <a:spcBef>
                <a:spcPts val="0"/>
              </a:spcBef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" name="Title Text"/>
          <p:cNvSpPr txBox="1">
            <a:spLocks noGrp="1"/>
          </p:cNvSpPr>
          <p:nvPr>
            <p:ph type="title"/>
          </p:nvPr>
        </p:nvSpPr>
        <p:spPr>
          <a:xfrm>
            <a:off x="3619500" y="9036843"/>
            <a:ext cx="17145000" cy="3804048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23800"/>
            </a:lvl1pPr>
          </a:lstStyle>
          <a:p>
            <a:r>
              <a:t>Title Text</a:t>
            </a:r>
          </a:p>
        </p:txBody>
      </p:sp>
      <p:sp>
        <p:nvSpPr>
          <p:cNvPr id="3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619500" y="6000750"/>
            <a:ext cx="17145000" cy="253603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0177109" y="589359"/>
            <a:ext cx="545704" cy="61277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>
            <a:spLocks noGrp="1"/>
          </p:cNvSpPr>
          <p:nvPr>
            <p:ph type="title"/>
          </p:nvPr>
        </p:nvSpPr>
        <p:spPr>
          <a:xfrm>
            <a:off x="3619500" y="5679281"/>
            <a:ext cx="17145000" cy="6357938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23800"/>
            </a:lvl1pPr>
          </a:lstStyle>
          <a:p>
            <a:r>
              <a:t>Title Text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0222926" y="607218"/>
            <a:ext cx="545704" cy="61277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11334750" y="8635798"/>
            <a:ext cx="9429750" cy="203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642937">
              <a:spcBef>
                <a:spcPts val="0"/>
              </a:spcBef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" name="Image"/>
          <p:cNvSpPr>
            <a:spLocks noGrp="1"/>
          </p:cNvSpPr>
          <p:nvPr>
            <p:ph type="pic" sz="half" idx="13"/>
          </p:nvPr>
        </p:nvSpPr>
        <p:spPr>
          <a:xfrm>
            <a:off x="3048000" y="0"/>
            <a:ext cx="771525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11334750" y="9036843"/>
            <a:ext cx="9429750" cy="3804048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23800"/>
            </a:lvl1pPr>
          </a:lstStyle>
          <a:p>
            <a:r>
              <a:t>Title Text</a:t>
            </a:r>
          </a:p>
        </p:txBody>
      </p:sp>
      <p:sp>
        <p:nvSpPr>
          <p:cNvPr id="5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334750" y="6000750"/>
            <a:ext cx="9429750" cy="253603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0222926" y="607218"/>
            <a:ext cx="545704" cy="61277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>
            <a:spLocks noGrp="1"/>
          </p:cNvSpPr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2937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200" cap="all" spc="16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6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>
            <a:spLocks noGrp="1"/>
          </p:cNvSpPr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2937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200" cap="all" spc="16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>
            <a:spLocks noGrp="1"/>
          </p:cNvSpPr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2937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200" cap="all" spc="16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>
            <a:spLocks noGrp="1"/>
          </p:cNvSpPr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2937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200" cap="all" spc="16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92" name="Image"/>
          <p:cNvSpPr>
            <a:spLocks noGrp="1"/>
          </p:cNvSpPr>
          <p:nvPr>
            <p:ph type="pic" sz="half" idx="14"/>
          </p:nvPr>
        </p:nvSpPr>
        <p:spPr>
          <a:xfrm>
            <a:off x="13049250" y="2160984"/>
            <a:ext cx="7715251" cy="1096565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Title Text"/>
          <p:cNvSpPr txBox="1">
            <a:spLocks noGrp="1"/>
          </p:cNvSpPr>
          <p:nvPr>
            <p:ph type="title"/>
          </p:nvPr>
        </p:nvSpPr>
        <p:spPr>
          <a:xfrm>
            <a:off x="3619500" y="2160984"/>
            <a:ext cx="8858250" cy="101798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619500" y="3857625"/>
            <a:ext cx="8858250" cy="8590360"/>
          </a:xfrm>
          <a:prstGeom prst="rect">
            <a:avLst/>
          </a:prstGeom>
        </p:spPr>
        <p:txBody>
          <a:bodyPr/>
          <a:lstStyle>
            <a:lvl1pPr marL="603250" indent="-603250">
              <a:buClr>
                <a:schemeClr val="accent1"/>
              </a:buClr>
              <a:buChar char="▸"/>
              <a:defRPr sz="3800"/>
            </a:lvl1pPr>
            <a:lvl2pPr marL="1047750" indent="-603250">
              <a:buClr>
                <a:schemeClr val="accent1"/>
              </a:buClr>
              <a:buChar char="▸"/>
              <a:defRPr sz="3800"/>
            </a:lvl2pPr>
            <a:lvl3pPr marL="1492250" indent="-603250">
              <a:buClr>
                <a:schemeClr val="accent1"/>
              </a:buClr>
              <a:buChar char="▸"/>
              <a:defRPr sz="3800"/>
            </a:lvl3pPr>
            <a:lvl4pPr marL="1936750" indent="-603250">
              <a:buClr>
                <a:schemeClr val="accent1"/>
              </a:buClr>
              <a:buChar char="▸"/>
              <a:defRPr sz="3800"/>
            </a:lvl4pPr>
            <a:lvl5pPr marL="2381250" indent="-603250">
              <a:buClr>
                <a:schemeClr val="accent1"/>
              </a:buClr>
              <a:buChar char="▸"/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642937">
              <a:spcBef>
                <a:spcPts val="0"/>
              </a:spcBef>
              <a:defRPr sz="1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3619500" y="2160984"/>
            <a:ext cx="17145000" cy="1017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3619500" y="3857625"/>
            <a:ext cx="17145000" cy="8590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32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821531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4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0" algn="l" defTabSz="821531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4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0" algn="l" defTabSz="821531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4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0" algn="l" defTabSz="821531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4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0" algn="l" defTabSz="821531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4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0" algn="l" defTabSz="821531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4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0" algn="l" defTabSz="821531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4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0" algn="l" defTabSz="821531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4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0" algn="l" defTabSz="821531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400" b="0" i="0" u="none" strike="noStrike" cap="all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601382" marR="0" indent="-601382" algn="l" defTabSz="821531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46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1045882" marR="0" indent="-601382" algn="l" defTabSz="821531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46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490382" marR="0" indent="-601382" algn="l" defTabSz="821531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46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934882" marR="0" indent="-601382" algn="l" defTabSz="821531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46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379382" marR="0" indent="-601382" algn="l" defTabSz="821531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46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823882" marR="0" indent="-601382" algn="l" defTabSz="821531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46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268382" marR="0" indent="-601382" algn="l" defTabSz="821531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46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712882" marR="0" indent="-601382" algn="l" defTabSz="821531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46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157382" marR="0" indent="-601382" algn="l" defTabSz="821531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"/>
        <a:buChar char="‣"/>
        <a:tabLst/>
        <a:defRPr sz="4600" b="0" i="0" u="none" strike="noStrike" cap="none" spc="0" baseline="0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821531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821531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821531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821531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821531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821531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821531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821531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821531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lextudio.com" TargetMode="External"/><Relationship Id="rId2" Type="http://schemas.openxmlformats.org/officeDocument/2006/relationships/hyperlink" Target="https://jexusmanager.com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extudio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jexusmanager.com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Jexus Manager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Jexus Manager</a:t>
            </a:r>
          </a:p>
        </p:txBody>
      </p:sp>
      <p:sp>
        <p:nvSpPr>
          <p:cNvPr id="167" name="IIS 故障诊断利器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IIS 故障诊断利器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参考资料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6488">
              <a:spcBef>
                <a:spcPts val="2200"/>
              </a:spcBef>
              <a:defRPr sz="4871"/>
            </a:lvl1pPr>
          </a:lstStyle>
          <a:p>
            <a:r>
              <a:t>参考资料</a:t>
            </a:r>
          </a:p>
        </p:txBody>
      </p:sp>
      <p:sp>
        <p:nvSpPr>
          <p:cNvPr id="203" name="Jexus Manager 主页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Jexus Manager </a:t>
            </a:r>
            <a:r>
              <a:rPr dirty="0" err="1"/>
              <a:t>主页</a:t>
            </a:r>
            <a:endParaRPr dirty="0"/>
          </a:p>
          <a:p>
            <a:pPr lvl="1"/>
            <a:r>
              <a:rPr u="sng" dirty="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https://jexusmanager.com</a:t>
            </a:r>
            <a:r>
              <a:rPr dirty="0">
                <a:solidFill>
                  <a:srgbClr val="FFFF00"/>
                </a:solidFill>
              </a:rPr>
              <a:t> </a:t>
            </a:r>
          </a:p>
          <a:p>
            <a:r>
              <a:rPr dirty="0" err="1"/>
              <a:t>我的博客</a:t>
            </a:r>
            <a:r>
              <a:rPr dirty="0"/>
              <a:t>          </a:t>
            </a:r>
          </a:p>
          <a:p>
            <a:pPr lvl="1"/>
            <a:r>
              <a:rPr u="sng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https://blog.lextudio.com</a:t>
            </a:r>
            <a:r>
              <a:rPr dirty="0">
                <a:solidFill>
                  <a:srgbClr val="FFFF00"/>
                </a:solidFill>
              </a:rPr>
              <a:t> 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IMG_9101.JPG" descr="IMG_9101.JPG"/>
          <p:cNvPicPr>
            <a:picLocks noGrp="1" noChangeAspect="1"/>
          </p:cNvPicPr>
          <p:nvPr>
            <p:ph type="pic" idx="15"/>
          </p:nvPr>
        </p:nvPicPr>
        <p:blipFill>
          <a:blip r:embed="rId2"/>
          <a:srcRect l="16840" r="16840"/>
          <a:stretch>
            <a:fillRect/>
          </a:stretch>
        </p:blipFill>
        <p:spPr>
          <a:xfrm>
            <a:off x="3048000" y="0"/>
            <a:ext cx="9096376" cy="13716000"/>
          </a:xfrm>
          <a:prstGeom prst="rect">
            <a:avLst/>
          </a:prstGeom>
        </p:spPr>
      </p:pic>
      <p:sp>
        <p:nvSpPr>
          <p:cNvPr id="210" name="LeXtudio…"/>
          <p:cNvSpPr txBox="1"/>
          <p:nvPr/>
        </p:nvSpPr>
        <p:spPr>
          <a:xfrm>
            <a:off x="13101269" y="5182542"/>
            <a:ext cx="5200140" cy="16754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3600">
                <a:solidFill>
                  <a:srgbClr val="FFFFFF"/>
                </a:solidFill>
                <a:latin typeface="Avenir Next Heavy"/>
                <a:ea typeface="Avenir Next Heavy"/>
                <a:cs typeface="Avenir Next Heavy"/>
                <a:sym typeface="Avenir Next Heavy"/>
              </a:defRPr>
            </a:pPr>
            <a:r>
              <a:rPr dirty="0" err="1"/>
              <a:t>LeXtudio</a:t>
            </a:r>
            <a:r>
              <a:rPr lang="en-US" dirty="0"/>
              <a:t> Inc.</a:t>
            </a:r>
            <a:endParaRPr dirty="0"/>
          </a:p>
          <a:p>
            <a:pPr>
              <a:defRPr sz="3600">
                <a:solidFill>
                  <a:srgbClr val="FFFFFF"/>
                </a:solidFill>
                <a:latin typeface="Avenir Next Heavy"/>
                <a:ea typeface="Avenir Next Heavy"/>
                <a:cs typeface="Avenir Next Heavy"/>
                <a:sym typeface="Avenir Next Heavy"/>
              </a:defRPr>
            </a:pPr>
            <a:r>
              <a:rPr u="sng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https://lextudio.com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Lex Li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73655">
              <a:spcBef>
                <a:spcPts val="3200"/>
              </a:spcBef>
              <a:defRPr sz="6887"/>
            </a:lvl1pPr>
          </a:lstStyle>
          <a:p>
            <a:r>
              <a:t>Lex Li</a:t>
            </a:r>
          </a:p>
        </p:txBody>
      </p:sp>
      <p:sp>
        <p:nvSpPr>
          <p:cNvPr id="171" name="摩根士丹利蒙特利尔研发中心 工程师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微软</a:t>
            </a:r>
            <a:r>
              <a:rPr lang="en-US" dirty="0" err="1"/>
              <a:t>最有价值专家</a:t>
            </a:r>
            <a:r>
              <a:rPr lang="zh-CN" altLang="en-US" dirty="0"/>
              <a:t> </a:t>
            </a:r>
            <a:r>
              <a:rPr dirty="0"/>
              <a:t>2012-20</a:t>
            </a:r>
            <a:r>
              <a:rPr lang="en-US" altLang="zh-CN" dirty="0"/>
              <a:t>20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JeXUS Manager"/>
          <p:cNvSpPr txBox="1">
            <a:spLocks noGrp="1"/>
          </p:cNvSpPr>
          <p:nvPr>
            <p:ph type="title"/>
          </p:nvPr>
        </p:nvSpPr>
        <p:spPr>
          <a:xfrm>
            <a:off x="3637359" y="2178843"/>
            <a:ext cx="17145001" cy="1017986"/>
          </a:xfrm>
          <a:prstGeom prst="rect">
            <a:avLst/>
          </a:prstGeom>
        </p:spPr>
        <p:txBody>
          <a:bodyPr/>
          <a:lstStyle>
            <a:lvl1pPr defTabSz="673655">
              <a:spcBef>
                <a:spcPts val="3200"/>
              </a:spcBef>
              <a:defRPr sz="6887"/>
            </a:lvl1pPr>
          </a:lstStyle>
          <a:p>
            <a:r>
              <a:rPr dirty="0" err="1"/>
              <a:t>JeXUS</a:t>
            </a:r>
            <a:r>
              <a:rPr dirty="0"/>
              <a:t> Manager</a:t>
            </a:r>
          </a:p>
        </p:txBody>
      </p:sp>
      <p:sp>
        <p:nvSpPr>
          <p:cNvPr id="175" name="托管在 GitHub 上的开源项目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托管在</a:t>
            </a:r>
            <a:r>
              <a:rPr dirty="0"/>
              <a:t> GitHub </a:t>
            </a:r>
            <a:r>
              <a:rPr dirty="0" err="1"/>
              <a:t>上的开源项目</a:t>
            </a:r>
            <a:endParaRPr dirty="0"/>
          </a:p>
          <a:p>
            <a:pPr lvl="1"/>
            <a:r>
              <a:rPr u="sng" dirty="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https://jexusmanager.com</a:t>
            </a:r>
            <a:r>
              <a:rPr dirty="0">
                <a:solidFill>
                  <a:srgbClr val="FFFF00"/>
                </a:solidFill>
              </a:rPr>
              <a:t> </a:t>
            </a:r>
          </a:p>
          <a:p>
            <a:r>
              <a:rPr dirty="0" err="1"/>
              <a:t>支持</a:t>
            </a:r>
            <a:r>
              <a:rPr dirty="0"/>
              <a:t> IIS </a:t>
            </a:r>
            <a:r>
              <a:rPr dirty="0" err="1"/>
              <a:t>和</a:t>
            </a:r>
            <a:r>
              <a:rPr dirty="0"/>
              <a:t> IIS Express</a:t>
            </a:r>
          </a:p>
          <a:p>
            <a:r>
              <a:rPr dirty="0" err="1"/>
              <a:t>快速迭代</a:t>
            </a:r>
            <a:r>
              <a:rPr lang="zh-CN" altLang="en-US" dirty="0"/>
              <a:t>，</a:t>
            </a:r>
            <a:r>
              <a:rPr dirty="0" err="1"/>
              <a:t>当有缺陷修正或者新功能便会发布新版本</a:t>
            </a:r>
            <a:endParaRPr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IIS/IIS Express 常见问题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6488">
              <a:spcBef>
                <a:spcPts val="2200"/>
              </a:spcBef>
              <a:defRPr sz="4871"/>
            </a:lvl1pPr>
          </a:lstStyle>
          <a:p>
            <a:r>
              <a:t>IIS/IIS Express 常见问题</a:t>
            </a:r>
          </a:p>
        </p:txBody>
      </p:sp>
      <p:sp>
        <p:nvSpPr>
          <p:cNvPr id="179" name="Visual Studio 相关的问题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83340" indent="-583340" defTabSz="796885">
              <a:spcBef>
                <a:spcPts val="3800"/>
              </a:spcBef>
              <a:defRPr sz="4462"/>
            </a:pPr>
            <a:r>
              <a:rPr dirty="0"/>
              <a:t>Visual Studio </a:t>
            </a:r>
            <a:r>
              <a:rPr dirty="0" err="1"/>
              <a:t>相关的问题</a:t>
            </a:r>
            <a:endParaRPr dirty="0"/>
          </a:p>
          <a:p>
            <a:pPr marL="1014505" lvl="1" indent="-583340" defTabSz="796885">
              <a:spcBef>
                <a:spcPts val="3800"/>
              </a:spcBef>
              <a:defRPr sz="4462"/>
            </a:pPr>
            <a:r>
              <a:rPr dirty="0"/>
              <a:t>“Unable to launch the IIS Express web server.”</a:t>
            </a:r>
          </a:p>
          <a:p>
            <a:pPr marL="1014505" lvl="1" indent="-583340" defTabSz="796885">
              <a:spcBef>
                <a:spcPts val="3800"/>
              </a:spcBef>
              <a:defRPr sz="4462"/>
            </a:pPr>
            <a:r>
              <a:rPr dirty="0"/>
              <a:t>“Unable to create the virtual directory.”</a:t>
            </a:r>
          </a:p>
          <a:p>
            <a:pPr marL="583340" indent="-583340" defTabSz="796885">
              <a:spcBef>
                <a:spcPts val="3800"/>
              </a:spcBef>
              <a:defRPr sz="4462"/>
            </a:pPr>
            <a:r>
              <a:rPr dirty="0" err="1"/>
              <a:t>证书和绑定相关的问题</a:t>
            </a:r>
            <a:endParaRPr dirty="0"/>
          </a:p>
          <a:p>
            <a:pPr marL="1014505" lvl="1" indent="-583340" defTabSz="796885">
              <a:spcBef>
                <a:spcPts val="3800"/>
              </a:spcBef>
              <a:defRPr sz="4462"/>
            </a:pPr>
            <a:r>
              <a:rPr dirty="0"/>
              <a:t>“Your connection is not private.“</a:t>
            </a:r>
          </a:p>
          <a:p>
            <a:pPr marL="1014505" lvl="1" indent="-583340" defTabSz="796885">
              <a:spcBef>
                <a:spcPts val="3800"/>
              </a:spcBef>
              <a:defRPr sz="4462"/>
            </a:pPr>
            <a:r>
              <a:rPr dirty="0"/>
              <a:t>”Bad Request - Invalid Hostname.“</a:t>
            </a:r>
          </a:p>
          <a:p>
            <a:pPr marL="583340" indent="-583340" defTabSz="796885">
              <a:spcBef>
                <a:spcPts val="3800"/>
              </a:spcBef>
              <a:defRPr sz="4462"/>
            </a:pPr>
            <a:r>
              <a:rPr dirty="0" err="1"/>
              <a:t>在</a:t>
            </a:r>
            <a:r>
              <a:rPr dirty="0"/>
              <a:t> IIS</a:t>
            </a:r>
            <a:r>
              <a:rPr lang="en-US" altLang="zh-CN" dirty="0"/>
              <a:t>/IIS</a:t>
            </a:r>
            <a:r>
              <a:rPr lang="zh-CN" altLang="en-US" dirty="0"/>
              <a:t> </a:t>
            </a:r>
            <a:r>
              <a:rPr lang="en-US" altLang="zh-CN" dirty="0"/>
              <a:t>Express</a:t>
            </a:r>
            <a:r>
              <a:rPr dirty="0"/>
              <a:t> </a:t>
            </a:r>
            <a:r>
              <a:rPr dirty="0" err="1"/>
              <a:t>上注册</a:t>
            </a:r>
            <a:r>
              <a:rPr dirty="0"/>
              <a:t> PHP </a:t>
            </a:r>
            <a:r>
              <a:rPr lang="en-CN" dirty="0"/>
              <a:t>应用</a:t>
            </a:r>
            <a:r>
              <a:rPr dirty="0" err="1"/>
              <a:t>相关的问题</a:t>
            </a:r>
            <a:r>
              <a:rPr dirty="0"/>
              <a:t> 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SL 诊断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6488">
              <a:spcBef>
                <a:spcPts val="2200"/>
              </a:spcBef>
              <a:defRPr sz="4871"/>
            </a:lvl1pPr>
          </a:lstStyle>
          <a:p>
            <a:r>
              <a:t>SSL 诊断</a:t>
            </a:r>
          </a:p>
        </p:txBody>
      </p:sp>
      <p:sp>
        <p:nvSpPr>
          <p:cNvPr id="183" name="证书验证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77327" indent="-577327" defTabSz="788669">
              <a:spcBef>
                <a:spcPts val="3700"/>
              </a:spcBef>
              <a:defRPr sz="4416"/>
            </a:pPr>
            <a:r>
              <a:t>证书验证</a:t>
            </a:r>
          </a:p>
          <a:p>
            <a:pPr marL="1004047" lvl="1" indent="-577327" defTabSz="788669">
              <a:spcBef>
                <a:spcPts val="3700"/>
              </a:spcBef>
              <a:defRPr sz="4416"/>
            </a:pPr>
            <a:r>
              <a:t>有效期检查</a:t>
            </a:r>
          </a:p>
          <a:p>
            <a:pPr marL="1004047" lvl="1" indent="-577327" defTabSz="788669">
              <a:spcBef>
                <a:spcPts val="3700"/>
              </a:spcBef>
              <a:defRPr sz="4416"/>
            </a:pPr>
            <a:r>
              <a:t>签名算法检查</a:t>
            </a:r>
          </a:p>
          <a:p>
            <a:pPr marL="1004047" lvl="1" indent="-577327" defTabSz="788669">
              <a:spcBef>
                <a:spcPts val="3700"/>
              </a:spcBef>
              <a:defRPr sz="4416"/>
            </a:pPr>
            <a:r>
              <a:t>其他证书属性的检查</a:t>
            </a:r>
          </a:p>
          <a:p>
            <a:pPr marL="577327" indent="-577327" defTabSz="788669">
              <a:spcBef>
                <a:spcPts val="3700"/>
              </a:spcBef>
              <a:defRPr sz="4416"/>
            </a:pPr>
            <a:r>
              <a:t>HTTPS 绑定的验证</a:t>
            </a:r>
          </a:p>
          <a:p>
            <a:pPr marL="1004047" lvl="1" indent="-577327" defTabSz="788669">
              <a:spcBef>
                <a:spcPts val="3700"/>
              </a:spcBef>
              <a:defRPr sz="4416"/>
            </a:pPr>
            <a:r>
              <a:t>HTTP API 中 SNI 映射检查</a:t>
            </a:r>
          </a:p>
          <a:p>
            <a:pPr marL="1004047" lvl="1" indent="-577327" defTabSz="788669">
              <a:spcBef>
                <a:spcPts val="3700"/>
              </a:spcBef>
              <a:defRPr sz="4416"/>
            </a:pPr>
            <a:r>
              <a:t>HTTP API 中 IP 地址映射检查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绑定诊断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6488">
              <a:spcBef>
                <a:spcPts val="2200"/>
              </a:spcBef>
              <a:defRPr sz="4871"/>
            </a:lvl1pPr>
          </a:lstStyle>
          <a:p>
            <a:r>
              <a:t>绑定诊断</a:t>
            </a:r>
          </a:p>
        </p:txBody>
      </p:sp>
      <p:sp>
        <p:nvSpPr>
          <p:cNvPr id="187" name="什么是 IIS 网站绑定？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什么是 IIS 网站绑定？</a:t>
            </a:r>
          </a:p>
          <a:p>
            <a:pPr lvl="1"/>
            <a:r>
              <a:t>什么是 All Unassigned?</a:t>
            </a:r>
          </a:p>
          <a:p>
            <a:pPr lvl="1"/>
            <a:r>
              <a:t>什么是系统保留的端口号 (&lt; 1024)？</a:t>
            </a:r>
          </a:p>
          <a:p>
            <a:pPr lvl="1"/>
            <a:r>
              <a:t>什么是主机名?</a:t>
            </a:r>
          </a:p>
          <a:p>
            <a:r>
              <a:t>在浏览器中应该使用什么地址来访问网站?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Visual Studio 工程文件诊断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6488">
              <a:spcBef>
                <a:spcPts val="2200"/>
              </a:spcBef>
              <a:defRPr sz="4871"/>
            </a:lvl1pPr>
          </a:lstStyle>
          <a:p>
            <a:r>
              <a:t>Visual Studio 工程文件诊断</a:t>
            </a:r>
          </a:p>
        </p:txBody>
      </p:sp>
      <p:sp>
        <p:nvSpPr>
          <p:cNvPr id="191" name="Visual Studio 方面的文件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Visual Studio </a:t>
            </a:r>
            <a:r>
              <a:rPr dirty="0" err="1"/>
              <a:t>方面的文件</a:t>
            </a:r>
            <a:endParaRPr dirty="0"/>
          </a:p>
          <a:p>
            <a:pPr lvl="1"/>
            <a:r>
              <a:rPr dirty="0"/>
              <a:t>*.</a:t>
            </a:r>
            <a:r>
              <a:rPr dirty="0" err="1"/>
              <a:t>csproj</a:t>
            </a:r>
            <a:endParaRPr dirty="0"/>
          </a:p>
          <a:p>
            <a:pPr lvl="1"/>
            <a:r>
              <a:rPr dirty="0" err="1"/>
              <a:t>launchSettings.json</a:t>
            </a:r>
            <a:endParaRPr dirty="0"/>
          </a:p>
          <a:p>
            <a:r>
              <a:rPr dirty="0"/>
              <a:t>IIS </a:t>
            </a:r>
            <a:r>
              <a:rPr dirty="0" err="1"/>
              <a:t>配置文件</a:t>
            </a:r>
            <a:endParaRPr dirty="0"/>
          </a:p>
          <a:p>
            <a:pPr lvl="1"/>
            <a:r>
              <a:rPr dirty="0"/>
              <a:t>.vs\config\</a:t>
            </a:r>
            <a:r>
              <a:rPr dirty="0" err="1"/>
              <a:t>applicationHost.config</a:t>
            </a:r>
            <a:endParaRPr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HP 诊断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6488">
              <a:spcBef>
                <a:spcPts val="2200"/>
              </a:spcBef>
              <a:defRPr sz="4871"/>
            </a:lvl1pPr>
          </a:lstStyle>
          <a:p>
            <a:r>
              <a:t>PHP 诊断</a:t>
            </a:r>
          </a:p>
        </p:txBody>
      </p:sp>
      <p:sp>
        <p:nvSpPr>
          <p:cNvPr id="195" name="IIS 方面的配置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99147" indent="-499147" defTabSz="681870">
              <a:spcBef>
                <a:spcPts val="3200"/>
              </a:spcBef>
              <a:defRPr sz="3818"/>
            </a:pPr>
            <a:r>
              <a:t>IIS 方面的配置</a:t>
            </a:r>
          </a:p>
          <a:p>
            <a:pPr marL="868082" lvl="1" indent="-499147" defTabSz="681870">
              <a:spcBef>
                <a:spcPts val="3200"/>
              </a:spcBef>
              <a:defRPr sz="3818"/>
            </a:pPr>
            <a:r>
              <a:t>FastCGI 模块必须安装</a:t>
            </a:r>
          </a:p>
          <a:p>
            <a:pPr marL="868082" lvl="1" indent="-499147" defTabSz="681870">
              <a:spcBef>
                <a:spcPts val="3200"/>
              </a:spcBef>
              <a:defRPr sz="3818"/>
            </a:pPr>
            <a:r>
              <a:t>FastCGI 应用程序需要注册</a:t>
            </a:r>
          </a:p>
          <a:p>
            <a:pPr marL="868082" lvl="1" indent="-499147" defTabSz="681870">
              <a:spcBef>
                <a:spcPts val="3200"/>
              </a:spcBef>
              <a:defRPr sz="3818"/>
            </a:pPr>
            <a:r>
              <a:t>FastCGI handler 必须注册</a:t>
            </a:r>
          </a:p>
          <a:p>
            <a:pPr marL="868082" lvl="1" indent="-499147" defTabSz="681870">
              <a:spcBef>
                <a:spcPts val="3200"/>
              </a:spcBef>
              <a:defRPr sz="3818"/>
            </a:pPr>
            <a:r>
              <a:t>Windows Path 环境变量需要修改</a:t>
            </a:r>
          </a:p>
          <a:p>
            <a:pPr marL="499147" indent="-499147" defTabSz="681870">
              <a:spcBef>
                <a:spcPts val="3200"/>
              </a:spcBef>
              <a:defRPr sz="3818"/>
            </a:pPr>
            <a:r>
              <a:t>PHP 方面的配置</a:t>
            </a:r>
          </a:p>
          <a:p>
            <a:pPr marL="868082" lvl="1" indent="-499147" defTabSz="681870">
              <a:spcBef>
                <a:spcPts val="3200"/>
              </a:spcBef>
              <a:defRPr sz="3818"/>
            </a:pPr>
            <a:r>
              <a:t>php.ini</a:t>
            </a:r>
          </a:p>
          <a:p>
            <a:pPr marL="868082" lvl="1" indent="-499147" defTabSz="681870">
              <a:spcBef>
                <a:spcPts val="3200"/>
              </a:spcBef>
              <a:defRPr sz="3818"/>
            </a:pPr>
            <a:r>
              <a:t>其他相关环境变量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演示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6488">
              <a:spcBef>
                <a:spcPts val="2200"/>
              </a:spcBef>
              <a:defRPr sz="4871"/>
            </a:lvl1pPr>
          </a:lstStyle>
          <a:p>
            <a:r>
              <a:t>演示</a:t>
            </a:r>
          </a:p>
        </p:txBody>
      </p:sp>
      <p:sp>
        <p:nvSpPr>
          <p:cNvPr id="199" name="Body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l" defTabSz="821531" rtl="0" fontAlgn="auto" latinLnBrk="0" hangingPunct="0">
          <a:lnSpc>
            <a:spcPct val="100000"/>
          </a:lnSpc>
          <a:spcBef>
            <a:spcPts val="330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8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l" defTabSz="821531" rtl="0" fontAlgn="auto" latinLnBrk="0" hangingPunct="0">
          <a:lnSpc>
            <a:spcPct val="100000"/>
          </a:lnSpc>
          <a:spcBef>
            <a:spcPts val="330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180</Words>
  <Application>Microsoft Macintosh PowerPoint</Application>
  <PresentationFormat>Custom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Avenir Next</vt:lpstr>
      <vt:lpstr>Avenir Next Heavy</vt:lpstr>
      <vt:lpstr>Avenir Next Medium</vt:lpstr>
      <vt:lpstr>DIN Alternate</vt:lpstr>
      <vt:lpstr>DIN Condensed</vt:lpstr>
      <vt:lpstr>Helvetica</vt:lpstr>
      <vt:lpstr>Helvetica Neue</vt:lpstr>
      <vt:lpstr>New_Template7</vt:lpstr>
      <vt:lpstr>Jexus Manager</vt:lpstr>
      <vt:lpstr>Lex Li</vt:lpstr>
      <vt:lpstr>JeXUS Manager</vt:lpstr>
      <vt:lpstr>IIS/IIS Express 常见问题</vt:lpstr>
      <vt:lpstr>SSL 诊断</vt:lpstr>
      <vt:lpstr>绑定诊断</vt:lpstr>
      <vt:lpstr>Visual Studio 工程文件诊断</vt:lpstr>
      <vt:lpstr>PHP 诊断</vt:lpstr>
      <vt:lpstr>演示</vt:lpstr>
      <vt:lpstr>参考资料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Jexus Manager</dc:title>
  <cp:lastModifiedBy>Rental Parking</cp:lastModifiedBy>
  <cp:revision>3</cp:revision>
  <dcterms:modified xsi:type="dcterms:W3CDTF">2020-11-30T06:03:55Z</dcterms:modified>
</cp:coreProperties>
</file>