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2" r:id="rId1"/>
  </p:sldMasterIdLst>
  <p:sldIdLst>
    <p:sldId id="2076137162" r:id="rId2"/>
    <p:sldId id="257" r:id="rId3"/>
    <p:sldId id="258" r:id="rId4"/>
    <p:sldId id="2076137165" r:id="rId5"/>
    <p:sldId id="279" r:id="rId6"/>
    <p:sldId id="278" r:id="rId7"/>
    <p:sldId id="266" r:id="rId8"/>
    <p:sldId id="2076137160" r:id="rId9"/>
    <p:sldId id="267" r:id="rId10"/>
    <p:sldId id="2076137166" r:id="rId11"/>
    <p:sldId id="261" r:id="rId12"/>
    <p:sldId id="2076137163" r:id="rId13"/>
    <p:sldId id="275" r:id="rId14"/>
    <p:sldId id="2076137164" r:id="rId15"/>
    <p:sldId id="259" r:id="rId16"/>
    <p:sldId id="265" r:id="rId17"/>
    <p:sldId id="276" r:id="rId18"/>
    <p:sldId id="264" r:id="rId19"/>
    <p:sldId id="277" r:id="rId20"/>
    <p:sldId id="268" r:id="rId21"/>
    <p:sldId id="2076137161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4"/>
    <p:restoredTop sz="95701"/>
  </p:normalViewPr>
  <p:slideViewPr>
    <p:cSldViewPr snapToGrid="0" snapToObjects="1">
      <p:cViewPr varScale="1">
        <p:scale>
          <a:sx n="98" d="100"/>
          <a:sy n="98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5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4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2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7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4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1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7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5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github.io/language-server-protocol/implementors/serv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tm/ansi-c-antlr" TargetMode="External"/><Relationship Id="rId2" Type="http://schemas.openxmlformats.org/officeDocument/2006/relationships/hyperlink" Target="https://code.visualstudio.com/api/language-extensions/language-server-extension-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xtm/vscode-ansic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lr/grammars-v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30E295-951F-8043-86CC-EED698D70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900" dirty="0"/>
              <a:t>多奇技術分享會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用 </a:t>
            </a:r>
            <a:r>
              <a:rPr lang="en-US" dirty="0"/>
              <a:t>C# </a:t>
            </a:r>
            <a:r>
              <a:rPr lang="zh-CN" altLang="en-US" dirty="0"/>
              <a:t>自製 </a:t>
            </a:r>
            <a:r>
              <a:rPr lang="en-US" dirty="0"/>
              <a:t>ANSI C</a:t>
            </a:r>
            <a:r>
              <a:rPr lang="zh-CN" altLang="en-US" dirty="0"/>
              <a:t> 編譯器與實作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zh-CN" altLang="en-US" dirty="0"/>
              <a:t>語言服務</a:t>
            </a:r>
            <a:endParaRPr lang="en-C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42BF887-B23E-1B4D-964C-36C2544E6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9676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072F-2E06-B84E-AAA8-4CE92FF8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代碼產生器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45F7-836F-824E-9D3B-66DE0A49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遍歷抽象語法樹</a:t>
            </a:r>
          </a:p>
          <a:p>
            <a:r>
              <a:rPr lang="en-CN" dirty="0"/>
              <a:t>每個節點轉換為對應的目標代碼</a:t>
            </a:r>
          </a:p>
        </p:txBody>
      </p:sp>
    </p:spTree>
    <p:extLst>
      <p:ext uri="{BB962C8B-B14F-4D97-AF65-F5344CB8AC3E}">
        <p14:creationId xmlns:p14="http://schemas.microsoft.com/office/powerpoint/2010/main" val="321053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8218D-9DF5-FD46-A176-2502CA6B237D}"/>
              </a:ext>
            </a:extLst>
          </p:cNvPr>
          <p:cNvSpPr txBox="1"/>
          <p:nvPr/>
        </p:nvSpPr>
        <p:spPr>
          <a:xfrm>
            <a:off x="9176687" y="6495704"/>
            <a:ext cx="301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Image source: Stack Overflow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72E16-F3BE-C54E-AB0F-A0BF233E1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11"/>
          <a:stretch/>
        </p:blipFill>
        <p:spPr>
          <a:xfrm>
            <a:off x="1435100" y="425450"/>
            <a:ext cx="9321800" cy="51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5610-FBD4-FA4D-AAC3-A031F8D7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VSCode</a:t>
            </a:r>
            <a:r>
              <a:rPr lang="zh-TW" altLang="en-US" dirty="0"/>
              <a:t> 流行背後的奧秘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80C6-9AEE-2E4F-B285-504F38C4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擴充功能安裝</a:t>
            </a:r>
            <a:r>
              <a:rPr lang="zh-TW" altLang="en-US" dirty="0"/>
              <a:t>（</a:t>
            </a:r>
            <a:r>
              <a:rPr lang="en-US" altLang="zh-TW" dirty="0"/>
              <a:t>Marketplace</a:t>
            </a:r>
            <a:r>
              <a:rPr lang="zh-TW" altLang="en-US" dirty="0"/>
              <a:t>）</a:t>
            </a:r>
            <a:endParaRPr lang="en-CN" dirty="0"/>
          </a:p>
          <a:p>
            <a:r>
              <a:rPr lang="en-CN" dirty="0"/>
              <a:t>語言服務協定</a:t>
            </a:r>
            <a:r>
              <a:rPr lang="zh-TW" altLang="en-US" dirty="0"/>
              <a:t>（</a:t>
            </a:r>
            <a:r>
              <a:rPr lang="en-US" altLang="zh-TW" dirty="0"/>
              <a:t>LSP</a:t>
            </a:r>
            <a:r>
              <a:rPr lang="zh-TW" altLang="en-US" dirty="0"/>
              <a:t>）</a:t>
            </a:r>
            <a:endParaRPr lang="en-CN" dirty="0"/>
          </a:p>
          <a:p>
            <a:r>
              <a:rPr lang="en-CN" dirty="0"/>
              <a:t>除錯適配協定</a:t>
            </a:r>
            <a:r>
              <a:rPr lang="zh-TW" altLang="en-US" dirty="0"/>
              <a:t>（</a:t>
            </a:r>
            <a:r>
              <a:rPr lang="en-US" altLang="zh-TW" dirty="0"/>
              <a:t>DAP</a:t>
            </a:r>
            <a:r>
              <a:rPr lang="zh-TW" altLang="en-US" dirty="0"/>
              <a:t>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3180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6B0BB2-C78E-294F-ABED-1A6EA6A2578F}"/>
              </a:ext>
            </a:extLst>
          </p:cNvPr>
          <p:cNvSpPr txBox="1"/>
          <p:nvPr/>
        </p:nvSpPr>
        <p:spPr>
          <a:xfrm>
            <a:off x="9711834" y="648866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Image source: Microsoft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294D9-E590-4747-AC85-A563C9EC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9" y="779638"/>
            <a:ext cx="11108822" cy="52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0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710D-075C-6A48-B17B-7D551477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語言擴充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594A-38B5-474D-9EC8-1E6CE7A0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基礎語言擴充</a:t>
            </a:r>
            <a:r>
              <a:rPr lang="zh-TW" altLang="en-US" dirty="0"/>
              <a:t>（藉由 </a:t>
            </a:r>
            <a:r>
              <a:rPr lang="en-US" altLang="zh-TW" dirty="0" err="1"/>
              <a:t>TextMate</a:t>
            </a:r>
            <a:r>
              <a:rPr lang="en-US" altLang="zh-TW" dirty="0"/>
              <a:t>/</a:t>
            </a:r>
            <a:r>
              <a:rPr lang="zh-TW" altLang="en-US" dirty="0"/>
              <a:t>正規表達式實現簡單語法突顯特性）</a:t>
            </a:r>
            <a:endParaRPr lang="en-US" altLang="zh-TW" dirty="0"/>
          </a:p>
          <a:p>
            <a:r>
              <a:rPr lang="zh-TW" altLang="en-US" dirty="0"/>
              <a:t>高階語言擴充（藉由語法服務實現高階語法突顯、自動補全等多種特性）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7897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DF8-2D26-0C45-8C79-6C387D3A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語言服務簡介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D453-095C-FE4D-8B1D-01032071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實時解析程式碼的軟體</a:t>
            </a:r>
          </a:p>
          <a:p>
            <a:r>
              <a:rPr lang="en-CN" dirty="0"/>
              <a:t>可使用各種程式設計語言來撰寫</a:t>
            </a:r>
            <a:r>
              <a:rPr lang="zh-TW" altLang="en-US" dirty="0"/>
              <a:t>，但一般使用和它解析的程式碼相同的語言（例如</a:t>
            </a:r>
            <a:r>
              <a:rPr lang="en-CN" dirty="0"/>
              <a:t> TypeScript 語言服務藉由 TypeScript</a:t>
            </a:r>
            <a:r>
              <a:rPr lang="zh-TW" altLang="en-US" dirty="0"/>
              <a:t> 撰寫）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3130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1262-0EE7-9747-BD8E-F2E04583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開發語言服務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2C3F1-E773-AB4E-95EF-1DABC6BFD4CC}"/>
              </a:ext>
            </a:extLst>
          </p:cNvPr>
          <p:cNvSpPr/>
          <p:nvPr/>
        </p:nvSpPr>
        <p:spPr>
          <a:xfrm>
            <a:off x="7013975" y="1918251"/>
            <a:ext cx="4416721" cy="30214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FD72E-CCF6-9444-9D80-B7CA8D005698}"/>
              </a:ext>
            </a:extLst>
          </p:cNvPr>
          <p:cNvSpPr txBox="1"/>
          <p:nvPr/>
        </p:nvSpPr>
        <p:spPr>
          <a:xfrm>
            <a:off x="8525640" y="2418010"/>
            <a:ext cx="2035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語言服務</a:t>
            </a:r>
            <a:endParaRPr lang="en-CN" dirty="0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E306DBE6-DEF6-2A40-96DA-DAFDA972CFF2}"/>
              </a:ext>
            </a:extLst>
          </p:cNvPr>
          <p:cNvSpPr/>
          <p:nvPr/>
        </p:nvSpPr>
        <p:spPr>
          <a:xfrm>
            <a:off x="8518437" y="3420401"/>
            <a:ext cx="1446679" cy="506393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黏合劑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537215D-84AD-154D-BC4C-2297147A0170}"/>
              </a:ext>
            </a:extLst>
          </p:cNvPr>
          <p:cNvSpPr/>
          <p:nvPr/>
        </p:nvSpPr>
        <p:spPr>
          <a:xfrm>
            <a:off x="7325860" y="3317879"/>
            <a:ext cx="1192577" cy="711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LSP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F9CCA2-B831-A646-9221-A5DE7D30CC70}"/>
              </a:ext>
            </a:extLst>
          </p:cNvPr>
          <p:cNvSpPr/>
          <p:nvPr/>
        </p:nvSpPr>
        <p:spPr>
          <a:xfrm>
            <a:off x="9965116" y="3317878"/>
            <a:ext cx="1192577" cy="711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解析器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4D8A4D-5FAC-CC4D-87AA-8FD8B28518CD}"/>
              </a:ext>
            </a:extLst>
          </p:cNvPr>
          <p:cNvSpPr/>
          <p:nvPr/>
        </p:nvSpPr>
        <p:spPr>
          <a:xfrm>
            <a:off x="3787129" y="3152786"/>
            <a:ext cx="1558456" cy="104162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VSCode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B92FB71B-E2D6-D547-94C1-A5A3066522F2}"/>
              </a:ext>
            </a:extLst>
          </p:cNvPr>
          <p:cNvSpPr/>
          <p:nvPr/>
        </p:nvSpPr>
        <p:spPr>
          <a:xfrm>
            <a:off x="5501527" y="3399355"/>
            <a:ext cx="1446679" cy="506393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1338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SP Illustration">
            <a:extLst>
              <a:ext uri="{FF2B5EF4-FFF2-40B4-BE49-F238E27FC236}">
                <a16:creationId xmlns:a16="http://schemas.microsoft.com/office/drawing/2014/main" id="{B0F1B137-984B-3D48-86ED-87E384DABFE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2" y="1140836"/>
            <a:ext cx="9083675" cy="3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A19799-2244-CE42-BD37-9ED1C7AC6B64}"/>
              </a:ext>
            </a:extLst>
          </p:cNvPr>
          <p:cNvSpPr txBox="1"/>
          <p:nvPr/>
        </p:nvSpPr>
        <p:spPr>
          <a:xfrm>
            <a:off x="9711834" y="648866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Image source: Microsoft</a:t>
            </a:r>
          </a:p>
        </p:txBody>
      </p:sp>
    </p:spTree>
    <p:extLst>
      <p:ext uri="{BB962C8B-B14F-4D97-AF65-F5344CB8AC3E}">
        <p14:creationId xmlns:p14="http://schemas.microsoft.com/office/powerpoint/2010/main" val="1614816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1CA8-4408-084D-90A2-5CE88617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演示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E138-E09C-EC48-864B-4DA1775C47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ANSI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語法服務範例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6394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E856-51F3-0840-9CD4-2A86EE8E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LSP</a:t>
            </a:r>
            <a:r>
              <a:rPr lang="zh-TW" altLang="en-US" dirty="0"/>
              <a:t> 實作參考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2B9D-D6F0-3F42-9881-2D4B61847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Java</a:t>
            </a:r>
          </a:p>
          <a:p>
            <a:r>
              <a:rPr lang="en-CN" dirty="0"/>
              <a:t>TypeScript</a:t>
            </a:r>
          </a:p>
          <a:p>
            <a:r>
              <a:rPr lang="en-CN" dirty="0"/>
              <a:t>C#</a:t>
            </a:r>
          </a:p>
          <a:p>
            <a:r>
              <a:rPr lang="en-CN" dirty="0"/>
              <a:t>Go</a:t>
            </a:r>
          </a:p>
          <a:p>
            <a:r>
              <a:rPr lang="en-CN" dirty="0"/>
              <a:t>C++</a:t>
            </a:r>
          </a:p>
          <a:p>
            <a:r>
              <a:rPr lang="en-CN" dirty="0"/>
              <a:t>Swift</a:t>
            </a:r>
          </a:p>
          <a:p>
            <a:r>
              <a:rPr lang="en-CN" dirty="0"/>
              <a:t>Rust</a:t>
            </a:r>
          </a:p>
          <a:p>
            <a:r>
              <a:rPr lang="en-CN" dirty="0"/>
              <a:t>Python</a:t>
            </a:r>
          </a:p>
          <a:p>
            <a:r>
              <a:rPr lang="en-CN" dirty="0"/>
              <a:t>…</a:t>
            </a:r>
          </a:p>
          <a:p>
            <a:endParaRPr lang="en-CN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https://microsoft.github.io/language-server-protocol/implementors/servers/</a:t>
            </a:r>
            <a:r>
              <a:rPr lang="en-US" dirty="0"/>
              <a:t>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3891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3260-55E3-9640-AB26-28898E53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Lex Li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4F70-F119-2042-8732-7A68C17AA0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N" dirty="0"/>
              <a:t>Microsoft MVP since 2012</a:t>
            </a:r>
          </a:p>
          <a:p>
            <a:r>
              <a:rPr lang="en-CN" dirty="0"/>
              <a:t>Twitter @lextm</a:t>
            </a:r>
          </a:p>
          <a:p>
            <a:r>
              <a:rPr lang="en-CN" dirty="0"/>
              <a:t>https://blog.lextudio.com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FAD17C-DF9C-1446-BD64-BAA45AB688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7818438" y="1691482"/>
            <a:ext cx="3475037" cy="3475037"/>
          </a:xfrm>
        </p:spPr>
      </p:pic>
    </p:spTree>
    <p:extLst>
      <p:ext uri="{BB962C8B-B14F-4D97-AF65-F5344CB8AC3E}">
        <p14:creationId xmlns:p14="http://schemas.microsoft.com/office/powerpoint/2010/main" val="1196615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9D82-D3B5-5B4C-9C21-1209DA15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黏合劑程式碼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82A1-8916-FA48-AC45-BA0781AFE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以自動補全為例</a:t>
            </a:r>
            <a:r>
              <a:rPr lang="zh-TW" altLang="en-US" dirty="0"/>
              <a:t>，</a:t>
            </a:r>
            <a:r>
              <a:rPr lang="en-US" altLang="zh-TW" dirty="0" err="1"/>
              <a:t>VSCode</a:t>
            </a:r>
            <a:r>
              <a:rPr lang="zh-TW" altLang="en-US" dirty="0"/>
              <a:t> 送出請求資料</a:t>
            </a:r>
            <a:endParaRPr lang="en-CN" dirty="0"/>
          </a:p>
          <a:p>
            <a:pPr lvl="1"/>
            <a:r>
              <a:rPr lang="en-CN" dirty="0"/>
              <a:t>檔案名</a:t>
            </a:r>
          </a:p>
          <a:p>
            <a:pPr lvl="1"/>
            <a:r>
              <a:rPr lang="en-CN" dirty="0"/>
              <a:t>行號</a:t>
            </a:r>
          </a:p>
          <a:p>
            <a:pPr lvl="1"/>
            <a:r>
              <a:rPr lang="en-CN" dirty="0"/>
              <a:t>列號</a:t>
            </a:r>
          </a:p>
          <a:p>
            <a:r>
              <a:rPr lang="en-CN" dirty="0"/>
              <a:t>LSP 組件接獲請求</a:t>
            </a:r>
          </a:p>
          <a:p>
            <a:r>
              <a:rPr lang="en-CN" dirty="0"/>
              <a:t>解析器解析檔案得到抽象語法樹</a:t>
            </a:r>
          </a:p>
          <a:p>
            <a:r>
              <a:rPr lang="en-CN" dirty="0"/>
              <a:t>黏合劑代碼遍歷語法樹產生應答資料</a:t>
            </a:r>
          </a:p>
        </p:txBody>
      </p:sp>
    </p:spTree>
    <p:extLst>
      <p:ext uri="{BB962C8B-B14F-4D97-AF65-F5344CB8AC3E}">
        <p14:creationId xmlns:p14="http://schemas.microsoft.com/office/powerpoint/2010/main" val="302161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3AD2-BC77-7049-B994-60CAFD63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總結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4A7BF9-1D1D-1645-9007-0203AD478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451495"/>
              </p:ext>
            </p:extLst>
          </p:nvPr>
        </p:nvGraphicFramePr>
        <p:xfrm>
          <a:off x="3855291" y="2252044"/>
          <a:ext cx="7315200" cy="234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60265944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9292454"/>
                    </a:ext>
                  </a:extLst>
                </a:gridCol>
              </a:tblGrid>
              <a:tr h="586192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組件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再利用/新作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61830224"/>
                  </a:ext>
                </a:extLst>
              </a:tr>
              <a:tr h="586192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LSP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再利用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77324241"/>
                  </a:ext>
                </a:extLst>
              </a:tr>
              <a:tr h="586192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文法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解析器</a:t>
                      </a:r>
                      <a:endParaRPr lang="en-CN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再利用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91258388"/>
                  </a:ext>
                </a:extLst>
              </a:tr>
              <a:tr h="586192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黏合劑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新作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7984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42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B5D4-62CC-8E42-8D5A-335CFB8A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參考資料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CF66-211C-EA44-A582-C283DAD0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VSCode 正式資訊</a:t>
            </a:r>
            <a:r>
              <a:rPr lang="zh-TW" altLang="en-US" dirty="0"/>
              <a:t> </a:t>
            </a:r>
            <a:r>
              <a:rPr lang="en-US" dirty="0">
                <a:hlinkClick r:id="rId2"/>
              </a:rPr>
              <a:t>https://code.visualstudio.com/api/language-extensions/language-server-extension-guide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ANSI C </a:t>
            </a:r>
            <a:r>
              <a:rPr lang="en-US" dirty="0" err="1"/>
              <a:t>語言服務實作</a:t>
            </a:r>
            <a:r>
              <a:rPr lang="zh-TW" altLang="en-US" dirty="0"/>
              <a:t> </a:t>
            </a:r>
            <a:r>
              <a:rPr lang="en-US" dirty="0">
                <a:hlinkClick r:id="rId3"/>
              </a:rPr>
              <a:t>https://github.com/lextm/ansi-c-antlr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https://github.com/lextm/vscode-ansic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755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4F7E-829C-E748-8A95-709FB69A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提問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172D-5EF4-604B-BCB8-D04D4C198D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8493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330-2DFF-7844-8FB1-F82E24AF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話題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B5870-998E-FC43-B5C1-47458146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編譯器簡介</a:t>
            </a:r>
          </a:p>
          <a:p>
            <a:r>
              <a:rPr lang="en-CN" dirty="0"/>
              <a:t>VSCode</a:t>
            </a:r>
            <a:r>
              <a:rPr lang="zh-TW" altLang="en-US" dirty="0"/>
              <a:t> 流行背後的奧秘</a:t>
            </a:r>
            <a:endParaRPr lang="en-CN" dirty="0"/>
          </a:p>
          <a:p>
            <a:r>
              <a:rPr lang="en-CN" dirty="0"/>
              <a:t>語言服務簡介</a:t>
            </a:r>
          </a:p>
          <a:p>
            <a:r>
              <a:rPr lang="en-CN" dirty="0"/>
              <a:t>創建語言服務</a:t>
            </a:r>
          </a:p>
          <a:p>
            <a:r>
              <a:rPr lang="en-CN" dirty="0"/>
              <a:t>提問</a:t>
            </a:r>
          </a:p>
        </p:txBody>
      </p:sp>
    </p:spTree>
    <p:extLst>
      <p:ext uri="{BB962C8B-B14F-4D97-AF65-F5344CB8AC3E}">
        <p14:creationId xmlns:p14="http://schemas.microsoft.com/office/powerpoint/2010/main" val="365617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6A38-4A5F-2540-A8F8-AC380BA3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編譯器簡介</a:t>
            </a:r>
          </a:p>
        </p:txBody>
      </p:sp>
      <p:pic>
        <p:nvPicPr>
          <p:cNvPr id="1026" name="Picture 2" descr="Stages of compiler processing: Input is transformed via lexical analysis into tokens, tokens are transformed via syntax analysis into an AST which is used to generate the output code">
            <a:extLst>
              <a:ext uri="{FF2B5EF4-FFF2-40B4-BE49-F238E27FC236}">
                <a16:creationId xmlns:a16="http://schemas.microsoft.com/office/drawing/2014/main" id="{5C82657B-B53C-A649-A5BC-06AC0A20F2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26" y="901539"/>
            <a:ext cx="7315200" cy="29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put is converted via an ANTLR parse tree and code generation to output">
            <a:extLst>
              <a:ext uri="{FF2B5EF4-FFF2-40B4-BE49-F238E27FC236}">
                <a16:creationId xmlns:a16="http://schemas.microsoft.com/office/drawing/2014/main" id="{0EC53B24-C24C-DE42-8A5B-BB8F0584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26" y="3599543"/>
            <a:ext cx="7183688" cy="27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5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A844-E9AF-5041-9A09-97136E9D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ANTLR</a:t>
            </a:r>
            <a:r>
              <a:rPr lang="zh-TW" altLang="en-US" dirty="0"/>
              <a:t>：</a:t>
            </a:r>
            <a:br>
              <a:rPr lang="en-US" dirty="0"/>
            </a:br>
            <a:r>
              <a:rPr lang="en-CN" dirty="0"/>
              <a:t>解析器產生器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A3C0D-45DD-D840-94C0-0E3AE6938067}"/>
              </a:ext>
            </a:extLst>
          </p:cNvPr>
          <p:cNvSpPr txBox="1"/>
          <p:nvPr/>
        </p:nvSpPr>
        <p:spPr>
          <a:xfrm>
            <a:off x="9574832" y="6488668"/>
            <a:ext cx="263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Image source: ANTLR.org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A19C89-3932-154A-A17B-2FAC898AA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8898" y="863600"/>
            <a:ext cx="6214880" cy="5121275"/>
          </a:xfrm>
        </p:spPr>
      </p:pic>
    </p:spTree>
    <p:extLst>
      <p:ext uri="{BB962C8B-B14F-4D97-AF65-F5344CB8AC3E}">
        <p14:creationId xmlns:p14="http://schemas.microsoft.com/office/powerpoint/2010/main" val="2607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8E89-BF91-BE43-8C6A-E8267485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解析器角色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DDEC0E-9BC0-F748-B8B2-7E3F1837CD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6088" y="2833687"/>
            <a:ext cx="6540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FFB91C-B21A-8F4B-B465-5C16AEEE4A99}"/>
              </a:ext>
            </a:extLst>
          </p:cNvPr>
          <p:cNvSpPr txBox="1"/>
          <p:nvPr/>
        </p:nvSpPr>
        <p:spPr>
          <a:xfrm>
            <a:off x="9045113" y="6488668"/>
            <a:ext cx="314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mage source: Java Code Geeks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0DC42F-6CA5-494A-A13F-25ECCC780E0B}"/>
              </a:ext>
            </a:extLst>
          </p:cNvPr>
          <p:cNvSpPr/>
          <p:nvPr/>
        </p:nvSpPr>
        <p:spPr>
          <a:xfrm>
            <a:off x="4504317" y="2856345"/>
            <a:ext cx="1176047" cy="11811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351018-14B7-2044-BA3F-96E78E513A39}"/>
              </a:ext>
            </a:extLst>
          </p:cNvPr>
          <p:cNvSpPr/>
          <p:nvPr/>
        </p:nvSpPr>
        <p:spPr>
          <a:xfrm>
            <a:off x="6688281" y="2856345"/>
            <a:ext cx="1722582" cy="115844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F025754-6A79-BD42-AE39-43AC00689026}"/>
              </a:ext>
            </a:extLst>
          </p:cNvPr>
          <p:cNvSpPr/>
          <p:nvPr/>
        </p:nvSpPr>
        <p:spPr>
          <a:xfrm>
            <a:off x="9325698" y="2833687"/>
            <a:ext cx="1176047" cy="120375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328E5-5838-A248-B95B-66F70461AE55}"/>
              </a:ext>
            </a:extLst>
          </p:cNvPr>
          <p:cNvSpPr/>
          <p:nvPr/>
        </p:nvSpPr>
        <p:spPr>
          <a:xfrm>
            <a:off x="7305964" y="3020291"/>
            <a:ext cx="461818" cy="2586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7359FB-D8BE-FD4B-9790-0167D8E535E0}"/>
              </a:ext>
            </a:extLst>
          </p:cNvPr>
          <p:cNvSpPr/>
          <p:nvPr/>
        </p:nvSpPr>
        <p:spPr>
          <a:xfrm>
            <a:off x="9437252" y="2948493"/>
            <a:ext cx="981365" cy="201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3DD91-8FDA-8F46-9CF0-EC281B8BC4AA}"/>
              </a:ext>
            </a:extLst>
          </p:cNvPr>
          <p:cNvSpPr txBox="1"/>
          <p:nvPr/>
        </p:nvSpPr>
        <p:spPr>
          <a:xfrm>
            <a:off x="4792546" y="2487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1"/>
                </a:solidFill>
              </a:rPr>
              <a:t>文本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E2AB60-1084-5E43-A2A5-C30BAF59B966}"/>
              </a:ext>
            </a:extLst>
          </p:cNvPr>
          <p:cNvSpPr txBox="1"/>
          <p:nvPr/>
        </p:nvSpPr>
        <p:spPr>
          <a:xfrm>
            <a:off x="7179865" y="2501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1"/>
                </a:solidFill>
              </a:rPr>
              <a:t>標記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18A6C-AB40-6E46-891E-7C2603EEA10F}"/>
              </a:ext>
            </a:extLst>
          </p:cNvPr>
          <p:cNvSpPr txBox="1"/>
          <p:nvPr/>
        </p:nvSpPr>
        <p:spPr>
          <a:xfrm>
            <a:off x="9244307" y="24756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accent1"/>
                </a:solidFill>
              </a:rPr>
              <a:t>抽象語法樹</a:t>
            </a:r>
          </a:p>
        </p:txBody>
      </p:sp>
    </p:spTree>
    <p:extLst>
      <p:ext uri="{BB962C8B-B14F-4D97-AF65-F5344CB8AC3E}">
        <p14:creationId xmlns:p14="http://schemas.microsoft.com/office/powerpoint/2010/main" val="420143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A94F-B653-CB46-ACB0-AD52717C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定義語言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2CA52-0E08-4E43-8C85-48B14412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撰寫文法</a:t>
            </a:r>
            <a:r>
              <a:rPr lang="zh-TW" altLang="en-US" dirty="0"/>
              <a:t> </a:t>
            </a:r>
            <a:r>
              <a:rPr lang="en-CN" dirty="0"/>
              <a:t>(.g4)</a:t>
            </a:r>
          </a:p>
          <a:p>
            <a:r>
              <a:rPr lang="en-CN" dirty="0"/>
              <a:t>以實例測試文法</a:t>
            </a:r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r>
              <a:rPr lang="en-CN" dirty="0"/>
              <a:t>可參考的文法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https://github.com/antlr/grammars-v4</a:t>
            </a:r>
            <a:r>
              <a:rPr lang="en-US" dirty="0"/>
              <a:t>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846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CB487E-E740-D147-ACF4-F98FCE99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460500"/>
            <a:ext cx="6896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075F-9590-B046-8FB5-B9B6948E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自動產生解析器程式碼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7B1823-CB9A-CE4F-8C39-983CF6DD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執行 ANTLR 指令</a:t>
            </a:r>
          </a:p>
          <a:p>
            <a:pPr lvl="1"/>
            <a:r>
              <a:rPr lang="en-CN" dirty="0"/>
              <a:t>$ antlr4 mylanguage.g4</a:t>
            </a:r>
          </a:p>
          <a:p>
            <a:r>
              <a:rPr lang="en-CN" dirty="0"/>
              <a:t>亦可藉由其他</a:t>
            </a:r>
            <a:r>
              <a:rPr lang="zh-TW" altLang="en-US" dirty="0"/>
              <a:t> </a:t>
            </a:r>
            <a:r>
              <a:rPr lang="en-CN" dirty="0"/>
              <a:t>ANTLR 工具如 C# 專門的 MSBuild</a:t>
            </a:r>
            <a:r>
              <a:rPr lang="zh-TW" altLang="en-US" dirty="0"/>
              <a:t> </a:t>
            </a:r>
            <a:r>
              <a:rPr lang="en-US" altLang="zh-TW" dirty="0"/>
              <a:t>ANTLR</a:t>
            </a:r>
            <a:r>
              <a:rPr lang="zh-TW" altLang="en-US" dirty="0"/>
              <a:t> 工作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200641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{8CACC64F-69B4-8241-96EF-0A9BC1765938}tf10001124</Template>
  <TotalTime>1814</TotalTime>
  <Words>300</Words>
  <Application>Microsoft Macintosh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Corbel</vt:lpstr>
      <vt:lpstr>Wingdings 2</vt:lpstr>
      <vt:lpstr>Frame</vt:lpstr>
      <vt:lpstr>多奇技術分享會  用 C# 自製 ANSI C 編譯器與實作 VSCode 語言服務</vt:lpstr>
      <vt:lpstr>Lex Li</vt:lpstr>
      <vt:lpstr>話題</vt:lpstr>
      <vt:lpstr>編譯器簡介</vt:lpstr>
      <vt:lpstr>ANTLR： 解析器產生器</vt:lpstr>
      <vt:lpstr>解析器角色</vt:lpstr>
      <vt:lpstr>定義語言</vt:lpstr>
      <vt:lpstr>PowerPoint Presentation</vt:lpstr>
      <vt:lpstr>自動產生解析器程式碼</vt:lpstr>
      <vt:lpstr>代碼產生器</vt:lpstr>
      <vt:lpstr>PowerPoint Presentation</vt:lpstr>
      <vt:lpstr>VSCode 流行背後的奧秘</vt:lpstr>
      <vt:lpstr>PowerPoint Presentation</vt:lpstr>
      <vt:lpstr>語言擴充</vt:lpstr>
      <vt:lpstr>語言服務簡介</vt:lpstr>
      <vt:lpstr>開發語言服務</vt:lpstr>
      <vt:lpstr>PowerPoint Presentation</vt:lpstr>
      <vt:lpstr>演示</vt:lpstr>
      <vt:lpstr>LSP 實作參考</vt:lpstr>
      <vt:lpstr>黏合劑程式碼</vt:lpstr>
      <vt:lpstr>總結</vt:lpstr>
      <vt:lpstr>參考資料</vt:lpstr>
      <vt:lpstr>提問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VSCode: Write Your Own Language Server </dc:title>
  <dc:creator>Rental Parking</dc:creator>
  <cp:lastModifiedBy>Rental Parking</cp:lastModifiedBy>
  <cp:revision>36</cp:revision>
  <dcterms:created xsi:type="dcterms:W3CDTF">2020-08-13T16:08:41Z</dcterms:created>
  <dcterms:modified xsi:type="dcterms:W3CDTF">2021-01-05T08:23:07Z</dcterms:modified>
</cp:coreProperties>
</file>