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31"/>
  </p:handoutMasterIdLst>
  <p:sldIdLst>
    <p:sldId id="256" r:id="rId3"/>
    <p:sldId id="268" r:id="rId5"/>
    <p:sldId id="357" r:id="rId6"/>
    <p:sldId id="335" r:id="rId7"/>
    <p:sldId id="336" r:id="rId8"/>
    <p:sldId id="337" r:id="rId9"/>
    <p:sldId id="338" r:id="rId10"/>
    <p:sldId id="339" r:id="rId11"/>
    <p:sldId id="340" r:id="rId12"/>
    <p:sldId id="341" r:id="rId13"/>
    <p:sldId id="342" r:id="rId14"/>
    <p:sldId id="343" r:id="rId15"/>
    <p:sldId id="344" r:id="rId16"/>
    <p:sldId id="345" r:id="rId17"/>
    <p:sldId id="346" r:id="rId18"/>
    <p:sldId id="347" r:id="rId19"/>
    <p:sldId id="348" r:id="rId20"/>
    <p:sldId id="349" r:id="rId21"/>
    <p:sldId id="350" r:id="rId22"/>
    <p:sldId id="351" r:id="rId23"/>
    <p:sldId id="327" r:id="rId24"/>
    <p:sldId id="352" r:id="rId25"/>
    <p:sldId id="353" r:id="rId26"/>
    <p:sldId id="356" r:id="rId27"/>
    <p:sldId id="354" r:id="rId28"/>
    <p:sldId id="355" r:id="rId29"/>
    <p:sldId id="30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3484"/>
    <a:srgbClr val="2979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142" autoAdjust="0"/>
  </p:normalViewPr>
  <p:slideViewPr>
    <p:cSldViewPr snapToGrid="0" showGuides="1">
      <p:cViewPr varScale="1">
        <p:scale>
          <a:sx n="58" d="100"/>
          <a:sy n="58" d="100"/>
        </p:scale>
        <p:origin x="1218" y="66"/>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endParaRPr lang="en-US" alt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endParaRPr lang="en-US" alt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endParaRPr lang="en-US" alt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endParaRPr lang="en-US" alt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endParaRPr lang="en-US" alt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defRPr/>
            </a:pPr>
            <a:endParaRPr lang="en-US" dirty="0"/>
          </a:p>
          <a:p>
            <a:pPr marL="0" lvl="1"/>
            <a:endParaRPr lang="en-US" alt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5CA5E80-B76E-4462-9F7F-572F4D4BCD5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1141710" y="6183630"/>
            <a:ext cx="614680" cy="365125"/>
          </a:xfrm>
        </p:spPr>
        <p:txBody>
          <a:bodyPr/>
          <a:lstStyle>
            <a:lvl1pPr>
              <a:defRPr sz="1800" b="1">
                <a:effectLst>
                  <a:outerShdw blurRad="38100" dist="38100" dir="2700000" algn="tl">
                    <a:srgbClr val="000000">
                      <a:alpha val="43137"/>
                    </a:srgbClr>
                  </a:outerShdw>
                </a:effectLst>
              </a:defRPr>
            </a:lvl1pPr>
          </a:lstStyle>
          <a:p>
            <a:fld id="{A6AF1B4E-90EC-4A51-B6E5-B702C054ECB0}"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DDDC634-5DB2-4975-B34A-A1A64408F8A2}"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a:xfrm>
            <a:off x="11141710" y="6183630"/>
            <a:ext cx="614680" cy="365125"/>
          </a:xfrm>
        </p:spPr>
        <p:txBody>
          <a:bodyPr/>
          <a:lstStyle>
            <a:lvl1pPr>
              <a:defRPr sz="1800" b="1">
                <a:effectLst>
                  <a:outerShdw blurRad="38100" dist="38100" dir="2700000" algn="tl">
                    <a:srgbClr val="000000">
                      <a:alpha val="43137"/>
                    </a:srgbClr>
                  </a:outerShdw>
                </a:effectLst>
              </a:defRPr>
            </a:lvl1pPr>
          </a:lstStyle>
          <a:p>
            <a:fld id="{A6AF1B4E-90EC-4A51-B6E5-B702C054ECB0}"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4BCE829-0E6A-417B-A78D-63ADAE13F7C5}"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11141710" y="6183630"/>
            <a:ext cx="614680" cy="365125"/>
          </a:xfrm>
        </p:spPr>
        <p:txBody>
          <a:bodyPr/>
          <a:lstStyle>
            <a:lvl1pPr>
              <a:defRPr sz="1800" b="1">
                <a:effectLst>
                  <a:outerShdw blurRad="38100" dist="38100" dir="2700000" algn="tl">
                    <a:srgbClr val="000000">
                      <a:alpha val="43137"/>
                    </a:srgbClr>
                  </a:outerShdw>
                </a:effectLst>
              </a:defRPr>
            </a:lvl1pPr>
          </a:lstStyle>
          <a:p>
            <a:fld id="{A6AF1B4E-90EC-4A51-B6E5-B702C054ECB0}"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34B2B99-A6BE-4C92-AE57-FB9242E68B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1141710" y="6183630"/>
            <a:ext cx="614680" cy="365125"/>
          </a:xfrm>
        </p:spPr>
        <p:txBody>
          <a:bodyPr/>
          <a:lstStyle>
            <a:lvl1pPr>
              <a:defRPr sz="1800" b="1">
                <a:effectLst>
                  <a:outerShdw blurRad="38100" dist="38100" dir="2700000" algn="tl">
                    <a:srgbClr val="000000">
                      <a:alpha val="43137"/>
                    </a:srgbClr>
                  </a:outerShdw>
                </a:effectLst>
              </a:defRPr>
            </a:lvl1pPr>
          </a:lstStyle>
          <a:p>
            <a:fld id="{A6AF1B4E-90EC-4A51-B6E5-B702C054ECB0}"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684A582-543E-406F-ABB5-645CDB4EB903}"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a:xfrm>
            <a:off x="11141710" y="6183630"/>
            <a:ext cx="614680" cy="365125"/>
          </a:xfrm>
        </p:spPr>
        <p:txBody>
          <a:bodyPr/>
          <a:lstStyle>
            <a:lvl1pPr>
              <a:defRPr sz="1800" b="1">
                <a:effectLst>
                  <a:outerShdw blurRad="38100" dist="38100" dir="2700000" algn="tl">
                    <a:srgbClr val="000000">
                      <a:alpha val="43137"/>
                    </a:srgbClr>
                  </a:outerShdw>
                </a:effectLst>
              </a:defRPr>
            </a:lvl1pPr>
          </a:lstStyle>
          <a:p>
            <a:fld id="{A6AF1B4E-90EC-4A51-B6E5-B702C054ECB0}"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91DEF79-9EAE-4463-A533-5CB7F24EC4DC}"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11141710" y="6183630"/>
            <a:ext cx="614680" cy="365125"/>
          </a:xfrm>
        </p:spPr>
        <p:txBody>
          <a:bodyPr/>
          <a:lstStyle>
            <a:lvl1pPr>
              <a:defRPr sz="1800" b="1">
                <a:effectLst>
                  <a:outerShdw blurRad="38100" dist="38100" dir="2700000" algn="tl">
                    <a:srgbClr val="000000">
                      <a:alpha val="43137"/>
                    </a:srgbClr>
                  </a:outerShdw>
                </a:effectLst>
              </a:defRPr>
            </a:lvl1pPr>
          </a:lstStyle>
          <a:p>
            <a:fld id="{A6AF1B4E-90EC-4A51-B6E5-B702C054ECB0}"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F406A805-C828-4B85-B8B5-B0A8A6CC09FF}"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a:xfrm>
            <a:off x="11141710" y="6183630"/>
            <a:ext cx="614680" cy="365125"/>
          </a:xfrm>
        </p:spPr>
        <p:txBody>
          <a:bodyPr/>
          <a:lstStyle>
            <a:lvl1pPr>
              <a:defRPr sz="1800" b="1">
                <a:effectLst>
                  <a:outerShdw blurRad="38100" dist="38100" dir="2700000" algn="tl">
                    <a:srgbClr val="000000">
                      <a:alpha val="43137"/>
                    </a:srgbClr>
                  </a:outerShdw>
                </a:effectLst>
              </a:defRPr>
            </a:lvl1pPr>
          </a:lstStyle>
          <a:p>
            <a:fld id="{A6AF1B4E-90EC-4A51-B6E5-B702C054ECB0}"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5545B0B-29AE-436A-8773-D4CF5AEF630D}"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1141710" y="6183630"/>
            <a:ext cx="614680" cy="365125"/>
          </a:xfrm>
        </p:spPr>
        <p:txBody>
          <a:bodyPr/>
          <a:lstStyle>
            <a:lvl1pPr>
              <a:defRPr sz="1800" b="1">
                <a:effectLst>
                  <a:outerShdw blurRad="38100" dist="38100" dir="2700000" algn="tl">
                    <a:srgbClr val="000000">
                      <a:alpha val="43137"/>
                    </a:srgbClr>
                  </a:outerShdw>
                </a:effectLst>
              </a:defRPr>
            </a:lvl1pPr>
          </a:lstStyle>
          <a:p>
            <a:fld id="{A6AF1B4E-90EC-4A51-B6E5-B702C054ECB0}"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4C5ED2-6DA8-480F-A8C2-65C6F282BD9F}"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1141710" y="6183630"/>
            <a:ext cx="614680" cy="365125"/>
          </a:xfrm>
        </p:spPr>
        <p:txBody>
          <a:bodyPr/>
          <a:lstStyle>
            <a:lvl1pPr>
              <a:defRPr sz="1800" b="1">
                <a:effectLst>
                  <a:outerShdw blurRad="38100" dist="38100" dir="2700000" algn="tl">
                    <a:srgbClr val="000000">
                      <a:alpha val="43137"/>
                    </a:srgbClr>
                  </a:outerShdw>
                </a:effectLst>
              </a:defRPr>
            </a:lvl1pPr>
          </a:lstStyle>
          <a:p>
            <a:fld id="{A6AF1B4E-90EC-4A51-B6E5-B702C054ECB0}"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DFC8CA3-256C-4DF1-9F61-B1C1CCE5A5B9}"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11141710" y="6183630"/>
            <a:ext cx="614680" cy="365125"/>
          </a:xfrm>
        </p:spPr>
        <p:txBody>
          <a:bodyPr/>
          <a:lstStyle>
            <a:lvl1pPr>
              <a:defRPr sz="1800" b="1">
                <a:effectLst>
                  <a:outerShdw blurRad="38100" dist="38100" dir="2700000" algn="tl">
                    <a:srgbClr val="000000">
                      <a:alpha val="43137"/>
                    </a:srgbClr>
                  </a:outerShdw>
                </a:effectLst>
              </a:defRPr>
            </a:lvl1pPr>
          </a:lstStyle>
          <a:p>
            <a:fld id="{A6AF1B4E-90EC-4A51-B6E5-B702C054ECB0}"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2C22D5E-CCF6-46AA-AE74-391705095252}"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11141710" y="6183630"/>
            <a:ext cx="614680" cy="365125"/>
          </a:xfrm>
        </p:spPr>
        <p:txBody>
          <a:bodyPr/>
          <a:lstStyle>
            <a:lvl1pPr>
              <a:defRPr sz="1800" b="1">
                <a:effectLst>
                  <a:outerShdw blurRad="38100" dist="38100" dir="2700000" algn="tl">
                    <a:srgbClr val="000000">
                      <a:alpha val="43137"/>
                    </a:srgbClr>
                  </a:outerShdw>
                </a:effectLst>
              </a:defRPr>
            </a:lvl1pPr>
          </a:lstStyle>
          <a:p>
            <a:fld id="{A6AF1B4E-90EC-4A51-B6E5-B702C054ECB0}"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038E67-BEBC-4946-B7E1-583D89F0F3F4}" type="datetime1">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fld>
            <a:endParaRPr lang="en-US" dirty="0"/>
          </a:p>
        </p:txBody>
      </p:sp>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 y="-1"/>
            <a:ext cx="838201" cy="83820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8.png"/><Relationship Id="rId2" Type="http://schemas.openxmlformats.org/officeDocument/2006/relationships/image" Target="../media/image18.png"/><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14.png"/><Relationship Id="rId2" Type="http://schemas.openxmlformats.org/officeDocument/2006/relationships/image" Target="../media/image20.png"/><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24.png"/><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26.png"/><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27.png"/><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image" Target="../media/image29.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2.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3.jpe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18.png"/><Relationship Id="rId1" Type="http://schemas.openxmlformats.org/officeDocument/2006/relationships/image" Target="../media/image17.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18.png"/><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27" name="Picture 26"/>
          <p:cNvPicPr>
            <a:picLocks noChangeAspect="1"/>
          </p:cNvPicPr>
          <p:nvPr/>
        </p:nvPicPr>
        <p:blipFill>
          <a:blip r:embed="rId1"/>
          <a:stretch>
            <a:fillRect/>
          </a:stretch>
        </p:blipFill>
        <p:spPr>
          <a:xfrm>
            <a:off x="1653528" y="3217596"/>
            <a:ext cx="1448002" cy="885949"/>
          </a:xfrm>
          <a:prstGeom prst="rect">
            <a:avLst/>
          </a:prstGeom>
        </p:spPr>
      </p:pic>
      <p:pic>
        <p:nvPicPr>
          <p:cNvPr id="25" name="Picture 24"/>
          <p:cNvPicPr>
            <a:picLocks noChangeAspect="1"/>
          </p:cNvPicPr>
          <p:nvPr/>
        </p:nvPicPr>
        <p:blipFill rotWithShape="1">
          <a:blip r:embed="rId2"/>
          <a:srcRect r="4042" b="1836"/>
          <a:stretch>
            <a:fillRect/>
          </a:stretch>
        </p:blipFill>
        <p:spPr>
          <a:xfrm rot="506592">
            <a:off x="10186106" y="3109429"/>
            <a:ext cx="1582610" cy="1146789"/>
          </a:xfrm>
          <a:prstGeom prst="rect">
            <a:avLst/>
          </a:prstGeom>
        </p:spPr>
      </p:pic>
      <p:sp>
        <p:nvSpPr>
          <p:cNvPr id="16" name="Flowchart: Connector 15"/>
          <p:cNvSpPr/>
          <p:nvPr/>
        </p:nvSpPr>
        <p:spPr>
          <a:xfrm>
            <a:off x="1901078" y="261776"/>
            <a:ext cx="1590777" cy="1516707"/>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Flowchart: Connector 14"/>
          <p:cNvSpPr/>
          <p:nvPr/>
        </p:nvSpPr>
        <p:spPr>
          <a:xfrm>
            <a:off x="8274466" y="117796"/>
            <a:ext cx="1476242" cy="140227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4" name="Flowchart: Connector 13"/>
          <p:cNvSpPr/>
          <p:nvPr/>
        </p:nvSpPr>
        <p:spPr>
          <a:xfrm>
            <a:off x="9769151" y="534795"/>
            <a:ext cx="2383297" cy="2386000"/>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Flowchart: Connector 11"/>
          <p:cNvSpPr/>
          <p:nvPr/>
        </p:nvSpPr>
        <p:spPr>
          <a:xfrm>
            <a:off x="190348" y="1551623"/>
            <a:ext cx="1938655" cy="1943735"/>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ctrTitle"/>
          </p:nvPr>
        </p:nvSpPr>
        <p:spPr>
          <a:xfrm>
            <a:off x="451752" y="4009810"/>
            <a:ext cx="11518490" cy="783843"/>
          </a:xfrm>
        </p:spPr>
        <p:txBody>
          <a:bodyPr anchor="t">
            <a:normAutofit/>
          </a:bodyPr>
          <a:lstStyle/>
          <a:p>
            <a:r>
              <a:rPr lang="en-US" sz="4400" b="1" dirty="0">
                <a:solidFill>
                  <a:srgbClr val="FFFF00"/>
                </a:solidFill>
                <a:latin typeface="Calibri" panose="020F0502020204030204" charset="0"/>
                <a:cs typeface="Calibri" panose="020F0502020204030204" charset="0"/>
              </a:rPr>
              <a:t>ỨNG DỤNG QUẢN LÝ LỊCH TRÌNH CÁ NHÂN</a:t>
            </a:r>
            <a:endParaRPr lang="en-US" sz="4400" b="1" dirty="0">
              <a:solidFill>
                <a:srgbClr val="FFFF00"/>
              </a:solidFill>
              <a:latin typeface="Calibri" panose="020F0502020204030204" charset="0"/>
              <a:cs typeface="Calibri" panose="020F0502020204030204" charset="0"/>
            </a:endParaRPr>
          </a:p>
        </p:txBody>
      </p:sp>
      <p:sp>
        <p:nvSpPr>
          <p:cNvPr id="3" name="Subtitle 2"/>
          <p:cNvSpPr>
            <a:spLocks noGrp="1"/>
          </p:cNvSpPr>
          <p:nvPr>
            <p:ph type="subTitle" idx="1"/>
          </p:nvPr>
        </p:nvSpPr>
        <p:spPr>
          <a:xfrm>
            <a:off x="3888076" y="-9474"/>
            <a:ext cx="4415847" cy="808056"/>
          </a:xfrm>
        </p:spPr>
        <p:txBody>
          <a:bodyPr anchor="b">
            <a:noAutofit/>
          </a:bodyPr>
          <a:lstStyle/>
          <a:p>
            <a:r>
              <a:rPr lang="en-US" sz="1800" b="1" cap="all" dirty="0" err="1">
                <a:solidFill>
                  <a:schemeClr val="tx1"/>
                </a:solidFill>
                <a:uFillTx/>
                <a:latin typeface="Arial" panose="020B0604020202020204" pitchFamily="34" charset="0"/>
                <a:cs typeface="Arial" panose="020B0604020202020204" pitchFamily="34" charset="0"/>
              </a:rPr>
              <a:t>Trường</a:t>
            </a:r>
            <a:r>
              <a:rPr lang="en-US" sz="1800" b="1" cap="all" dirty="0">
                <a:solidFill>
                  <a:schemeClr val="tx1"/>
                </a:solidFill>
                <a:uFillTx/>
                <a:latin typeface="Arial" panose="020B0604020202020204" pitchFamily="34" charset="0"/>
                <a:cs typeface="Arial" panose="020B0604020202020204" pitchFamily="34" charset="0"/>
              </a:rPr>
              <a:t> </a:t>
            </a:r>
            <a:r>
              <a:rPr lang="en-US" sz="1800" b="1" cap="all" dirty="0" err="1">
                <a:solidFill>
                  <a:schemeClr val="tx1"/>
                </a:solidFill>
                <a:uFillTx/>
                <a:latin typeface="Arial" panose="020B0604020202020204" pitchFamily="34" charset="0"/>
                <a:cs typeface="Arial" panose="020B0604020202020204" pitchFamily="34" charset="0"/>
              </a:rPr>
              <a:t>Kỹ</a:t>
            </a:r>
            <a:r>
              <a:rPr lang="en-US" sz="1800" b="1" cap="all" dirty="0">
                <a:solidFill>
                  <a:schemeClr val="tx1"/>
                </a:solidFill>
                <a:uFillTx/>
                <a:latin typeface="Arial" panose="020B0604020202020204" pitchFamily="34" charset="0"/>
                <a:cs typeface="Arial" panose="020B0604020202020204" pitchFamily="34" charset="0"/>
              </a:rPr>
              <a:t> </a:t>
            </a:r>
            <a:r>
              <a:rPr lang="en-US" sz="1800" b="1" cap="all" dirty="0" err="1">
                <a:solidFill>
                  <a:schemeClr val="tx1"/>
                </a:solidFill>
                <a:uFillTx/>
                <a:latin typeface="Arial" panose="020B0604020202020204" pitchFamily="34" charset="0"/>
                <a:cs typeface="Arial" panose="020B0604020202020204" pitchFamily="34" charset="0"/>
              </a:rPr>
              <a:t>Thuật</a:t>
            </a:r>
            <a:r>
              <a:rPr lang="en-US" sz="1800" b="1" cap="all" dirty="0">
                <a:solidFill>
                  <a:schemeClr val="tx1"/>
                </a:solidFill>
                <a:uFillTx/>
                <a:latin typeface="Arial" panose="020B0604020202020204" pitchFamily="34" charset="0"/>
                <a:cs typeface="Arial" panose="020B0604020202020204" pitchFamily="34" charset="0"/>
              </a:rPr>
              <a:t> </a:t>
            </a:r>
            <a:r>
              <a:rPr lang="en-US" sz="1800" b="1" cap="all" dirty="0" err="1">
                <a:solidFill>
                  <a:schemeClr val="tx1"/>
                </a:solidFill>
                <a:uFillTx/>
                <a:latin typeface="Arial" panose="020B0604020202020204" pitchFamily="34" charset="0"/>
                <a:cs typeface="Arial" panose="020B0604020202020204" pitchFamily="34" charset="0"/>
              </a:rPr>
              <a:t>và</a:t>
            </a:r>
            <a:r>
              <a:rPr lang="en-US" sz="1800" b="1" cap="all" dirty="0">
                <a:solidFill>
                  <a:schemeClr val="tx1"/>
                </a:solidFill>
                <a:uFillTx/>
                <a:latin typeface="Arial" panose="020B0604020202020204" pitchFamily="34" charset="0"/>
                <a:cs typeface="Arial" panose="020B0604020202020204" pitchFamily="34" charset="0"/>
              </a:rPr>
              <a:t> </a:t>
            </a:r>
            <a:r>
              <a:rPr lang="en-US" sz="1800" b="1" cap="all" dirty="0" err="1">
                <a:solidFill>
                  <a:schemeClr val="tx1"/>
                </a:solidFill>
                <a:uFillTx/>
                <a:latin typeface="Arial" panose="020B0604020202020204" pitchFamily="34" charset="0"/>
                <a:cs typeface="Arial" panose="020B0604020202020204" pitchFamily="34" charset="0"/>
              </a:rPr>
              <a:t>Công</a:t>
            </a:r>
            <a:r>
              <a:rPr lang="en-US" sz="1800" b="1" cap="all" dirty="0">
                <a:solidFill>
                  <a:schemeClr val="tx1"/>
                </a:solidFill>
                <a:uFillTx/>
                <a:latin typeface="Arial" panose="020B0604020202020204" pitchFamily="34" charset="0"/>
                <a:cs typeface="Arial" panose="020B0604020202020204" pitchFamily="34" charset="0"/>
              </a:rPr>
              <a:t> </a:t>
            </a:r>
            <a:r>
              <a:rPr lang="en-US" sz="1800" b="1" cap="all" dirty="0" err="1">
                <a:solidFill>
                  <a:schemeClr val="tx1"/>
                </a:solidFill>
                <a:uFillTx/>
                <a:latin typeface="Arial" panose="020B0604020202020204" pitchFamily="34" charset="0"/>
                <a:cs typeface="Arial" panose="020B0604020202020204" pitchFamily="34" charset="0"/>
              </a:rPr>
              <a:t>Nghệ</a:t>
            </a:r>
            <a:endParaRPr lang="en-US" altLang="en-US" sz="1800" b="1" dirty="0">
              <a:latin typeface="Arial" panose="020B0604020202020204" pitchFamily="34" charset="0"/>
              <a:cs typeface="Arial" panose="020B0604020202020204" pitchFamily="34" charset="0"/>
            </a:endParaRPr>
          </a:p>
          <a:p>
            <a:r>
              <a:rPr lang="en-US" altLang="en-US" sz="1800" b="1" dirty="0">
                <a:latin typeface="Arial" panose="020B0604020202020204" pitchFamily="34" charset="0"/>
                <a:cs typeface="Arial" panose="020B0604020202020204" pitchFamily="34" charset="0"/>
              </a:rPr>
              <a:t>KHOA CÔNG NGHỆ THÔNG TIN</a:t>
            </a:r>
            <a:endParaRPr lang="en-US" altLang="en-US" sz="1800" b="1" dirty="0">
              <a:latin typeface="Arial" panose="020B0604020202020204" pitchFamily="34" charset="0"/>
              <a:cs typeface="Arial" panose="020B0604020202020204" pitchFamily="34" charset="0"/>
            </a:endParaRPr>
          </a:p>
        </p:txBody>
      </p:sp>
      <p:sp>
        <p:nvSpPr>
          <p:cNvPr id="17" name="Subtitle 2"/>
          <p:cNvSpPr txBox="1"/>
          <p:nvPr/>
        </p:nvSpPr>
        <p:spPr>
          <a:xfrm>
            <a:off x="5634630" y="5007776"/>
            <a:ext cx="6438265" cy="1217516"/>
          </a:xfrm>
          <a:prstGeom prst="rect">
            <a:avLst/>
          </a:prstGeom>
        </p:spPr>
        <p:txBody>
          <a:bodyPr vert="horz" lIns="91440" tIns="45720" rIns="91440" bIns="45720" rtlCol="0" anchor="b">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latin typeface="Arial" panose="020B0604020202020204" pitchFamily="34" charset="0"/>
                <a:cs typeface="Arial" panose="020B0604020202020204" pitchFamily="34" charset="0"/>
              </a:rPr>
              <a:t>Sinh </a:t>
            </a:r>
            <a:r>
              <a:rPr lang="en-US" sz="2000" b="1" dirty="0" err="1">
                <a:latin typeface="Arial" panose="020B0604020202020204" pitchFamily="34" charset="0"/>
                <a:cs typeface="Arial" panose="020B0604020202020204" pitchFamily="34" charset="0"/>
              </a:rPr>
              <a:t>viên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thực</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hiện</a:t>
            </a:r>
            <a:r>
              <a:rPr lang="en-US" sz="2000" b="1" dirty="0">
                <a:latin typeface="Arial" panose="020B0604020202020204" pitchFamily="34" charset="0"/>
                <a:cs typeface="Arial" panose="020B0604020202020204" pitchFamily="34" charset="0"/>
              </a:rPr>
              <a:t>: </a:t>
            </a:r>
            <a:endParaRPr lang="en-US" sz="2000" b="1" dirty="0">
              <a:latin typeface="Arial" panose="020B0604020202020204" pitchFamily="34" charset="0"/>
              <a:cs typeface="Arial" panose="020B0604020202020204" pitchFamily="34" charset="0"/>
            </a:endParaRPr>
          </a:p>
          <a:p>
            <a:pPr algn="l"/>
            <a:r>
              <a:rPr lang="en-US" sz="2000" b="1" dirty="0">
                <a:latin typeface="Arial" panose="020B0604020202020204" pitchFamily="34" charset="0"/>
                <a:cs typeface="Arial" panose="020B0604020202020204" pitchFamily="34" charset="0"/>
              </a:rPr>
              <a:t>   	Lê Xuân Trường_110122196_DA22TTC</a:t>
            </a:r>
            <a:endParaRPr lang="en-US" sz="2000" b="1" dirty="0">
              <a:latin typeface="Arial" panose="020B0604020202020204" pitchFamily="34" charset="0"/>
              <a:cs typeface="Arial" panose="020B0604020202020204" pitchFamily="34" charset="0"/>
            </a:endParaRPr>
          </a:p>
          <a:p>
            <a:pPr algn="l"/>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Thạch</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Thị</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Huệ</a:t>
            </a:r>
            <a:r>
              <a:rPr lang="en-US" sz="2000" b="1" dirty="0">
                <a:latin typeface="Arial" panose="020B0604020202020204" pitchFamily="34" charset="0"/>
                <a:cs typeface="Arial" panose="020B0604020202020204" pitchFamily="34" charset="0"/>
              </a:rPr>
              <a:t> Trinh_110122193_DA22TTC</a:t>
            </a:r>
            <a:endParaRPr lang="en-US" sz="2000" b="1" dirty="0">
              <a:latin typeface="Arial" panose="020B0604020202020204" pitchFamily="34" charset="0"/>
              <a:cs typeface="Arial" panose="020B0604020202020204" pitchFamily="34" charset="0"/>
            </a:endParaRPr>
          </a:p>
        </p:txBody>
      </p:sp>
      <p:sp>
        <p:nvSpPr>
          <p:cNvPr id="4" name="Subtitle 2"/>
          <p:cNvSpPr>
            <a:spLocks noGrp="1"/>
          </p:cNvSpPr>
          <p:nvPr/>
        </p:nvSpPr>
        <p:spPr>
          <a:xfrm>
            <a:off x="2688689" y="1778483"/>
            <a:ext cx="6841490" cy="808355"/>
          </a:xfrm>
          <a:prstGeom prst="rect">
            <a:avLst/>
          </a:prstGeom>
        </p:spPr>
        <p:txBody>
          <a:bodyPr vert="horz" lIns="91440" tIns="45720" rIns="91440" bIns="45720" rtlCol="0" anchor="b">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dirty="0">
                <a:latin typeface="Arial" panose="020B0604020202020204" pitchFamily="34" charset="0"/>
                <a:cs typeface="Arial" panose="020B0604020202020204" pitchFamily="34" charset="0"/>
              </a:rPr>
              <a:t>BÁO CÁO MÔN HỌC </a:t>
            </a:r>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CÔNG NGHỆ PHẦN MỀM</a:t>
            </a:r>
            <a:endParaRPr lang="en-US" altLang="en-US" sz="2800" b="1" dirty="0">
              <a:latin typeface="Arial" panose="020B0604020202020204" pitchFamily="34" charset="0"/>
              <a:cs typeface="Arial" panose="020B0604020202020204" pitchFamily="34" charset="0"/>
            </a:endParaRPr>
          </a:p>
        </p:txBody>
      </p:sp>
      <p:sp>
        <p:nvSpPr>
          <p:cNvPr id="6" name="Subtitle 2"/>
          <p:cNvSpPr txBox="1"/>
          <p:nvPr/>
        </p:nvSpPr>
        <p:spPr>
          <a:xfrm>
            <a:off x="256180" y="4600106"/>
            <a:ext cx="6438265" cy="1217516"/>
          </a:xfrm>
          <a:prstGeom prst="rect">
            <a:avLst/>
          </a:prstGeom>
        </p:spPr>
        <p:txBody>
          <a:bodyPr vert="horz" lIns="91440" tIns="45720" rIns="91440" bIns="45720" rtlCol="0" anchor="b">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latin typeface="Arial" panose="020B0604020202020204" pitchFamily="34" charset="0"/>
                <a:cs typeface="Arial" panose="020B0604020202020204" pitchFamily="34" charset="0"/>
              </a:rPr>
              <a:t>Gi</a:t>
            </a:r>
            <a:r>
              <a:rPr lang="en-US" altLang="en-US" sz="2000" b="1" dirty="0">
                <a:latin typeface="Arial" panose="020B0604020202020204" pitchFamily="34" charset="0"/>
                <a:cs typeface="Arial" panose="020B0604020202020204" pitchFamily="34" charset="0"/>
              </a:rPr>
              <a:t>ảng viên hướng dẫn</a:t>
            </a:r>
            <a:r>
              <a:rPr lang="en-US" sz="2000" b="1" dirty="0">
                <a:latin typeface="Arial" panose="020B0604020202020204" pitchFamily="34" charset="0"/>
                <a:cs typeface="Arial" panose="020B0604020202020204" pitchFamily="34" charset="0"/>
              </a:rPr>
              <a:t>: </a:t>
            </a:r>
            <a:endParaRPr lang="en-US" sz="2000" b="1" dirty="0">
              <a:latin typeface="Arial" panose="020B0604020202020204" pitchFamily="34" charset="0"/>
              <a:cs typeface="Arial" panose="020B0604020202020204" pitchFamily="34" charset="0"/>
            </a:endParaRPr>
          </a:p>
          <a:p>
            <a:pPr algn="l"/>
            <a:r>
              <a:rPr lang="en-US" sz="2000" b="1" dirty="0">
                <a:latin typeface="Arial" panose="020B0604020202020204" pitchFamily="34" charset="0"/>
                <a:cs typeface="Arial" panose="020B0604020202020204" pitchFamily="34" charset="0"/>
              </a:rPr>
              <a:t>   	 TS. </a:t>
            </a:r>
            <a:r>
              <a:rPr lang="en-US" sz="2000" b="1" dirty="0" err="1">
                <a:latin typeface="Arial" panose="020B0604020202020204" pitchFamily="34" charset="0"/>
                <a:cs typeface="Arial" panose="020B0604020202020204" pitchFamily="34" charset="0"/>
              </a:rPr>
              <a:t>Nguyễn</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Bảo</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Ân</a:t>
            </a:r>
            <a:endParaRPr lang="en-US" sz="2000" b="1"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rotWithShape="1">
          <a:blip r:embed="rId3"/>
          <a:srcRect l="7172" t="7268" r="3911"/>
          <a:stretch>
            <a:fillRect/>
          </a:stretch>
        </p:blipFill>
        <p:spPr>
          <a:xfrm>
            <a:off x="451752" y="1922550"/>
            <a:ext cx="1415845" cy="1203151"/>
          </a:xfrm>
          <a:prstGeom prst="rect">
            <a:avLst/>
          </a:prstGeom>
        </p:spPr>
      </p:pic>
      <p:pic>
        <p:nvPicPr>
          <p:cNvPr id="18" name="Picture 17"/>
          <p:cNvPicPr>
            <a:picLocks noChangeAspect="1"/>
          </p:cNvPicPr>
          <p:nvPr/>
        </p:nvPicPr>
        <p:blipFill>
          <a:blip r:embed="rId4"/>
          <a:stretch>
            <a:fillRect/>
          </a:stretch>
        </p:blipFill>
        <p:spPr>
          <a:xfrm>
            <a:off x="10092570" y="947776"/>
            <a:ext cx="1736458" cy="1554663"/>
          </a:xfrm>
          <a:prstGeom prst="rect">
            <a:avLst/>
          </a:prstGeom>
        </p:spPr>
      </p:pic>
      <p:pic>
        <p:nvPicPr>
          <p:cNvPr id="20" name="Picture 19"/>
          <p:cNvPicPr>
            <a:picLocks noChangeAspect="1"/>
          </p:cNvPicPr>
          <p:nvPr/>
        </p:nvPicPr>
        <p:blipFill>
          <a:blip r:embed="rId5"/>
          <a:stretch>
            <a:fillRect/>
          </a:stretch>
        </p:blipFill>
        <p:spPr>
          <a:xfrm>
            <a:off x="8513438" y="343176"/>
            <a:ext cx="975247" cy="953891"/>
          </a:xfrm>
          <a:prstGeom prst="rect">
            <a:avLst/>
          </a:prstGeom>
        </p:spPr>
      </p:pic>
      <p:pic>
        <p:nvPicPr>
          <p:cNvPr id="22" name="Picture 21"/>
          <p:cNvPicPr>
            <a:picLocks noChangeAspect="1"/>
          </p:cNvPicPr>
          <p:nvPr/>
        </p:nvPicPr>
        <p:blipFill rotWithShape="1">
          <a:blip r:embed="rId6"/>
          <a:srcRect l="7517" t="6289"/>
          <a:stretch>
            <a:fillRect/>
          </a:stretch>
        </p:blipFill>
        <p:spPr>
          <a:xfrm>
            <a:off x="2162982" y="488085"/>
            <a:ext cx="1100657" cy="1092024"/>
          </a:xfrm>
          <a:prstGeom prst="rect">
            <a:avLst/>
          </a:prstGeom>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par>
                                <p:cTn id="10" presetID="31"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1000" fill="hold"/>
                                        <p:tgtEl>
                                          <p:spTgt spid="27"/>
                                        </p:tgtEl>
                                        <p:attrNameLst>
                                          <p:attrName>ppt_w</p:attrName>
                                        </p:attrNameLst>
                                      </p:cBhvr>
                                      <p:tavLst>
                                        <p:tav tm="0">
                                          <p:val>
                                            <p:fltVal val="0"/>
                                          </p:val>
                                        </p:tav>
                                        <p:tav tm="100000">
                                          <p:val>
                                            <p:strVal val="#ppt_w"/>
                                          </p:val>
                                        </p:tav>
                                      </p:tavLst>
                                    </p:anim>
                                    <p:anim calcmode="lin" valueType="num">
                                      <p:cBhvr>
                                        <p:cTn id="13" dur="1000" fill="hold"/>
                                        <p:tgtEl>
                                          <p:spTgt spid="27"/>
                                        </p:tgtEl>
                                        <p:attrNameLst>
                                          <p:attrName>ppt_h</p:attrName>
                                        </p:attrNameLst>
                                      </p:cBhvr>
                                      <p:tavLst>
                                        <p:tav tm="0">
                                          <p:val>
                                            <p:fltVal val="0"/>
                                          </p:val>
                                        </p:tav>
                                        <p:tav tm="100000">
                                          <p:val>
                                            <p:strVal val="#ppt_h"/>
                                          </p:val>
                                        </p:tav>
                                      </p:tavLst>
                                    </p:anim>
                                    <p:anim calcmode="lin" valueType="num">
                                      <p:cBhvr>
                                        <p:cTn id="14" dur="1000" fill="hold"/>
                                        <p:tgtEl>
                                          <p:spTgt spid="27"/>
                                        </p:tgtEl>
                                        <p:attrNameLst>
                                          <p:attrName>style.rotation</p:attrName>
                                        </p:attrNameLst>
                                      </p:cBhvr>
                                      <p:tavLst>
                                        <p:tav tm="0">
                                          <p:val>
                                            <p:fltVal val="90"/>
                                          </p:val>
                                        </p:tav>
                                        <p:tav tm="100000">
                                          <p:val>
                                            <p:fltVal val="0"/>
                                          </p:val>
                                        </p:tav>
                                      </p:tavLst>
                                    </p:anim>
                                    <p:animEffect transition="in" filter="fade">
                                      <p:cBhvr>
                                        <p:cTn id="15" dur="1000"/>
                                        <p:tgtEl>
                                          <p:spTgt spid="27"/>
                                        </p:tgtEl>
                                      </p:cBhvr>
                                    </p:animEffect>
                                  </p:childTnLst>
                                </p:cTn>
                              </p:par>
                              <p:par>
                                <p:cTn id="16" presetID="31" presetClass="entr" presetSubtype="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p:cTn id="18" dur="1000" fill="hold"/>
                                        <p:tgtEl>
                                          <p:spTgt spid="25"/>
                                        </p:tgtEl>
                                        <p:attrNameLst>
                                          <p:attrName>ppt_w</p:attrName>
                                        </p:attrNameLst>
                                      </p:cBhvr>
                                      <p:tavLst>
                                        <p:tav tm="0">
                                          <p:val>
                                            <p:fltVal val="0"/>
                                          </p:val>
                                        </p:tav>
                                        <p:tav tm="100000">
                                          <p:val>
                                            <p:strVal val="#ppt_w"/>
                                          </p:val>
                                        </p:tav>
                                      </p:tavLst>
                                    </p:anim>
                                    <p:anim calcmode="lin" valueType="num">
                                      <p:cBhvr>
                                        <p:cTn id="19" dur="1000" fill="hold"/>
                                        <p:tgtEl>
                                          <p:spTgt spid="25"/>
                                        </p:tgtEl>
                                        <p:attrNameLst>
                                          <p:attrName>ppt_h</p:attrName>
                                        </p:attrNameLst>
                                      </p:cBhvr>
                                      <p:tavLst>
                                        <p:tav tm="0">
                                          <p:val>
                                            <p:fltVal val="0"/>
                                          </p:val>
                                        </p:tav>
                                        <p:tav tm="100000">
                                          <p:val>
                                            <p:strVal val="#ppt_h"/>
                                          </p:val>
                                        </p:tav>
                                      </p:tavLst>
                                    </p:anim>
                                    <p:anim calcmode="lin" valueType="num">
                                      <p:cBhvr>
                                        <p:cTn id="20" dur="1000" fill="hold"/>
                                        <p:tgtEl>
                                          <p:spTgt spid="25"/>
                                        </p:tgtEl>
                                        <p:attrNameLst>
                                          <p:attrName>style.rotation</p:attrName>
                                        </p:attrNameLst>
                                      </p:cBhvr>
                                      <p:tavLst>
                                        <p:tav tm="0">
                                          <p:val>
                                            <p:fltVal val="90"/>
                                          </p:val>
                                        </p:tav>
                                        <p:tav tm="100000">
                                          <p:val>
                                            <p:fltVal val="0"/>
                                          </p:val>
                                        </p:tav>
                                      </p:tavLst>
                                    </p:anim>
                                    <p:animEffect transition="in" filter="fade">
                                      <p:cBhvr>
                                        <p:cTn id="21" dur="1000"/>
                                        <p:tgtEl>
                                          <p:spTgt spid="25"/>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14" grpId="0" animBg="1"/>
      <p:bldP spid="12" grpId="0" animBg="1"/>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1" cstate="print">
            <a:extLst>
              <a:ext uri="{28A0092B-C50C-407E-A947-70E740481C1C}">
                <a14:useLocalDpi xmlns:a14="http://schemas.microsoft.com/office/drawing/2010/main" val="0"/>
              </a:ext>
            </a:extLst>
          </a:blip>
          <a:srcRect l="2888" t="3534" r="34982" b="12532"/>
          <a:stretch>
            <a:fillRect/>
          </a:stretch>
        </p:blipFill>
        <p:spPr>
          <a:xfrm>
            <a:off x="6680835" y="404495"/>
            <a:ext cx="4266565" cy="6049645"/>
          </a:xfrm>
          <a:prstGeom prst="rect">
            <a:avLst/>
          </a:prstGeom>
          <a:ln>
            <a:noFill/>
          </a:ln>
        </p:spPr>
      </p:pic>
      <p:sp>
        <p:nvSpPr>
          <p:cNvPr id="7" name="TextBox 6"/>
          <p:cNvSpPr txBox="1"/>
          <p:nvPr/>
        </p:nvSpPr>
        <p:spPr>
          <a:xfrm>
            <a:off x="431165" y="3007600"/>
            <a:ext cx="5648020" cy="430887"/>
          </a:xfrm>
          <a:prstGeom prst="rect">
            <a:avLst/>
          </a:prstGeom>
          <a:noFill/>
        </p:spPr>
        <p:txBody>
          <a:bodyPr wrap="square" rtlCol="0">
            <a:spAutoFit/>
          </a:bodyPr>
          <a:lstStyle/>
          <a:p>
            <a:endParaRPr lang="vi-VN" sz="2200" dirty="0"/>
          </a:p>
        </p:txBody>
      </p:sp>
      <p:sp>
        <p:nvSpPr>
          <p:cNvPr id="3" name="Title 1"/>
          <p:cNvSpPr txBox="1"/>
          <p:nvPr/>
        </p:nvSpPr>
        <p:spPr>
          <a:xfrm>
            <a:off x="431165" y="652145"/>
            <a:ext cx="8329377" cy="13258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en-US" altLang="en-US" sz="2800" b="1" dirty="0" err="1">
                <a:solidFill>
                  <a:srgbClr val="053484"/>
                </a:solidFill>
                <a:latin typeface="Arial" panose="020B0604020202020204" pitchFamily="34" charset="0"/>
                <a:cs typeface="Arial" panose="020B0604020202020204" pitchFamily="34" charset="0"/>
              </a:rPr>
              <a:t>Sơ</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đồ</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kiến</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trúc</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hệ</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thống</a:t>
            </a:r>
            <a:endParaRPr lang="en-US" altLang="en-US" sz="2800" b="1" dirty="0">
              <a:solidFill>
                <a:srgbClr val="053484"/>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6AF1B4E-90EC-4A51-B6E5-B702C054ECB0}" type="slidenum">
              <a:rPr lang="en-US" smtClean="0"/>
            </a:fld>
            <a:endParaRPr lang="en-US" dirty="0"/>
          </a:p>
        </p:txBody>
      </p:sp>
      <p:sp>
        <p:nvSpPr>
          <p:cNvPr id="6" name="Title 1"/>
          <p:cNvSpPr>
            <a:spLocks noGrp="1"/>
          </p:cNvSpPr>
          <p:nvPr/>
        </p:nvSpPr>
        <p:spPr>
          <a:xfrm>
            <a:off x="0" y="-172793"/>
            <a:ext cx="12192000" cy="1325563"/>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500" b="1" dirty="0">
                <a:solidFill>
                  <a:srgbClr val="FF0000"/>
                </a:solidFill>
                <a:latin typeface="Arial" panose="020B0604020202020204" pitchFamily="34" charset="0"/>
                <a:cs typeface="Arial" panose="020B0604020202020204" pitchFamily="34" charset="0"/>
              </a:rPr>
              <a:t>THIẾT KẾ HỆ THỐNG</a:t>
            </a:r>
            <a:endParaRPr lang="en-US" sz="3500" b="1" dirty="0">
              <a:solidFill>
                <a:srgbClr val="FF0000"/>
              </a:solidFill>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2"/>
          <a:stretch>
            <a:fillRect/>
          </a:stretch>
        </p:blipFill>
        <p:spPr>
          <a:xfrm>
            <a:off x="11038917" y="0"/>
            <a:ext cx="1086502" cy="1017639"/>
          </a:xfrm>
          <a:prstGeom prst="rect">
            <a:avLst/>
          </a:prstGeom>
        </p:spPr>
      </p:pic>
      <p:sp>
        <p:nvSpPr>
          <p:cNvPr id="8" name="Rectangle 2"/>
          <p:cNvSpPr>
            <a:spLocks noChangeArrowheads="1"/>
          </p:cNvSpPr>
          <p:nvPr/>
        </p:nvSpPr>
        <p:spPr bwMode="auto">
          <a:xfrm>
            <a:off x="484309" y="1720840"/>
            <a:ext cx="566719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indent="0" algn="just" fontAlgn="base">
              <a:lnSpc>
                <a:spcPct val="150000"/>
              </a:lnSpc>
              <a:spcBef>
                <a:spcPct val="0"/>
              </a:spcBef>
              <a:spcAft>
                <a:spcPct val="0"/>
              </a:spcAft>
              <a:buClrTx/>
              <a:buSzTx/>
              <a:buFontTx/>
              <a:buNone/>
            </a:pPr>
            <a:r>
              <a:rPr lang="en-US" altLang="en-US" sz="2200" b="1" dirty="0">
                <a:latin typeface="Arial" panose="020B0604020202020204" pitchFamily="34" charset="0"/>
                <a:cs typeface="Arial" panose="020B0604020202020204" pitchFamily="34" charset="0"/>
              </a:rPr>
              <a:t>API Backend (</a:t>
            </a:r>
            <a:r>
              <a:rPr lang="en-US" altLang="en-US" sz="2200" b="1" dirty="0" err="1">
                <a:latin typeface="Arial" panose="020B0604020202020204" pitchFamily="34" charset="0"/>
                <a:cs typeface="Arial" panose="020B0604020202020204" pitchFamily="34" charset="0"/>
              </a:rPr>
              <a:t>Thư</a:t>
            </a:r>
            <a:r>
              <a:rPr lang="en-US" altLang="en-US" sz="2200" b="1" dirty="0">
                <a:latin typeface="Arial" panose="020B0604020202020204" pitchFamily="34" charset="0"/>
                <a:cs typeface="Arial" panose="020B0604020202020204" pitchFamily="34" charset="0"/>
              </a:rPr>
              <a:t> </a:t>
            </a:r>
            <a:r>
              <a:rPr lang="en-US" altLang="en-US" sz="2200" b="1" dirty="0" err="1">
                <a:latin typeface="Arial" panose="020B0604020202020204" pitchFamily="34" charset="0"/>
                <a:cs typeface="Arial" panose="020B0604020202020204" pitchFamily="34" charset="0"/>
              </a:rPr>
              <a:t>mục</a:t>
            </a:r>
            <a:r>
              <a:rPr lang="en-US" altLang="en-US" sz="2200" b="1" dirty="0">
                <a:latin typeface="Arial" panose="020B0604020202020204" pitchFamily="34" charset="0"/>
                <a:cs typeface="Arial" panose="020B0604020202020204" pitchFamily="34" charset="0"/>
              </a:rPr>
              <a:t> </a:t>
            </a:r>
            <a:r>
              <a:rPr lang="en-US" altLang="en-US" sz="2200" b="1" dirty="0" err="1">
                <a:latin typeface="Arial" panose="020B0604020202020204" pitchFamily="34" charset="0"/>
                <a:cs typeface="Arial" panose="020B0604020202020204" pitchFamily="34" charset="0"/>
              </a:rPr>
              <a:t>api</a:t>
            </a:r>
            <a:r>
              <a:rPr lang="en-US" altLang="en-US" sz="2200" b="1" dirty="0">
                <a:latin typeface="Arial" panose="020B0604020202020204" pitchFamily="34" charset="0"/>
                <a:cs typeface="Arial" panose="020B0604020202020204" pitchFamily="34" charset="0"/>
              </a:rPr>
              <a:t>/)</a:t>
            </a:r>
            <a:endParaRPr lang="en-US" altLang="en-US" sz="2200" b="1" dirty="0">
              <a:latin typeface="Arial" panose="020B0604020202020204" pitchFamily="34" charset="0"/>
              <a:cs typeface="Arial" panose="020B0604020202020204" pitchFamily="34" charset="0"/>
            </a:endParaRPr>
          </a:p>
          <a:p>
            <a:pPr marL="342900" marR="0" indent="-342900" algn="l" fontAlgn="base">
              <a:lnSpc>
                <a:spcPct val="150000"/>
              </a:lnSpc>
              <a:spcBef>
                <a:spcPct val="0"/>
              </a:spcBef>
              <a:spcAft>
                <a:spcPct val="0"/>
              </a:spcAft>
              <a:buClr>
                <a:srgbClr val="053484"/>
              </a:buClr>
              <a:buSzTx/>
              <a:buFont typeface="Wingdings" panose="05000000000000000000" pitchFamily="2" charset="2"/>
              <a:buChar char="v"/>
            </a:pPr>
            <a:r>
              <a:rPr lang="en-US" altLang="en-US" sz="2200" dirty="0" err="1">
                <a:latin typeface="Arial" panose="020B0604020202020204" pitchFamily="34" charset="0"/>
                <a:cs typeface="Arial" panose="020B0604020202020204" pitchFamily="34" charset="0"/>
              </a:rPr>
              <a:t>Khởi</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động</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từ</a:t>
            </a:r>
            <a:r>
              <a:rPr lang="en-US" altLang="en-US" sz="2200" dirty="0">
                <a:latin typeface="Arial" panose="020B0604020202020204" pitchFamily="34" charset="0"/>
                <a:cs typeface="Arial" panose="020B0604020202020204" pitchFamily="34" charset="0"/>
              </a:rPr>
              <a:t> server.js</a:t>
            </a:r>
            <a:endParaRPr lang="en-US" altLang="en-US" sz="2200" dirty="0">
              <a:latin typeface="Arial" panose="020B0604020202020204" pitchFamily="34" charset="0"/>
              <a:cs typeface="Arial" panose="020B0604020202020204" pitchFamily="34" charset="0"/>
            </a:endParaRPr>
          </a:p>
          <a:p>
            <a:pPr marL="342900" marR="0" indent="-342900" algn="l" fontAlgn="base">
              <a:lnSpc>
                <a:spcPct val="150000"/>
              </a:lnSpc>
              <a:spcBef>
                <a:spcPct val="0"/>
              </a:spcBef>
              <a:spcAft>
                <a:spcPct val="0"/>
              </a:spcAft>
              <a:buClr>
                <a:srgbClr val="053484"/>
              </a:buClr>
              <a:buSzTx/>
              <a:buFont typeface="Wingdings" panose="05000000000000000000" pitchFamily="2" charset="2"/>
              <a:buChar char="v"/>
            </a:pPr>
            <a:r>
              <a:rPr lang="en-US" altLang="en-US" sz="2200" dirty="0" err="1">
                <a:latin typeface="Arial" panose="020B0604020202020204" pitchFamily="34" charset="0"/>
                <a:cs typeface="Arial" panose="020B0604020202020204" pitchFamily="34" charset="0"/>
              </a:rPr>
              <a:t>Middlewares</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xử</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lý</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chung</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xác</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thực</a:t>
            </a:r>
            <a:r>
              <a:rPr lang="en-US" altLang="en-US" sz="2200" dirty="0">
                <a:latin typeface="Arial" panose="020B0604020202020204" pitchFamily="34" charset="0"/>
                <a:cs typeface="Arial" panose="020B0604020202020204" pitchFamily="34" charset="0"/>
              </a:rPr>
              <a:t>, log)</a:t>
            </a:r>
            <a:endParaRPr lang="en-US" altLang="en-US" sz="2200" dirty="0">
              <a:latin typeface="Arial" panose="020B0604020202020204" pitchFamily="34" charset="0"/>
              <a:cs typeface="Arial" panose="020B0604020202020204" pitchFamily="34" charset="0"/>
            </a:endParaRPr>
          </a:p>
          <a:p>
            <a:pPr marL="342900" marR="0" indent="-342900" algn="l" fontAlgn="base">
              <a:lnSpc>
                <a:spcPct val="150000"/>
              </a:lnSpc>
              <a:spcBef>
                <a:spcPct val="0"/>
              </a:spcBef>
              <a:spcAft>
                <a:spcPct val="0"/>
              </a:spcAft>
              <a:buClr>
                <a:srgbClr val="053484"/>
              </a:buClr>
              <a:buSzTx/>
              <a:buFont typeface="Wingdings" panose="05000000000000000000" pitchFamily="2" charset="2"/>
              <a:buChar char="v"/>
            </a:pPr>
            <a:r>
              <a:rPr lang="en-US" altLang="en-US" sz="2200" dirty="0">
                <a:latin typeface="Arial" panose="020B0604020202020204" pitchFamily="34" charset="0"/>
                <a:cs typeface="Arial" panose="020B0604020202020204" pitchFamily="34" charset="0"/>
              </a:rPr>
              <a:t>Routes/: </a:t>
            </a:r>
            <a:r>
              <a:rPr lang="en-US" altLang="en-US" sz="2200" dirty="0" err="1">
                <a:latin typeface="Arial" panose="020B0604020202020204" pitchFamily="34" charset="0"/>
                <a:cs typeface="Arial" panose="020B0604020202020204" pitchFamily="34" charset="0"/>
              </a:rPr>
              <a:t>định</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tuyến</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các</a:t>
            </a:r>
            <a:r>
              <a:rPr lang="en-US" altLang="en-US" sz="2200" dirty="0">
                <a:latin typeface="Arial" panose="020B0604020202020204" pitchFamily="34" charset="0"/>
                <a:cs typeface="Arial" panose="020B0604020202020204" pitchFamily="34" charset="0"/>
              </a:rPr>
              <a:t> API</a:t>
            </a:r>
            <a:endParaRPr lang="en-US" altLang="en-US" sz="2200" dirty="0">
              <a:latin typeface="Arial" panose="020B0604020202020204" pitchFamily="34" charset="0"/>
              <a:cs typeface="Arial" panose="020B0604020202020204" pitchFamily="34" charset="0"/>
            </a:endParaRPr>
          </a:p>
          <a:p>
            <a:pPr marL="342900" marR="0" indent="-342900" algn="l" fontAlgn="base">
              <a:lnSpc>
                <a:spcPct val="150000"/>
              </a:lnSpc>
              <a:spcBef>
                <a:spcPct val="0"/>
              </a:spcBef>
              <a:spcAft>
                <a:spcPct val="0"/>
              </a:spcAft>
              <a:buClr>
                <a:srgbClr val="053484"/>
              </a:buClr>
              <a:buSzTx/>
              <a:buFont typeface="Wingdings" panose="05000000000000000000" pitchFamily="2" charset="2"/>
              <a:buChar char="v"/>
            </a:pPr>
            <a:r>
              <a:rPr lang="en-US" altLang="en-US" sz="2200" dirty="0">
                <a:latin typeface="Arial" panose="020B0604020202020204" pitchFamily="34" charset="0"/>
                <a:cs typeface="Arial" panose="020B0604020202020204" pitchFamily="34" charset="0"/>
              </a:rPr>
              <a:t>Controllers/: </a:t>
            </a:r>
            <a:r>
              <a:rPr lang="en-US" altLang="en-US" sz="2200" dirty="0" err="1">
                <a:latin typeface="Arial" panose="020B0604020202020204" pitchFamily="34" charset="0"/>
                <a:cs typeface="Arial" panose="020B0604020202020204" pitchFamily="34" charset="0"/>
              </a:rPr>
              <a:t>xử</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lý</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yêu</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cầu</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từ</a:t>
            </a:r>
            <a:r>
              <a:rPr lang="en-US" altLang="en-US" sz="2200" dirty="0">
                <a:latin typeface="Arial" panose="020B0604020202020204" pitchFamily="34" charset="0"/>
                <a:cs typeface="Arial" panose="020B0604020202020204" pitchFamily="34" charset="0"/>
              </a:rPr>
              <a:t> client, </a:t>
            </a:r>
            <a:r>
              <a:rPr lang="en-US" altLang="en-US" sz="2200" dirty="0" err="1">
                <a:latin typeface="Arial" panose="020B0604020202020204" pitchFamily="34" charset="0"/>
                <a:cs typeface="Arial" panose="020B0604020202020204" pitchFamily="34" charset="0"/>
              </a:rPr>
              <a:t>chuyển</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tiếp</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đến</a:t>
            </a:r>
            <a:r>
              <a:rPr lang="en-US" altLang="en-US" sz="2200" dirty="0">
                <a:latin typeface="Arial" panose="020B0604020202020204" pitchFamily="34" charset="0"/>
                <a:cs typeface="Arial" panose="020B0604020202020204" pitchFamily="34" charset="0"/>
              </a:rPr>
              <a:t> service</a:t>
            </a:r>
            <a:endParaRPr lang="en-US" altLang="en-US" sz="22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3"/>
          <a:stretch>
            <a:fillRect/>
          </a:stretch>
        </p:blipFill>
        <p:spPr>
          <a:xfrm rot="5400000">
            <a:off x="9763091" y="5188918"/>
            <a:ext cx="839444" cy="463443"/>
          </a:xfrm>
          <a:prstGeom prst="rect">
            <a:avLst/>
          </a:prstGeom>
        </p:spPr>
      </p:pic>
      <p:pic>
        <p:nvPicPr>
          <p:cNvPr id="11" name="Picture 10"/>
          <p:cNvPicPr>
            <a:picLocks noChangeAspect="1"/>
          </p:cNvPicPr>
          <p:nvPr/>
        </p:nvPicPr>
        <p:blipFill>
          <a:blip r:embed="rId4"/>
          <a:stretch>
            <a:fillRect/>
          </a:stretch>
        </p:blipFill>
        <p:spPr>
          <a:xfrm>
            <a:off x="10020935" y="1017905"/>
            <a:ext cx="1631950" cy="398208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6681019" y="4586748"/>
            <a:ext cx="486697"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2" name="Picture 11"/>
          <p:cNvPicPr>
            <a:picLocks noChangeAspect="1"/>
          </p:cNvPicPr>
          <p:nvPr/>
        </p:nvPicPr>
        <p:blipFill rotWithShape="1">
          <a:blip r:embed="rId1" cstate="print">
            <a:extLst>
              <a:ext uri="{28A0092B-C50C-407E-A947-70E740481C1C}">
                <a14:useLocalDpi xmlns:a14="http://schemas.microsoft.com/office/drawing/2010/main" val="0"/>
              </a:ext>
            </a:extLst>
          </a:blip>
          <a:srcRect l="2888" t="3534" r="34982" b="12532"/>
          <a:stretch>
            <a:fillRect/>
          </a:stretch>
        </p:blipFill>
        <p:spPr>
          <a:xfrm>
            <a:off x="6680835" y="404495"/>
            <a:ext cx="4266565" cy="6049645"/>
          </a:xfrm>
          <a:prstGeom prst="rect">
            <a:avLst/>
          </a:prstGeom>
          <a:ln>
            <a:noFill/>
          </a:ln>
        </p:spPr>
      </p:pic>
      <p:sp>
        <p:nvSpPr>
          <p:cNvPr id="7" name="TextBox 6"/>
          <p:cNvSpPr txBox="1"/>
          <p:nvPr/>
        </p:nvSpPr>
        <p:spPr>
          <a:xfrm>
            <a:off x="431165" y="3007600"/>
            <a:ext cx="5648020" cy="430887"/>
          </a:xfrm>
          <a:prstGeom prst="rect">
            <a:avLst/>
          </a:prstGeom>
          <a:noFill/>
        </p:spPr>
        <p:txBody>
          <a:bodyPr wrap="square" rtlCol="0">
            <a:spAutoFit/>
          </a:bodyPr>
          <a:lstStyle/>
          <a:p>
            <a:endParaRPr lang="vi-VN" sz="2200" dirty="0"/>
          </a:p>
        </p:txBody>
      </p:sp>
      <p:sp>
        <p:nvSpPr>
          <p:cNvPr id="3" name="Title 1"/>
          <p:cNvSpPr txBox="1"/>
          <p:nvPr/>
        </p:nvSpPr>
        <p:spPr>
          <a:xfrm>
            <a:off x="431165" y="652145"/>
            <a:ext cx="8329377" cy="13258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en-US" altLang="en-US" sz="2800" b="1" dirty="0" err="1">
                <a:solidFill>
                  <a:srgbClr val="053484"/>
                </a:solidFill>
                <a:latin typeface="Arial" panose="020B0604020202020204" pitchFamily="34" charset="0"/>
                <a:cs typeface="Arial" panose="020B0604020202020204" pitchFamily="34" charset="0"/>
              </a:rPr>
              <a:t>Sơ</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đồ</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kiến</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trúc</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hệ</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thống</a:t>
            </a:r>
            <a:endParaRPr lang="en-US" altLang="en-US" sz="2800" b="1" dirty="0">
              <a:solidFill>
                <a:srgbClr val="053484"/>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6AF1B4E-90EC-4A51-B6E5-B702C054ECB0}" type="slidenum">
              <a:rPr lang="en-US" smtClean="0"/>
            </a:fld>
            <a:endParaRPr lang="en-US" dirty="0"/>
          </a:p>
        </p:txBody>
      </p:sp>
      <p:sp>
        <p:nvSpPr>
          <p:cNvPr id="6" name="Title 1"/>
          <p:cNvSpPr>
            <a:spLocks noGrp="1"/>
          </p:cNvSpPr>
          <p:nvPr/>
        </p:nvSpPr>
        <p:spPr>
          <a:xfrm>
            <a:off x="0" y="-172793"/>
            <a:ext cx="12192000" cy="1325563"/>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500" b="1" dirty="0">
                <a:solidFill>
                  <a:srgbClr val="FF0000"/>
                </a:solidFill>
                <a:latin typeface="Arial" panose="020B0604020202020204" pitchFamily="34" charset="0"/>
                <a:cs typeface="Arial" panose="020B0604020202020204" pitchFamily="34" charset="0"/>
              </a:rPr>
              <a:t>THIẾT KẾ HỆ THỐNG</a:t>
            </a:r>
            <a:endParaRPr lang="en-US" sz="3500" b="1" dirty="0">
              <a:solidFill>
                <a:srgbClr val="FF0000"/>
              </a:solidFill>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2"/>
          <a:stretch>
            <a:fillRect/>
          </a:stretch>
        </p:blipFill>
        <p:spPr>
          <a:xfrm>
            <a:off x="11038917" y="0"/>
            <a:ext cx="1086502" cy="1017639"/>
          </a:xfrm>
          <a:prstGeom prst="rect">
            <a:avLst/>
          </a:prstGeom>
        </p:spPr>
      </p:pic>
      <p:sp>
        <p:nvSpPr>
          <p:cNvPr id="8" name="Rectangle 2"/>
          <p:cNvSpPr>
            <a:spLocks noChangeArrowheads="1"/>
          </p:cNvSpPr>
          <p:nvPr/>
        </p:nvSpPr>
        <p:spPr bwMode="auto">
          <a:xfrm>
            <a:off x="484505" y="1468755"/>
            <a:ext cx="5912485" cy="442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R="0" algn="just" fontAlgn="base">
              <a:lnSpc>
                <a:spcPct val="150000"/>
              </a:lnSpc>
              <a:spcBef>
                <a:spcPct val="0"/>
              </a:spcBef>
              <a:spcAft>
                <a:spcPct val="0"/>
              </a:spcAft>
              <a:buClr>
                <a:srgbClr val="053484"/>
              </a:buClr>
              <a:buSzTx/>
            </a:pPr>
            <a:r>
              <a:rPr lang="en-US" altLang="en-US" sz="2200" b="1" dirty="0">
                <a:latin typeface="Arial" panose="020B0604020202020204" pitchFamily="34" charset="0"/>
                <a:cs typeface="Arial" panose="020B0604020202020204" pitchFamily="34" charset="0"/>
              </a:rPr>
              <a:t>API Backend (</a:t>
            </a:r>
            <a:r>
              <a:rPr lang="en-US" altLang="en-US" sz="2200" b="1" dirty="0" err="1">
                <a:latin typeface="Arial" panose="020B0604020202020204" pitchFamily="34" charset="0"/>
                <a:cs typeface="Arial" panose="020B0604020202020204" pitchFamily="34" charset="0"/>
              </a:rPr>
              <a:t>Thư</a:t>
            </a:r>
            <a:r>
              <a:rPr lang="en-US" altLang="en-US" sz="2200" b="1" dirty="0">
                <a:latin typeface="Arial" panose="020B0604020202020204" pitchFamily="34" charset="0"/>
                <a:cs typeface="Arial" panose="020B0604020202020204" pitchFamily="34" charset="0"/>
              </a:rPr>
              <a:t> </a:t>
            </a:r>
            <a:r>
              <a:rPr lang="en-US" altLang="en-US" sz="2200" b="1" dirty="0" err="1">
                <a:latin typeface="Arial" panose="020B0604020202020204" pitchFamily="34" charset="0"/>
                <a:cs typeface="Arial" panose="020B0604020202020204" pitchFamily="34" charset="0"/>
              </a:rPr>
              <a:t>mục</a:t>
            </a:r>
            <a:r>
              <a:rPr lang="en-US" altLang="en-US" sz="2200" b="1" dirty="0">
                <a:latin typeface="Arial" panose="020B0604020202020204" pitchFamily="34" charset="0"/>
                <a:cs typeface="Arial" panose="020B0604020202020204" pitchFamily="34" charset="0"/>
              </a:rPr>
              <a:t> </a:t>
            </a:r>
            <a:r>
              <a:rPr lang="en-US" altLang="en-US" sz="2200" b="1" dirty="0" err="1">
                <a:latin typeface="Arial" panose="020B0604020202020204" pitchFamily="34" charset="0"/>
                <a:cs typeface="Arial" panose="020B0604020202020204" pitchFamily="34" charset="0"/>
              </a:rPr>
              <a:t>api</a:t>
            </a:r>
            <a:r>
              <a:rPr lang="en-US" altLang="en-US" sz="2200" b="1" dirty="0">
                <a:latin typeface="Arial" panose="020B0604020202020204" pitchFamily="34" charset="0"/>
                <a:cs typeface="Arial" panose="020B0604020202020204" pitchFamily="34" charset="0"/>
              </a:rPr>
              <a:t>/)</a:t>
            </a:r>
            <a:endParaRPr lang="en-US" altLang="en-US" sz="2200" b="1" dirty="0">
              <a:latin typeface="Arial" panose="020B0604020202020204" pitchFamily="34" charset="0"/>
              <a:cs typeface="Arial" panose="020B0604020202020204" pitchFamily="34" charset="0"/>
            </a:endParaRPr>
          </a:p>
          <a:p>
            <a:pPr marL="342900" marR="0" indent="-342900" algn="just" fontAlgn="base">
              <a:lnSpc>
                <a:spcPct val="150000"/>
              </a:lnSpc>
              <a:spcBef>
                <a:spcPct val="0"/>
              </a:spcBef>
              <a:spcAft>
                <a:spcPct val="0"/>
              </a:spcAft>
              <a:buClr>
                <a:srgbClr val="053484"/>
              </a:buClr>
              <a:buSzTx/>
              <a:buFont typeface="Wingdings" panose="05000000000000000000" pitchFamily="2" charset="2"/>
              <a:buChar char="v"/>
            </a:pPr>
            <a:r>
              <a:rPr lang="en-US" altLang="en-US" sz="2200" dirty="0">
                <a:latin typeface="Arial" panose="020B0604020202020204" pitchFamily="34" charset="0"/>
                <a:cs typeface="Arial" panose="020B0604020202020204" pitchFamily="34" charset="0"/>
              </a:rPr>
              <a:t>Services/: </a:t>
            </a:r>
            <a:r>
              <a:rPr lang="en-US" altLang="en-US" sz="2200" dirty="0" err="1">
                <a:latin typeface="Arial" panose="020B0604020202020204" pitchFamily="34" charset="0"/>
                <a:cs typeface="Arial" panose="020B0604020202020204" pitchFamily="34" charset="0"/>
              </a:rPr>
              <a:t>chứa</a:t>
            </a:r>
            <a:r>
              <a:rPr lang="en-US" altLang="en-US" sz="2200" dirty="0">
                <a:latin typeface="Arial" panose="020B0604020202020204" pitchFamily="34" charset="0"/>
                <a:cs typeface="Arial" panose="020B0604020202020204" pitchFamily="34" charset="0"/>
              </a:rPr>
              <a:t> logic </a:t>
            </a:r>
            <a:r>
              <a:rPr lang="en-US" altLang="en-US" sz="2200" dirty="0" err="1">
                <a:latin typeface="Arial" panose="020B0604020202020204" pitchFamily="34" charset="0"/>
                <a:cs typeface="Arial" panose="020B0604020202020204" pitchFamily="34" charset="0"/>
              </a:rPr>
              <a:t>nghiệp</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vụ</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chính</a:t>
            </a:r>
            <a:endParaRPr lang="en-US" altLang="en-US" sz="2200" dirty="0">
              <a:latin typeface="Arial" panose="020B0604020202020204" pitchFamily="34" charset="0"/>
              <a:cs typeface="Arial" panose="020B0604020202020204" pitchFamily="34" charset="0"/>
            </a:endParaRPr>
          </a:p>
          <a:p>
            <a:pPr marL="342900" marR="0" indent="-342900" algn="just" fontAlgn="base">
              <a:lnSpc>
                <a:spcPct val="150000"/>
              </a:lnSpc>
              <a:spcBef>
                <a:spcPct val="0"/>
              </a:spcBef>
              <a:spcAft>
                <a:spcPct val="0"/>
              </a:spcAft>
              <a:buClr>
                <a:srgbClr val="053484"/>
              </a:buClr>
              <a:buSzTx/>
              <a:buFont typeface="Wingdings" panose="05000000000000000000" pitchFamily="2" charset="2"/>
              <a:buChar char="v"/>
            </a:pPr>
            <a:r>
              <a:rPr lang="en-US" altLang="en-US" sz="2200" dirty="0">
                <a:latin typeface="Arial" panose="020B0604020202020204" pitchFamily="34" charset="0"/>
                <a:cs typeface="Arial" panose="020B0604020202020204" pitchFamily="34" charset="0"/>
              </a:rPr>
              <a:t>Models/: </a:t>
            </a:r>
            <a:r>
              <a:rPr lang="en-US" altLang="en-US" sz="2200" dirty="0" err="1">
                <a:latin typeface="Arial" panose="020B0604020202020204" pitchFamily="34" charset="0"/>
                <a:cs typeface="Arial" panose="020B0604020202020204" pitchFamily="34" charset="0"/>
              </a:rPr>
              <a:t>truy</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vấn</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và</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tương</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tác</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với</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CSDL</a:t>
            </a:r>
            <a:endParaRPr lang="en-US" altLang="en-US" sz="2200" dirty="0">
              <a:latin typeface="Arial" panose="020B0604020202020204" pitchFamily="34" charset="0"/>
              <a:cs typeface="Arial" panose="020B0604020202020204" pitchFamily="34" charset="0"/>
            </a:endParaRPr>
          </a:p>
          <a:p>
            <a:pPr marL="342900" marR="0" indent="-342900" algn="just" fontAlgn="base">
              <a:lnSpc>
                <a:spcPct val="150000"/>
              </a:lnSpc>
              <a:spcBef>
                <a:spcPct val="0"/>
              </a:spcBef>
              <a:spcAft>
                <a:spcPct val="0"/>
              </a:spcAft>
              <a:buClr>
                <a:srgbClr val="053484"/>
              </a:buClr>
              <a:buSzTx/>
              <a:buFont typeface="Wingdings" panose="05000000000000000000" pitchFamily="2" charset="2"/>
              <a:buChar char="v"/>
            </a:pPr>
            <a:r>
              <a:rPr lang="en-US" altLang="en-US" sz="2200" dirty="0">
                <a:latin typeface="Arial" panose="020B0604020202020204" pitchFamily="34" charset="0"/>
                <a:cs typeface="Arial" panose="020B0604020202020204" pitchFamily="34" charset="0"/>
              </a:rPr>
              <a:t>Auth/: </a:t>
            </a:r>
            <a:r>
              <a:rPr lang="en-US" altLang="en-US" sz="2200" dirty="0" err="1">
                <a:latin typeface="Arial" panose="020B0604020202020204" pitchFamily="34" charset="0"/>
                <a:cs typeface="Arial" panose="020B0604020202020204" pitchFamily="34" charset="0"/>
              </a:rPr>
              <a:t>xác</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thực</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người</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dùng</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đăng</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nhập</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mã</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hóa</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mật</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khẩu</a:t>
            </a:r>
            <a:r>
              <a:rPr lang="en-US" altLang="en-US" sz="2200" dirty="0">
                <a:latin typeface="Arial" panose="020B0604020202020204" pitchFamily="34" charset="0"/>
                <a:cs typeface="Arial" panose="020B0604020202020204" pitchFamily="34" charset="0"/>
              </a:rPr>
              <a:t>...)</a:t>
            </a:r>
            <a:endParaRPr lang="en-US" altLang="en-US" sz="2200" dirty="0">
              <a:latin typeface="Arial" panose="020B0604020202020204" pitchFamily="34" charset="0"/>
              <a:cs typeface="Arial" panose="020B0604020202020204" pitchFamily="34" charset="0"/>
            </a:endParaRPr>
          </a:p>
          <a:p>
            <a:pPr marL="342900" marR="0" indent="-342900" algn="just" fontAlgn="base">
              <a:lnSpc>
                <a:spcPct val="150000"/>
              </a:lnSpc>
              <a:spcBef>
                <a:spcPct val="0"/>
              </a:spcBef>
              <a:spcAft>
                <a:spcPct val="0"/>
              </a:spcAft>
              <a:buClr>
                <a:srgbClr val="053484"/>
              </a:buClr>
              <a:buSzTx/>
              <a:buFont typeface="Wingdings" panose="05000000000000000000" pitchFamily="2" charset="2"/>
              <a:buChar char="v"/>
            </a:pPr>
            <a:r>
              <a:rPr lang="en-US" altLang="en-US" sz="2200" dirty="0">
                <a:latin typeface="Arial" panose="020B0604020202020204" pitchFamily="34" charset="0"/>
                <a:cs typeface="Arial" panose="020B0604020202020204" pitchFamily="34" charset="0"/>
              </a:rPr>
              <a:t>Config/: </a:t>
            </a:r>
            <a:r>
              <a:rPr lang="en-US" altLang="en-US" sz="2200" dirty="0" err="1">
                <a:latin typeface="Arial" panose="020B0604020202020204" pitchFamily="34" charset="0"/>
                <a:cs typeface="Arial" panose="020B0604020202020204" pitchFamily="34" charset="0"/>
              </a:rPr>
              <a:t>thông</a:t>
            </a:r>
            <a:r>
              <a:rPr lang="en-US" altLang="en-US" sz="2200" dirty="0">
                <a:latin typeface="Arial" panose="020B0604020202020204" pitchFamily="34" charset="0"/>
                <a:cs typeface="Arial" panose="020B0604020202020204" pitchFamily="34" charset="0"/>
              </a:rPr>
              <a:t> tin </a:t>
            </a:r>
            <a:r>
              <a:rPr lang="en-US" altLang="en-US" sz="2200" dirty="0" err="1">
                <a:latin typeface="Arial" panose="020B0604020202020204" pitchFamily="34" charset="0"/>
                <a:cs typeface="Arial" panose="020B0604020202020204" pitchFamily="34" charset="0"/>
              </a:rPr>
              <a:t>kết</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nối</a:t>
            </a:r>
            <a:r>
              <a:rPr lang="en-US" altLang="en-US" sz="2200" dirty="0">
                <a:latin typeface="Arial" panose="020B0604020202020204" pitchFamily="34" charset="0"/>
                <a:cs typeface="Arial" panose="020B0604020202020204" pitchFamily="34" charset="0"/>
              </a:rPr>
              <a:t> DB (qua db.js), cấu hình tài liệu Swagger (qua Swagger.js)</a:t>
            </a:r>
            <a:endParaRPr lang="en-US" altLang="en-US" sz="22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6747994" y="1848463"/>
            <a:ext cx="839444" cy="463443"/>
          </a:xfrm>
          <a:prstGeom prst="rect">
            <a:avLst/>
          </a:prstGeom>
        </p:spPr>
      </p:pic>
      <p:pic>
        <p:nvPicPr>
          <p:cNvPr id="9" name="Picture 8"/>
          <p:cNvPicPr>
            <a:picLocks noChangeAspect="1"/>
          </p:cNvPicPr>
          <p:nvPr/>
        </p:nvPicPr>
        <p:blipFill>
          <a:blip r:embed="rId4"/>
          <a:stretch>
            <a:fillRect/>
          </a:stretch>
        </p:blipFill>
        <p:spPr>
          <a:xfrm>
            <a:off x="10020935" y="1017905"/>
            <a:ext cx="1631950" cy="418274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 cstate="print">
            <a:extLst>
              <a:ext uri="{28A0092B-C50C-407E-A947-70E740481C1C}">
                <a14:useLocalDpi xmlns:a14="http://schemas.microsoft.com/office/drawing/2010/main" val="0"/>
              </a:ext>
            </a:extLst>
          </a:blip>
          <a:srcRect l="43264" t="3534" r="15854" b="38436"/>
          <a:stretch>
            <a:fillRect/>
          </a:stretch>
        </p:blipFill>
        <p:spPr>
          <a:xfrm>
            <a:off x="8137285" y="954468"/>
            <a:ext cx="3524889" cy="5251387"/>
          </a:xfrm>
          <a:prstGeom prst="rect">
            <a:avLst/>
          </a:prstGeom>
          <a:ln>
            <a:noFill/>
          </a:ln>
        </p:spPr>
      </p:pic>
      <p:sp>
        <p:nvSpPr>
          <p:cNvPr id="7" name="TextBox 6"/>
          <p:cNvSpPr txBox="1"/>
          <p:nvPr/>
        </p:nvSpPr>
        <p:spPr>
          <a:xfrm>
            <a:off x="431165" y="3007600"/>
            <a:ext cx="5648020" cy="430887"/>
          </a:xfrm>
          <a:prstGeom prst="rect">
            <a:avLst/>
          </a:prstGeom>
          <a:noFill/>
        </p:spPr>
        <p:txBody>
          <a:bodyPr wrap="square" rtlCol="0">
            <a:spAutoFit/>
          </a:bodyPr>
          <a:lstStyle/>
          <a:p>
            <a:endParaRPr lang="vi-VN" sz="2200" dirty="0"/>
          </a:p>
        </p:txBody>
      </p:sp>
      <p:sp>
        <p:nvSpPr>
          <p:cNvPr id="3" name="Title 1"/>
          <p:cNvSpPr txBox="1"/>
          <p:nvPr/>
        </p:nvSpPr>
        <p:spPr>
          <a:xfrm>
            <a:off x="431165" y="652145"/>
            <a:ext cx="8329377" cy="13258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en-US" altLang="en-US" sz="2800" b="1" dirty="0" err="1">
                <a:solidFill>
                  <a:srgbClr val="053484"/>
                </a:solidFill>
                <a:latin typeface="Arial" panose="020B0604020202020204" pitchFamily="34" charset="0"/>
                <a:cs typeface="Arial" panose="020B0604020202020204" pitchFamily="34" charset="0"/>
              </a:rPr>
              <a:t>Sơ</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đồ</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kiến</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trúc</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hệ</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thống</a:t>
            </a:r>
            <a:endParaRPr lang="en-US" altLang="en-US" sz="2800" b="1" dirty="0">
              <a:solidFill>
                <a:srgbClr val="053484"/>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6AF1B4E-90EC-4A51-B6E5-B702C054ECB0}" type="slidenum">
              <a:rPr lang="en-US" smtClean="0"/>
            </a:fld>
            <a:endParaRPr lang="en-US" dirty="0"/>
          </a:p>
        </p:txBody>
      </p:sp>
      <p:sp>
        <p:nvSpPr>
          <p:cNvPr id="6" name="Title 1"/>
          <p:cNvSpPr>
            <a:spLocks noGrp="1"/>
          </p:cNvSpPr>
          <p:nvPr/>
        </p:nvSpPr>
        <p:spPr>
          <a:xfrm>
            <a:off x="0" y="-172793"/>
            <a:ext cx="12192000" cy="1325563"/>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500" b="1" dirty="0">
                <a:solidFill>
                  <a:srgbClr val="FF0000"/>
                </a:solidFill>
                <a:latin typeface="Arial" panose="020B0604020202020204" pitchFamily="34" charset="0"/>
                <a:cs typeface="Arial" panose="020B0604020202020204" pitchFamily="34" charset="0"/>
              </a:rPr>
              <a:t>THIẾT KẾ HỆ THỐNG</a:t>
            </a:r>
            <a:endParaRPr lang="en-US" sz="3500" b="1" dirty="0">
              <a:solidFill>
                <a:srgbClr val="FF0000"/>
              </a:solidFill>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2"/>
          <a:stretch>
            <a:fillRect/>
          </a:stretch>
        </p:blipFill>
        <p:spPr>
          <a:xfrm>
            <a:off x="11038917" y="0"/>
            <a:ext cx="1086502" cy="1017639"/>
          </a:xfrm>
          <a:prstGeom prst="rect">
            <a:avLst/>
          </a:prstGeom>
        </p:spPr>
      </p:pic>
      <p:sp>
        <p:nvSpPr>
          <p:cNvPr id="5" name="Rectangle 1"/>
          <p:cNvSpPr>
            <a:spLocks noChangeArrowheads="1"/>
          </p:cNvSpPr>
          <p:nvPr/>
        </p:nvSpPr>
        <p:spPr bwMode="auto">
          <a:xfrm>
            <a:off x="361950" y="2065020"/>
            <a:ext cx="742442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lvl="0" indent="0" algn="just" fontAlgn="base">
              <a:lnSpc>
                <a:spcPct val="150000"/>
              </a:lnSpc>
              <a:spcBef>
                <a:spcPct val="0"/>
              </a:spcBef>
              <a:spcAft>
                <a:spcPct val="0"/>
              </a:spcAft>
              <a:buClr>
                <a:srgbClr val="053484"/>
              </a:buClr>
              <a:buFontTx/>
              <a:buNone/>
            </a:pPr>
            <a:r>
              <a:rPr kumimoji="0" lang="en-US" altLang="en-US" sz="2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lang="en-US" altLang="en-US" sz="2200" b="1" dirty="0">
                <a:latin typeface="Arial" panose="020B0604020202020204" pitchFamily="34" charset="0"/>
                <a:cs typeface="Arial" panose="020B0604020202020204" pitchFamily="34" charset="0"/>
              </a:rPr>
              <a:t>Web Frontend (</a:t>
            </a:r>
            <a:r>
              <a:rPr lang="en-US" altLang="en-US" sz="2200" b="1" dirty="0" err="1">
                <a:latin typeface="Arial" panose="020B0604020202020204" pitchFamily="34" charset="0"/>
                <a:cs typeface="Arial" panose="020B0604020202020204" pitchFamily="34" charset="0"/>
              </a:rPr>
              <a:t>Thư</a:t>
            </a:r>
            <a:r>
              <a:rPr lang="en-US" altLang="en-US" sz="2200" b="1" dirty="0">
                <a:latin typeface="Arial" panose="020B0604020202020204" pitchFamily="34" charset="0"/>
                <a:cs typeface="Arial" panose="020B0604020202020204" pitchFamily="34" charset="0"/>
              </a:rPr>
              <a:t> </a:t>
            </a:r>
            <a:r>
              <a:rPr lang="en-US" altLang="en-US" sz="2200" b="1" dirty="0" err="1">
                <a:latin typeface="Arial" panose="020B0604020202020204" pitchFamily="34" charset="0"/>
                <a:cs typeface="Arial" panose="020B0604020202020204" pitchFamily="34" charset="0"/>
              </a:rPr>
              <a:t>mục</a:t>
            </a:r>
            <a:r>
              <a:rPr lang="en-US" altLang="en-US" sz="2200" b="1" dirty="0">
                <a:latin typeface="Arial" panose="020B0604020202020204" pitchFamily="34" charset="0"/>
                <a:cs typeface="Arial" panose="020B0604020202020204" pitchFamily="34" charset="0"/>
              </a:rPr>
              <a:t> web/)</a:t>
            </a:r>
            <a:endParaRPr lang="en-US" altLang="en-US" sz="2200" b="1" dirty="0">
              <a:latin typeface="Arial" panose="020B0604020202020204" pitchFamily="34" charset="0"/>
              <a:cs typeface="Arial" panose="020B0604020202020204" pitchFamily="34" charset="0"/>
            </a:endParaRPr>
          </a:p>
          <a:p>
            <a:pPr marL="342900" lvl="0" indent="-342900" algn="l" fontAlgn="base">
              <a:lnSpc>
                <a:spcPct val="150000"/>
              </a:lnSpc>
              <a:spcBef>
                <a:spcPct val="0"/>
              </a:spcBef>
              <a:spcAft>
                <a:spcPct val="0"/>
              </a:spcAft>
              <a:buClr>
                <a:srgbClr val="053484"/>
              </a:buClr>
              <a:buFont typeface="Wingdings" panose="05000000000000000000" pitchFamily="2" charset="2"/>
              <a:buChar char="v"/>
            </a:pPr>
            <a:r>
              <a:rPr lang="en-US" altLang="en-US" sz="2200" dirty="0" err="1">
                <a:latin typeface="Arial" panose="020B0604020202020204" pitchFamily="34" charset="0"/>
                <a:cs typeface="Arial" panose="020B0604020202020204" pitchFamily="34" charset="0"/>
              </a:rPr>
              <a:t>Chạy</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bởi</a:t>
            </a:r>
            <a:r>
              <a:rPr lang="en-US" altLang="en-US" sz="2200" dirty="0">
                <a:latin typeface="Arial" panose="020B0604020202020204" pitchFamily="34" charset="0"/>
                <a:cs typeface="Arial" panose="020B0604020202020204" pitchFamily="34" charset="0"/>
              </a:rPr>
              <a:t> Web Server (</a:t>
            </a:r>
            <a:r>
              <a:rPr lang="en-US" altLang="en-US" sz="2200" dirty="0" err="1">
                <a:latin typeface="Arial" panose="020B0604020202020204" pitchFamily="34" charset="0"/>
                <a:cs typeface="Arial" panose="020B0604020202020204" pitchFamily="34" charset="0"/>
              </a:rPr>
              <a:t>ví</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dụ</a:t>
            </a:r>
            <a:r>
              <a:rPr lang="en-US" altLang="en-US" sz="2200" dirty="0">
                <a:latin typeface="Arial" panose="020B0604020202020204" pitchFamily="34" charset="0"/>
                <a:cs typeface="Arial" panose="020B0604020202020204" pitchFamily="34" charset="0"/>
              </a:rPr>
              <a:t>: NGINX)</a:t>
            </a:r>
            <a:endParaRPr lang="en-US" altLang="en-US" sz="2200" dirty="0">
              <a:latin typeface="Arial" panose="020B0604020202020204" pitchFamily="34" charset="0"/>
              <a:cs typeface="Arial" panose="020B0604020202020204" pitchFamily="34" charset="0"/>
            </a:endParaRPr>
          </a:p>
          <a:p>
            <a:pPr marL="342900" lvl="0" indent="-342900" algn="l" fontAlgn="base">
              <a:lnSpc>
                <a:spcPct val="150000"/>
              </a:lnSpc>
              <a:spcBef>
                <a:spcPct val="0"/>
              </a:spcBef>
              <a:spcAft>
                <a:spcPct val="0"/>
              </a:spcAft>
              <a:buClr>
                <a:srgbClr val="053484"/>
              </a:buClr>
              <a:buFont typeface="Wingdings" panose="05000000000000000000" pitchFamily="2" charset="2"/>
              <a:buChar char="v"/>
            </a:pPr>
            <a:r>
              <a:rPr lang="en-US" altLang="en-US" sz="2200" dirty="0" err="1">
                <a:latin typeface="Arial" panose="020B0604020202020204" pitchFamily="34" charset="0"/>
                <a:cs typeface="Arial" panose="020B0604020202020204" pitchFamily="34" charset="0"/>
              </a:rPr>
              <a:t>Phục</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vụ</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các</a:t>
            </a:r>
            <a:r>
              <a:rPr lang="en-US" altLang="en-US" sz="2200" dirty="0">
                <a:latin typeface="Arial" panose="020B0604020202020204" pitchFamily="34" charset="0"/>
                <a:cs typeface="Arial" panose="020B0604020202020204" pitchFamily="34" charset="0"/>
              </a:rPr>
              <a:t> file </a:t>
            </a:r>
            <a:r>
              <a:rPr lang="en-US" altLang="en-US" sz="2200" dirty="0" err="1">
                <a:latin typeface="Arial" panose="020B0604020202020204" pitchFamily="34" charset="0"/>
                <a:cs typeface="Arial" panose="020B0604020202020204" pitchFamily="34" charset="0"/>
              </a:rPr>
              <a:t>tĩnh</a:t>
            </a:r>
            <a:r>
              <a:rPr lang="en-US" altLang="en-US" sz="2200" dirty="0">
                <a:latin typeface="Arial" panose="020B0604020202020204" pitchFamily="34" charset="0"/>
                <a:cs typeface="Arial" panose="020B0604020202020204" pitchFamily="34" charset="0"/>
              </a:rPr>
              <a:t> (index.html, dashboard.html,...)</a:t>
            </a:r>
            <a:endParaRPr lang="en-US" altLang="en-US" sz="2200" dirty="0">
              <a:latin typeface="Arial" panose="020B0604020202020204" pitchFamily="34" charset="0"/>
              <a:cs typeface="Arial" panose="020B0604020202020204" pitchFamily="34" charset="0"/>
            </a:endParaRPr>
          </a:p>
          <a:p>
            <a:pPr marL="342900" lvl="0" indent="-342900" algn="l" fontAlgn="base">
              <a:lnSpc>
                <a:spcPct val="150000"/>
              </a:lnSpc>
              <a:spcBef>
                <a:spcPct val="0"/>
              </a:spcBef>
              <a:spcAft>
                <a:spcPct val="0"/>
              </a:spcAft>
              <a:buClr>
                <a:srgbClr val="053484"/>
              </a:buClr>
              <a:buFont typeface="Wingdings" panose="05000000000000000000" pitchFamily="2" charset="2"/>
              <a:buChar char="v"/>
            </a:pPr>
            <a:r>
              <a:rPr lang="en-US" altLang="en-US" sz="2200" dirty="0">
                <a:latin typeface="Arial" panose="020B0604020202020204" pitchFamily="34" charset="0"/>
                <a:cs typeface="Arial" panose="020B0604020202020204" pitchFamily="34" charset="0"/>
              </a:rPr>
              <a:t>app.js </a:t>
            </a:r>
            <a:r>
              <a:rPr lang="en-US" altLang="en-US" sz="2200" dirty="0" err="1">
                <a:latin typeface="Arial" panose="020B0604020202020204" pitchFamily="34" charset="0"/>
                <a:cs typeface="Arial" panose="020B0604020202020204" pitchFamily="34" charset="0"/>
              </a:rPr>
              <a:t>chịu</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trách</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nhiệm</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xử</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lý</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tương</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tác</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người</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dùng</a:t>
            </a:r>
            <a:endParaRPr lang="en-US" altLang="en-US" sz="2200" dirty="0">
              <a:latin typeface="Arial" panose="020B0604020202020204" pitchFamily="34" charset="0"/>
              <a:cs typeface="Arial" panose="020B0604020202020204" pitchFamily="34" charset="0"/>
            </a:endParaRPr>
          </a:p>
          <a:p>
            <a:pPr marL="342900" lvl="0" indent="-342900" algn="l" fontAlgn="base">
              <a:lnSpc>
                <a:spcPct val="150000"/>
              </a:lnSpc>
              <a:spcBef>
                <a:spcPct val="0"/>
              </a:spcBef>
              <a:spcAft>
                <a:spcPct val="0"/>
              </a:spcAft>
              <a:buClr>
                <a:srgbClr val="053484"/>
              </a:buClr>
              <a:buFont typeface="Wingdings" panose="05000000000000000000" pitchFamily="2" charset="2"/>
              <a:buChar char="v"/>
            </a:pPr>
            <a:r>
              <a:rPr lang="en-US" altLang="en-US" sz="2200" dirty="0" err="1">
                <a:latin typeface="Arial" panose="020B0604020202020204" pitchFamily="34" charset="0"/>
                <a:cs typeface="Arial" panose="020B0604020202020204" pitchFamily="34" charset="0"/>
              </a:rPr>
              <a:t>Gửi</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yêu</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cầu</a:t>
            </a:r>
            <a:r>
              <a:rPr lang="en-US" altLang="en-US" sz="2200" dirty="0">
                <a:latin typeface="Arial" panose="020B0604020202020204" pitchFamily="34" charset="0"/>
                <a:cs typeface="Arial" panose="020B0604020202020204" pitchFamily="34" charset="0"/>
              </a:rPr>
              <a:t> API </a:t>
            </a:r>
            <a:r>
              <a:rPr lang="en-US" altLang="en-US" sz="2200" dirty="0" err="1">
                <a:latin typeface="Arial" panose="020B0604020202020204" pitchFamily="34" charset="0"/>
                <a:cs typeface="Arial" panose="020B0604020202020204" pitchFamily="34" charset="0"/>
              </a:rPr>
              <a:t>đến</a:t>
            </a:r>
            <a:r>
              <a:rPr lang="en-US" altLang="en-US" sz="2200" dirty="0">
                <a:latin typeface="Arial" panose="020B0604020202020204" pitchFamily="34" charset="0"/>
                <a:cs typeface="Arial" panose="020B0604020202020204" pitchFamily="34" charset="0"/>
              </a:rPr>
              <a:t> backend </a:t>
            </a:r>
            <a:r>
              <a:rPr lang="en-US" altLang="en-US" sz="2200" dirty="0" err="1">
                <a:latin typeface="Arial" panose="020B0604020202020204" pitchFamily="34" charset="0"/>
                <a:cs typeface="Arial" panose="020B0604020202020204" pitchFamily="34" charset="0"/>
              </a:rPr>
              <a:t>để</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tạo</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sửa</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xoá</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hiển</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thị</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sự</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kiện</a:t>
            </a:r>
            <a:endParaRPr lang="en-US" altLang="en-US" sz="22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2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3"/>
          <a:stretch>
            <a:fillRect/>
          </a:stretch>
        </p:blipFill>
        <p:spPr>
          <a:xfrm flipH="1">
            <a:off x="10616643" y="5516408"/>
            <a:ext cx="788951" cy="514944"/>
          </a:xfrm>
          <a:prstGeom prst="rect">
            <a:avLst/>
          </a:prstGeom>
        </p:spPr>
      </p:pic>
      <p:pic>
        <p:nvPicPr>
          <p:cNvPr id="9" name="Picture 8"/>
          <p:cNvPicPr>
            <a:picLocks noChangeAspect="1"/>
          </p:cNvPicPr>
          <p:nvPr/>
        </p:nvPicPr>
        <p:blipFill>
          <a:blip r:embed="rId4"/>
          <a:stretch>
            <a:fillRect/>
          </a:stretch>
        </p:blipFill>
        <p:spPr>
          <a:xfrm>
            <a:off x="7787005" y="1556385"/>
            <a:ext cx="973455" cy="4627245"/>
          </a:xfrm>
          <a:prstGeom prst="rect">
            <a:avLst/>
          </a:prstGeom>
        </p:spPr>
      </p:pic>
      <p:pic>
        <p:nvPicPr>
          <p:cNvPr id="8" name="Picture 7"/>
          <p:cNvPicPr>
            <a:picLocks noChangeAspect="1"/>
          </p:cNvPicPr>
          <p:nvPr/>
        </p:nvPicPr>
        <p:blipFill>
          <a:blip r:embed="rId4"/>
          <a:stretch>
            <a:fillRect/>
          </a:stretch>
        </p:blipFill>
        <p:spPr>
          <a:xfrm>
            <a:off x="10157460" y="1557020"/>
            <a:ext cx="2034540" cy="97853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31165" y="3007600"/>
            <a:ext cx="5648020" cy="430887"/>
          </a:xfrm>
          <a:prstGeom prst="rect">
            <a:avLst/>
          </a:prstGeom>
          <a:noFill/>
        </p:spPr>
        <p:txBody>
          <a:bodyPr wrap="square" rtlCol="0">
            <a:spAutoFit/>
          </a:bodyPr>
          <a:lstStyle/>
          <a:p>
            <a:endParaRPr lang="vi-VN" sz="2200" dirty="0"/>
          </a:p>
        </p:txBody>
      </p:sp>
      <p:sp>
        <p:nvSpPr>
          <p:cNvPr id="3" name="Title 1"/>
          <p:cNvSpPr txBox="1"/>
          <p:nvPr/>
        </p:nvSpPr>
        <p:spPr>
          <a:xfrm>
            <a:off x="431165" y="652145"/>
            <a:ext cx="8329377" cy="13258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en-US" altLang="en-US" sz="2800" b="1" dirty="0" err="1">
                <a:solidFill>
                  <a:srgbClr val="053484"/>
                </a:solidFill>
                <a:latin typeface="Arial" panose="020B0604020202020204" pitchFamily="34" charset="0"/>
                <a:cs typeface="Arial" panose="020B0604020202020204" pitchFamily="34" charset="0"/>
              </a:rPr>
              <a:t>Mô</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hình</a:t>
            </a:r>
            <a:r>
              <a:rPr lang="en-US" altLang="en-US" sz="2800" b="1" dirty="0">
                <a:solidFill>
                  <a:srgbClr val="053484"/>
                </a:solidFill>
                <a:latin typeface="Arial" panose="020B0604020202020204" pitchFamily="34" charset="0"/>
                <a:cs typeface="Arial" panose="020B0604020202020204" pitchFamily="34" charset="0"/>
              </a:rPr>
              <a:t> ERD</a:t>
            </a:r>
            <a:endParaRPr lang="en-US" altLang="en-US" sz="2800" b="1" dirty="0">
              <a:solidFill>
                <a:srgbClr val="053484"/>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6AF1B4E-90EC-4A51-B6E5-B702C054ECB0}" type="slidenum">
              <a:rPr lang="en-US" smtClean="0"/>
            </a:fld>
            <a:endParaRPr lang="en-US" dirty="0"/>
          </a:p>
        </p:txBody>
      </p:sp>
      <p:sp>
        <p:nvSpPr>
          <p:cNvPr id="6" name="Title 1"/>
          <p:cNvSpPr>
            <a:spLocks noGrp="1"/>
          </p:cNvSpPr>
          <p:nvPr/>
        </p:nvSpPr>
        <p:spPr>
          <a:xfrm>
            <a:off x="0" y="-172793"/>
            <a:ext cx="12192000" cy="1325563"/>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500" b="1" dirty="0">
                <a:solidFill>
                  <a:srgbClr val="FF0000"/>
                </a:solidFill>
                <a:latin typeface="Arial" panose="020B0604020202020204" pitchFamily="34" charset="0"/>
                <a:cs typeface="Arial" panose="020B0604020202020204" pitchFamily="34" charset="0"/>
              </a:rPr>
              <a:t>THIẾT KẾ HỆ THỐNG</a:t>
            </a:r>
            <a:endParaRPr lang="en-US" sz="3500" b="1" dirty="0">
              <a:solidFill>
                <a:srgbClr val="FF0000"/>
              </a:solidFill>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1"/>
          <a:stretch>
            <a:fillRect/>
          </a:stretch>
        </p:blipFill>
        <p:spPr>
          <a:xfrm>
            <a:off x="11038917" y="0"/>
            <a:ext cx="1086502" cy="1017639"/>
          </a:xfrm>
          <a:prstGeom prst="rect">
            <a:avLst/>
          </a:prstGeom>
        </p:spPr>
      </p:pic>
      <p:pic>
        <p:nvPicPr>
          <p:cNvPr id="2" name="Picture 1"/>
          <p:cNvPicPr>
            <a:picLocks noChangeAspect="1"/>
          </p:cNvPicPr>
          <p:nvPr/>
        </p:nvPicPr>
        <p:blipFill rotWithShape="1">
          <a:blip r:embed="rId2"/>
          <a:srcRect t="3460" r="1122"/>
          <a:stretch>
            <a:fillRect/>
          </a:stretch>
        </p:blipFill>
        <p:spPr>
          <a:xfrm>
            <a:off x="2399803" y="2302264"/>
            <a:ext cx="7342713" cy="2739637"/>
          </a:xfrm>
          <a:prstGeom prst="rect">
            <a:avLst/>
          </a:prstGeom>
          <a:noFill/>
          <a:ln>
            <a:noFill/>
          </a:ln>
        </p:spPr>
      </p:pic>
      <p:pic>
        <p:nvPicPr>
          <p:cNvPr id="8" name="Picture 7"/>
          <p:cNvPicPr>
            <a:picLocks noChangeAspect="1"/>
          </p:cNvPicPr>
          <p:nvPr/>
        </p:nvPicPr>
        <p:blipFill>
          <a:blip r:embed="rId3"/>
          <a:stretch>
            <a:fillRect/>
          </a:stretch>
        </p:blipFill>
        <p:spPr>
          <a:xfrm>
            <a:off x="2503956" y="1901550"/>
            <a:ext cx="839444" cy="463443"/>
          </a:xfrm>
          <a:prstGeom prst="rect">
            <a:avLst/>
          </a:prstGeom>
        </p:spPr>
      </p:pic>
      <p:pic>
        <p:nvPicPr>
          <p:cNvPr id="9" name="Picture 8"/>
          <p:cNvPicPr>
            <a:picLocks noChangeAspect="1"/>
          </p:cNvPicPr>
          <p:nvPr/>
        </p:nvPicPr>
        <p:blipFill>
          <a:blip r:embed="rId4"/>
          <a:stretch>
            <a:fillRect/>
          </a:stretch>
        </p:blipFill>
        <p:spPr>
          <a:xfrm rot="5400000" flipH="1">
            <a:off x="9605512" y="2517577"/>
            <a:ext cx="788951" cy="51494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431165" y="652145"/>
            <a:ext cx="8329377" cy="13258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en-US" altLang="en-US" sz="2800" b="1" dirty="0" err="1">
                <a:solidFill>
                  <a:srgbClr val="053484"/>
                </a:solidFill>
                <a:latin typeface="Arial" panose="020B0604020202020204" pitchFamily="34" charset="0"/>
                <a:cs typeface="Arial" panose="020B0604020202020204" pitchFamily="34" charset="0"/>
              </a:rPr>
              <a:t>Các</a:t>
            </a:r>
            <a:r>
              <a:rPr lang="en-US" altLang="en-US" sz="2800" b="1" dirty="0">
                <a:solidFill>
                  <a:srgbClr val="053484"/>
                </a:solidFill>
                <a:latin typeface="Arial" panose="020B0604020202020204" pitchFamily="34" charset="0"/>
                <a:cs typeface="Arial" panose="020B0604020202020204" pitchFamily="34" charset="0"/>
              </a:rPr>
              <a:t> endpoint </a:t>
            </a:r>
            <a:r>
              <a:rPr lang="en-US" altLang="en-US" sz="2800" b="1" dirty="0" err="1">
                <a:solidFill>
                  <a:srgbClr val="053484"/>
                </a:solidFill>
                <a:latin typeface="Arial" panose="020B0604020202020204" pitchFamily="34" charset="0"/>
                <a:cs typeface="Arial" panose="020B0604020202020204" pitchFamily="34" charset="0"/>
              </a:rPr>
              <a:t>chính</a:t>
            </a:r>
            <a:endParaRPr lang="en-US" altLang="en-US" sz="2800" b="1" dirty="0">
              <a:solidFill>
                <a:srgbClr val="053484"/>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6AF1B4E-90EC-4A51-B6E5-B702C054ECB0}" type="slidenum">
              <a:rPr lang="en-US" smtClean="0"/>
            </a:fld>
            <a:endParaRPr lang="en-US" dirty="0"/>
          </a:p>
        </p:txBody>
      </p:sp>
      <p:sp>
        <p:nvSpPr>
          <p:cNvPr id="6" name="Title 1"/>
          <p:cNvSpPr>
            <a:spLocks noGrp="1"/>
          </p:cNvSpPr>
          <p:nvPr/>
        </p:nvSpPr>
        <p:spPr>
          <a:xfrm>
            <a:off x="0" y="-172793"/>
            <a:ext cx="12192000" cy="1325563"/>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500" b="1" dirty="0">
                <a:solidFill>
                  <a:srgbClr val="FF0000"/>
                </a:solidFill>
                <a:latin typeface="Arial" panose="020B0604020202020204" pitchFamily="34" charset="0"/>
                <a:cs typeface="Arial" panose="020B0604020202020204" pitchFamily="34" charset="0"/>
              </a:rPr>
              <a:t>THIẾT KẾ HỆ THỐNG</a:t>
            </a:r>
            <a:endParaRPr lang="en-US" sz="3500" b="1" dirty="0">
              <a:solidFill>
                <a:srgbClr val="FF0000"/>
              </a:solidFill>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1"/>
          <a:stretch>
            <a:fillRect/>
          </a:stretch>
        </p:blipFill>
        <p:spPr>
          <a:xfrm>
            <a:off x="11038917" y="0"/>
            <a:ext cx="1086502" cy="1017639"/>
          </a:xfrm>
          <a:prstGeom prst="rect">
            <a:avLst/>
          </a:prstGeom>
        </p:spPr>
      </p:pic>
      <p:pic>
        <p:nvPicPr>
          <p:cNvPr id="2" name="Picture 1"/>
          <p:cNvPicPr>
            <a:picLocks noChangeAspect="1"/>
          </p:cNvPicPr>
          <p:nvPr/>
        </p:nvPicPr>
        <p:blipFill>
          <a:blip r:embed="rId2"/>
          <a:stretch>
            <a:fillRect/>
          </a:stretch>
        </p:blipFill>
        <p:spPr>
          <a:xfrm>
            <a:off x="2740025" y="1515110"/>
            <a:ext cx="6975475" cy="53238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31165" y="3007600"/>
            <a:ext cx="5648020" cy="430887"/>
          </a:xfrm>
          <a:prstGeom prst="rect">
            <a:avLst/>
          </a:prstGeom>
          <a:noFill/>
        </p:spPr>
        <p:txBody>
          <a:bodyPr wrap="square" rtlCol="0">
            <a:spAutoFit/>
          </a:bodyPr>
          <a:lstStyle/>
          <a:p>
            <a:endParaRPr lang="vi-VN" sz="2200" dirty="0"/>
          </a:p>
        </p:txBody>
      </p:sp>
      <p:sp>
        <p:nvSpPr>
          <p:cNvPr id="3" name="Title 1"/>
          <p:cNvSpPr txBox="1"/>
          <p:nvPr/>
        </p:nvSpPr>
        <p:spPr>
          <a:xfrm>
            <a:off x="431165" y="652145"/>
            <a:ext cx="8329377" cy="13258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en-US" sz="2800" b="1" dirty="0" err="1">
                <a:solidFill>
                  <a:srgbClr val="053484"/>
                </a:solidFill>
                <a:latin typeface="Arial" panose="020B0604020202020204" pitchFamily="34" charset="0"/>
                <a:cs typeface="Arial" panose="020B0604020202020204" pitchFamily="34" charset="0"/>
              </a:rPr>
              <a:t>Một</a:t>
            </a:r>
            <a:r>
              <a:rPr lang="en-US" sz="2800" b="1" dirty="0">
                <a:solidFill>
                  <a:srgbClr val="053484"/>
                </a:solidFill>
                <a:latin typeface="Arial" panose="020B0604020202020204" pitchFamily="34" charset="0"/>
                <a:cs typeface="Arial" panose="020B0604020202020204" pitchFamily="34" charset="0"/>
              </a:rPr>
              <a:t> </a:t>
            </a:r>
            <a:r>
              <a:rPr lang="en-US" sz="2800" b="1" dirty="0" err="1">
                <a:solidFill>
                  <a:srgbClr val="053484"/>
                </a:solidFill>
                <a:latin typeface="Arial" panose="020B0604020202020204" pitchFamily="34" charset="0"/>
                <a:cs typeface="Arial" panose="020B0604020202020204" pitchFamily="34" charset="0"/>
              </a:rPr>
              <a:t>vài</a:t>
            </a:r>
            <a:r>
              <a:rPr lang="en-US" sz="2800" b="1" dirty="0">
                <a:solidFill>
                  <a:srgbClr val="053484"/>
                </a:solidFill>
                <a:latin typeface="Arial" panose="020B0604020202020204" pitchFamily="34" charset="0"/>
                <a:cs typeface="Arial" panose="020B0604020202020204" pitchFamily="34" charset="0"/>
              </a:rPr>
              <a:t> </a:t>
            </a:r>
            <a:r>
              <a:rPr lang="en-US" sz="2800" b="1" dirty="0" err="1">
                <a:solidFill>
                  <a:srgbClr val="053484"/>
                </a:solidFill>
                <a:latin typeface="Arial" panose="020B0604020202020204" pitchFamily="34" charset="0"/>
                <a:cs typeface="Arial" panose="020B0604020202020204" pitchFamily="34" charset="0"/>
              </a:rPr>
              <a:t>cấu</a:t>
            </a:r>
            <a:r>
              <a:rPr lang="en-US" sz="2800" b="1" dirty="0">
                <a:solidFill>
                  <a:srgbClr val="053484"/>
                </a:solidFill>
                <a:latin typeface="Arial" panose="020B0604020202020204" pitchFamily="34" charset="0"/>
                <a:cs typeface="Arial" panose="020B0604020202020204" pitchFamily="34" charset="0"/>
              </a:rPr>
              <a:t> </a:t>
            </a:r>
            <a:r>
              <a:rPr lang="en-US" sz="2800" b="1" dirty="0" err="1">
                <a:solidFill>
                  <a:srgbClr val="053484"/>
                </a:solidFill>
                <a:latin typeface="Arial" panose="020B0604020202020204" pitchFamily="34" charset="0"/>
                <a:cs typeface="Arial" panose="020B0604020202020204" pitchFamily="34" charset="0"/>
              </a:rPr>
              <a:t>trúc</a:t>
            </a:r>
            <a:r>
              <a:rPr lang="en-US" sz="2800" b="1" dirty="0">
                <a:solidFill>
                  <a:srgbClr val="053484"/>
                </a:solidFill>
                <a:latin typeface="Arial" panose="020B0604020202020204" pitchFamily="34" charset="0"/>
                <a:cs typeface="Arial" panose="020B0604020202020204" pitchFamily="34" charset="0"/>
              </a:rPr>
              <a:t> request/response</a:t>
            </a:r>
            <a:endParaRPr lang="en-US" sz="2800" b="1" dirty="0">
              <a:solidFill>
                <a:srgbClr val="053484"/>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US" altLang="en-US" sz="2800" b="1" dirty="0">
              <a:solidFill>
                <a:srgbClr val="053484"/>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6AF1B4E-90EC-4A51-B6E5-B702C054ECB0}" type="slidenum">
              <a:rPr lang="en-US" smtClean="0"/>
            </a:fld>
            <a:endParaRPr lang="en-US" dirty="0"/>
          </a:p>
        </p:txBody>
      </p:sp>
      <p:sp>
        <p:nvSpPr>
          <p:cNvPr id="6" name="Title 1"/>
          <p:cNvSpPr>
            <a:spLocks noGrp="1"/>
          </p:cNvSpPr>
          <p:nvPr/>
        </p:nvSpPr>
        <p:spPr>
          <a:xfrm>
            <a:off x="0" y="-172793"/>
            <a:ext cx="12192000" cy="1325563"/>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500" b="1" dirty="0">
                <a:solidFill>
                  <a:srgbClr val="FF0000"/>
                </a:solidFill>
                <a:latin typeface="Arial" panose="020B0604020202020204" pitchFamily="34" charset="0"/>
                <a:cs typeface="Arial" panose="020B0604020202020204" pitchFamily="34" charset="0"/>
              </a:rPr>
              <a:t>THIẾT KẾ HỆ THỐNG</a:t>
            </a:r>
            <a:endParaRPr lang="en-US" sz="3500" b="1" dirty="0">
              <a:solidFill>
                <a:srgbClr val="FF0000"/>
              </a:solidFill>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1"/>
          <a:stretch>
            <a:fillRect/>
          </a:stretch>
        </p:blipFill>
        <p:spPr>
          <a:xfrm>
            <a:off x="11038917" y="0"/>
            <a:ext cx="1086502" cy="1017639"/>
          </a:xfrm>
          <a:prstGeom prst="rect">
            <a:avLst/>
          </a:prstGeom>
        </p:spPr>
      </p:pic>
      <p:pic>
        <p:nvPicPr>
          <p:cNvPr id="2" name="Picture 1"/>
          <p:cNvPicPr>
            <a:picLocks noChangeAspect="1"/>
          </p:cNvPicPr>
          <p:nvPr/>
        </p:nvPicPr>
        <p:blipFill>
          <a:blip r:embed="rId2"/>
          <a:stretch>
            <a:fillRect/>
          </a:stretch>
        </p:blipFill>
        <p:spPr>
          <a:xfrm>
            <a:off x="3176270" y="1470660"/>
            <a:ext cx="5837555" cy="51206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431165" y="652145"/>
            <a:ext cx="8329377" cy="13258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en-US" sz="2800" b="1" dirty="0" err="1">
                <a:solidFill>
                  <a:srgbClr val="053484"/>
                </a:solidFill>
                <a:latin typeface="Arial" panose="020B0604020202020204" pitchFamily="34" charset="0"/>
                <a:cs typeface="Arial" panose="020B0604020202020204" pitchFamily="34" charset="0"/>
              </a:rPr>
              <a:t>Thiết</a:t>
            </a:r>
            <a:r>
              <a:rPr lang="en-US" sz="2800" b="1" dirty="0">
                <a:solidFill>
                  <a:srgbClr val="053484"/>
                </a:solidFill>
                <a:latin typeface="Arial" panose="020B0604020202020204" pitchFamily="34" charset="0"/>
                <a:cs typeface="Arial" panose="020B0604020202020204" pitchFamily="34" charset="0"/>
              </a:rPr>
              <a:t> </a:t>
            </a:r>
            <a:r>
              <a:rPr lang="en-US" sz="2800" b="1" dirty="0" err="1">
                <a:solidFill>
                  <a:srgbClr val="053484"/>
                </a:solidFill>
                <a:latin typeface="Arial" panose="020B0604020202020204" pitchFamily="34" charset="0"/>
                <a:cs typeface="Arial" panose="020B0604020202020204" pitchFamily="34" charset="0"/>
              </a:rPr>
              <a:t>kế</a:t>
            </a:r>
            <a:r>
              <a:rPr lang="en-US" sz="2800" b="1" dirty="0">
                <a:solidFill>
                  <a:srgbClr val="053484"/>
                </a:solidFill>
                <a:latin typeface="Arial" panose="020B0604020202020204" pitchFamily="34" charset="0"/>
                <a:cs typeface="Arial" panose="020B0604020202020204" pitchFamily="34" charset="0"/>
              </a:rPr>
              <a:t> </a:t>
            </a:r>
            <a:r>
              <a:rPr lang="en-US" sz="2800" b="1" dirty="0" err="1">
                <a:solidFill>
                  <a:srgbClr val="053484"/>
                </a:solidFill>
                <a:latin typeface="Arial" panose="020B0604020202020204" pitchFamily="34" charset="0"/>
                <a:cs typeface="Arial" panose="020B0604020202020204" pitchFamily="34" charset="0"/>
              </a:rPr>
              <a:t>giao</a:t>
            </a:r>
            <a:r>
              <a:rPr lang="en-US" sz="2800" b="1" dirty="0">
                <a:solidFill>
                  <a:srgbClr val="053484"/>
                </a:solidFill>
                <a:latin typeface="Arial" panose="020B0604020202020204" pitchFamily="34" charset="0"/>
                <a:cs typeface="Arial" panose="020B0604020202020204" pitchFamily="34" charset="0"/>
              </a:rPr>
              <a:t> </a:t>
            </a:r>
            <a:r>
              <a:rPr lang="en-US" sz="2800" b="1" dirty="0" err="1">
                <a:solidFill>
                  <a:srgbClr val="053484"/>
                </a:solidFill>
                <a:latin typeface="Arial" panose="020B0604020202020204" pitchFamily="34" charset="0"/>
                <a:cs typeface="Arial" panose="020B0604020202020204" pitchFamily="34" charset="0"/>
              </a:rPr>
              <a:t>diện</a:t>
            </a:r>
            <a:endParaRPr lang="en-US" sz="2800" b="1" dirty="0">
              <a:solidFill>
                <a:srgbClr val="053484"/>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US" altLang="en-US" sz="2800" b="1" dirty="0">
              <a:solidFill>
                <a:srgbClr val="053484"/>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6AF1B4E-90EC-4A51-B6E5-B702C054ECB0}" type="slidenum">
              <a:rPr lang="en-US" smtClean="0"/>
            </a:fld>
            <a:endParaRPr lang="en-US" dirty="0"/>
          </a:p>
        </p:txBody>
      </p:sp>
      <p:sp>
        <p:nvSpPr>
          <p:cNvPr id="6" name="Title 1"/>
          <p:cNvSpPr>
            <a:spLocks noGrp="1"/>
          </p:cNvSpPr>
          <p:nvPr/>
        </p:nvSpPr>
        <p:spPr>
          <a:xfrm>
            <a:off x="0" y="-172793"/>
            <a:ext cx="12192000" cy="1325563"/>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500" b="1" dirty="0">
                <a:solidFill>
                  <a:srgbClr val="FF0000"/>
                </a:solidFill>
                <a:latin typeface="Arial" panose="020B0604020202020204" pitchFamily="34" charset="0"/>
                <a:cs typeface="Arial" panose="020B0604020202020204" pitchFamily="34" charset="0"/>
              </a:rPr>
              <a:t>THIẾT KẾ HỆ THỐNG</a:t>
            </a:r>
            <a:endParaRPr lang="en-US" sz="3500" b="1" dirty="0">
              <a:solidFill>
                <a:srgbClr val="FF0000"/>
              </a:solidFill>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1"/>
          <a:stretch>
            <a:fillRect/>
          </a:stretch>
        </p:blipFill>
        <p:spPr>
          <a:xfrm>
            <a:off x="11038917" y="0"/>
            <a:ext cx="1086502" cy="1017639"/>
          </a:xfrm>
          <a:prstGeom prst="rect">
            <a:avLst/>
          </a:prstGeom>
        </p:spPr>
      </p:pic>
      <p:pic>
        <p:nvPicPr>
          <p:cNvPr id="5" name="Picture 4"/>
          <p:cNvPicPr>
            <a:picLocks noChangeAspect="1"/>
          </p:cNvPicPr>
          <p:nvPr/>
        </p:nvPicPr>
        <p:blipFill>
          <a:blip r:embed="rId2"/>
          <a:stretch>
            <a:fillRect/>
          </a:stretch>
        </p:blipFill>
        <p:spPr>
          <a:xfrm>
            <a:off x="1492197" y="1583106"/>
            <a:ext cx="9207605" cy="496564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431165" y="652145"/>
            <a:ext cx="8329377" cy="13258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en-US" sz="2800" b="1" dirty="0" err="1">
                <a:solidFill>
                  <a:srgbClr val="053484"/>
                </a:solidFill>
                <a:latin typeface="Arial" panose="020B0604020202020204" pitchFamily="34" charset="0"/>
                <a:cs typeface="Arial" panose="020B0604020202020204" pitchFamily="34" charset="0"/>
              </a:rPr>
              <a:t>Thiết</a:t>
            </a:r>
            <a:r>
              <a:rPr lang="en-US" sz="2800" b="1" dirty="0">
                <a:solidFill>
                  <a:srgbClr val="053484"/>
                </a:solidFill>
                <a:latin typeface="Arial" panose="020B0604020202020204" pitchFamily="34" charset="0"/>
                <a:cs typeface="Arial" panose="020B0604020202020204" pitchFamily="34" charset="0"/>
              </a:rPr>
              <a:t> </a:t>
            </a:r>
            <a:r>
              <a:rPr lang="en-US" sz="2800" b="1" dirty="0" err="1">
                <a:solidFill>
                  <a:srgbClr val="053484"/>
                </a:solidFill>
                <a:latin typeface="Arial" panose="020B0604020202020204" pitchFamily="34" charset="0"/>
                <a:cs typeface="Arial" panose="020B0604020202020204" pitchFamily="34" charset="0"/>
              </a:rPr>
              <a:t>kế</a:t>
            </a:r>
            <a:r>
              <a:rPr lang="en-US" sz="2800" b="1" dirty="0">
                <a:solidFill>
                  <a:srgbClr val="053484"/>
                </a:solidFill>
                <a:latin typeface="Arial" panose="020B0604020202020204" pitchFamily="34" charset="0"/>
                <a:cs typeface="Arial" panose="020B0604020202020204" pitchFamily="34" charset="0"/>
              </a:rPr>
              <a:t> </a:t>
            </a:r>
            <a:r>
              <a:rPr lang="en-US" sz="2800" b="1" dirty="0" err="1">
                <a:solidFill>
                  <a:srgbClr val="053484"/>
                </a:solidFill>
                <a:latin typeface="Arial" panose="020B0604020202020204" pitchFamily="34" charset="0"/>
                <a:cs typeface="Arial" panose="020B0604020202020204" pitchFamily="34" charset="0"/>
              </a:rPr>
              <a:t>giao</a:t>
            </a:r>
            <a:r>
              <a:rPr lang="en-US" sz="2800" b="1" dirty="0">
                <a:solidFill>
                  <a:srgbClr val="053484"/>
                </a:solidFill>
                <a:latin typeface="Arial" panose="020B0604020202020204" pitchFamily="34" charset="0"/>
                <a:cs typeface="Arial" panose="020B0604020202020204" pitchFamily="34" charset="0"/>
              </a:rPr>
              <a:t> </a:t>
            </a:r>
            <a:r>
              <a:rPr lang="en-US" sz="2800" b="1" dirty="0" err="1">
                <a:solidFill>
                  <a:srgbClr val="053484"/>
                </a:solidFill>
                <a:latin typeface="Arial" panose="020B0604020202020204" pitchFamily="34" charset="0"/>
                <a:cs typeface="Arial" panose="020B0604020202020204" pitchFamily="34" charset="0"/>
              </a:rPr>
              <a:t>diện</a:t>
            </a:r>
            <a:endParaRPr lang="en-US" sz="2800" b="1" dirty="0">
              <a:solidFill>
                <a:srgbClr val="053484"/>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US" altLang="en-US" sz="2800" b="1" dirty="0">
              <a:solidFill>
                <a:srgbClr val="053484"/>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6AF1B4E-90EC-4A51-B6E5-B702C054ECB0}" type="slidenum">
              <a:rPr lang="en-US" smtClean="0"/>
            </a:fld>
            <a:endParaRPr lang="en-US" dirty="0"/>
          </a:p>
        </p:txBody>
      </p:sp>
      <p:sp>
        <p:nvSpPr>
          <p:cNvPr id="6" name="Title 1"/>
          <p:cNvSpPr>
            <a:spLocks noGrp="1"/>
          </p:cNvSpPr>
          <p:nvPr/>
        </p:nvSpPr>
        <p:spPr>
          <a:xfrm>
            <a:off x="0" y="-172793"/>
            <a:ext cx="12192000" cy="1325563"/>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500" b="1" dirty="0">
                <a:solidFill>
                  <a:srgbClr val="FF0000"/>
                </a:solidFill>
                <a:latin typeface="Arial" panose="020B0604020202020204" pitchFamily="34" charset="0"/>
                <a:cs typeface="Arial" panose="020B0604020202020204" pitchFamily="34" charset="0"/>
              </a:rPr>
              <a:t>THIẾT KẾ HỆ THỐNG</a:t>
            </a:r>
            <a:endParaRPr lang="en-US" sz="3500" b="1" dirty="0">
              <a:solidFill>
                <a:srgbClr val="FF0000"/>
              </a:solidFill>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1"/>
          <a:stretch>
            <a:fillRect/>
          </a:stretch>
        </p:blipFill>
        <p:spPr>
          <a:xfrm>
            <a:off x="11038917" y="0"/>
            <a:ext cx="1086502" cy="1017639"/>
          </a:xfrm>
          <a:prstGeom prst="rect">
            <a:avLst/>
          </a:prstGeom>
        </p:spPr>
      </p:pic>
      <p:pic>
        <p:nvPicPr>
          <p:cNvPr id="7" name="Picture 6"/>
          <p:cNvPicPr>
            <a:picLocks noChangeAspect="1"/>
          </p:cNvPicPr>
          <p:nvPr/>
        </p:nvPicPr>
        <p:blipFill>
          <a:blip r:embed="rId2"/>
          <a:stretch>
            <a:fillRect/>
          </a:stretch>
        </p:blipFill>
        <p:spPr>
          <a:xfrm>
            <a:off x="1803177" y="1608353"/>
            <a:ext cx="8585645" cy="4940402"/>
          </a:xfrm>
          <a:prstGeom prst="rect">
            <a:avLst/>
          </a:prstGeom>
        </p:spPr>
      </p:pic>
      <p:pic>
        <p:nvPicPr>
          <p:cNvPr id="11" name="Picture 10"/>
          <p:cNvPicPr>
            <a:picLocks noChangeAspect="1"/>
          </p:cNvPicPr>
          <p:nvPr/>
        </p:nvPicPr>
        <p:blipFill>
          <a:blip r:embed="rId3"/>
          <a:stretch>
            <a:fillRect/>
          </a:stretch>
        </p:blipFill>
        <p:spPr>
          <a:xfrm>
            <a:off x="8300720" y="6240780"/>
            <a:ext cx="1854835" cy="22288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431165" y="652145"/>
            <a:ext cx="8329377" cy="13258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en-US" sz="2800" b="1" dirty="0" err="1">
                <a:solidFill>
                  <a:srgbClr val="053484"/>
                </a:solidFill>
                <a:latin typeface="Arial" panose="020B0604020202020204" pitchFamily="34" charset="0"/>
                <a:cs typeface="Arial" panose="020B0604020202020204" pitchFamily="34" charset="0"/>
              </a:rPr>
              <a:t>Thiết</a:t>
            </a:r>
            <a:r>
              <a:rPr lang="en-US" sz="2800" b="1" dirty="0">
                <a:solidFill>
                  <a:srgbClr val="053484"/>
                </a:solidFill>
                <a:latin typeface="Arial" panose="020B0604020202020204" pitchFamily="34" charset="0"/>
                <a:cs typeface="Arial" panose="020B0604020202020204" pitchFamily="34" charset="0"/>
              </a:rPr>
              <a:t> </a:t>
            </a:r>
            <a:r>
              <a:rPr lang="en-US" sz="2800" b="1" dirty="0" err="1">
                <a:solidFill>
                  <a:srgbClr val="053484"/>
                </a:solidFill>
                <a:latin typeface="Arial" panose="020B0604020202020204" pitchFamily="34" charset="0"/>
                <a:cs typeface="Arial" panose="020B0604020202020204" pitchFamily="34" charset="0"/>
              </a:rPr>
              <a:t>kế</a:t>
            </a:r>
            <a:r>
              <a:rPr lang="en-US" sz="2800" b="1" dirty="0">
                <a:solidFill>
                  <a:srgbClr val="053484"/>
                </a:solidFill>
                <a:latin typeface="Arial" panose="020B0604020202020204" pitchFamily="34" charset="0"/>
                <a:cs typeface="Arial" panose="020B0604020202020204" pitchFamily="34" charset="0"/>
              </a:rPr>
              <a:t> </a:t>
            </a:r>
            <a:r>
              <a:rPr lang="en-US" sz="2800" b="1" dirty="0" err="1">
                <a:solidFill>
                  <a:srgbClr val="053484"/>
                </a:solidFill>
                <a:latin typeface="Arial" panose="020B0604020202020204" pitchFamily="34" charset="0"/>
                <a:cs typeface="Arial" panose="020B0604020202020204" pitchFamily="34" charset="0"/>
              </a:rPr>
              <a:t>giao</a:t>
            </a:r>
            <a:r>
              <a:rPr lang="en-US" sz="2800" b="1" dirty="0">
                <a:solidFill>
                  <a:srgbClr val="053484"/>
                </a:solidFill>
                <a:latin typeface="Arial" panose="020B0604020202020204" pitchFamily="34" charset="0"/>
                <a:cs typeface="Arial" panose="020B0604020202020204" pitchFamily="34" charset="0"/>
              </a:rPr>
              <a:t> </a:t>
            </a:r>
            <a:r>
              <a:rPr lang="en-US" sz="2800" b="1" dirty="0" err="1">
                <a:solidFill>
                  <a:srgbClr val="053484"/>
                </a:solidFill>
                <a:latin typeface="Arial" panose="020B0604020202020204" pitchFamily="34" charset="0"/>
                <a:cs typeface="Arial" panose="020B0604020202020204" pitchFamily="34" charset="0"/>
              </a:rPr>
              <a:t>diện</a:t>
            </a:r>
            <a:endParaRPr lang="en-US" sz="2800" b="1" dirty="0">
              <a:solidFill>
                <a:srgbClr val="053484"/>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US" altLang="en-US" sz="2800" b="1" dirty="0">
              <a:solidFill>
                <a:srgbClr val="053484"/>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6AF1B4E-90EC-4A51-B6E5-B702C054ECB0}" type="slidenum">
              <a:rPr lang="en-US" smtClean="0"/>
            </a:fld>
            <a:endParaRPr lang="en-US" dirty="0"/>
          </a:p>
        </p:txBody>
      </p:sp>
      <p:sp>
        <p:nvSpPr>
          <p:cNvPr id="6" name="Title 1"/>
          <p:cNvSpPr>
            <a:spLocks noGrp="1"/>
          </p:cNvSpPr>
          <p:nvPr/>
        </p:nvSpPr>
        <p:spPr>
          <a:xfrm>
            <a:off x="0" y="-172793"/>
            <a:ext cx="12192000" cy="1325563"/>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500" b="1" dirty="0">
                <a:solidFill>
                  <a:srgbClr val="FF0000"/>
                </a:solidFill>
                <a:latin typeface="Arial" panose="020B0604020202020204" pitchFamily="34" charset="0"/>
                <a:cs typeface="Arial" panose="020B0604020202020204" pitchFamily="34" charset="0"/>
              </a:rPr>
              <a:t>THIẾT KẾ HỆ THỐNG</a:t>
            </a:r>
            <a:endParaRPr lang="en-US" sz="3500" b="1" dirty="0">
              <a:solidFill>
                <a:srgbClr val="FF0000"/>
              </a:solidFill>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1"/>
          <a:stretch>
            <a:fillRect/>
          </a:stretch>
        </p:blipFill>
        <p:spPr>
          <a:xfrm>
            <a:off x="11038917" y="0"/>
            <a:ext cx="1086502" cy="1017639"/>
          </a:xfrm>
          <a:prstGeom prst="rect">
            <a:avLst/>
          </a:prstGeom>
        </p:spPr>
      </p:pic>
      <p:pic>
        <p:nvPicPr>
          <p:cNvPr id="2" name="Picture 1"/>
          <p:cNvPicPr>
            <a:picLocks noChangeAspect="1"/>
          </p:cNvPicPr>
          <p:nvPr/>
        </p:nvPicPr>
        <p:blipFill>
          <a:blip r:embed="rId2"/>
          <a:stretch>
            <a:fillRect/>
          </a:stretch>
        </p:blipFill>
        <p:spPr>
          <a:xfrm>
            <a:off x="1902273" y="1622034"/>
            <a:ext cx="8724461" cy="477740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431165" y="652145"/>
            <a:ext cx="8329377" cy="13258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en-US" sz="2800" b="1" dirty="0" err="1">
                <a:solidFill>
                  <a:srgbClr val="053484"/>
                </a:solidFill>
                <a:latin typeface="Arial" panose="020B0604020202020204" pitchFamily="34" charset="0"/>
                <a:cs typeface="Arial" panose="020B0604020202020204" pitchFamily="34" charset="0"/>
              </a:rPr>
              <a:t>Thiết</a:t>
            </a:r>
            <a:r>
              <a:rPr lang="en-US" sz="2800" b="1" dirty="0">
                <a:solidFill>
                  <a:srgbClr val="053484"/>
                </a:solidFill>
                <a:latin typeface="Arial" panose="020B0604020202020204" pitchFamily="34" charset="0"/>
                <a:cs typeface="Arial" panose="020B0604020202020204" pitchFamily="34" charset="0"/>
              </a:rPr>
              <a:t> </a:t>
            </a:r>
            <a:r>
              <a:rPr lang="en-US" sz="2800" b="1" dirty="0" err="1">
                <a:solidFill>
                  <a:srgbClr val="053484"/>
                </a:solidFill>
                <a:latin typeface="Arial" panose="020B0604020202020204" pitchFamily="34" charset="0"/>
                <a:cs typeface="Arial" panose="020B0604020202020204" pitchFamily="34" charset="0"/>
              </a:rPr>
              <a:t>kế</a:t>
            </a:r>
            <a:r>
              <a:rPr lang="en-US" sz="2800" b="1" dirty="0">
                <a:solidFill>
                  <a:srgbClr val="053484"/>
                </a:solidFill>
                <a:latin typeface="Arial" panose="020B0604020202020204" pitchFamily="34" charset="0"/>
                <a:cs typeface="Arial" panose="020B0604020202020204" pitchFamily="34" charset="0"/>
              </a:rPr>
              <a:t> </a:t>
            </a:r>
            <a:r>
              <a:rPr lang="en-US" sz="2800" b="1" dirty="0" err="1">
                <a:solidFill>
                  <a:srgbClr val="053484"/>
                </a:solidFill>
                <a:latin typeface="Arial" panose="020B0604020202020204" pitchFamily="34" charset="0"/>
                <a:cs typeface="Arial" panose="020B0604020202020204" pitchFamily="34" charset="0"/>
              </a:rPr>
              <a:t>giao</a:t>
            </a:r>
            <a:r>
              <a:rPr lang="en-US" sz="2800" b="1" dirty="0">
                <a:solidFill>
                  <a:srgbClr val="053484"/>
                </a:solidFill>
                <a:latin typeface="Arial" panose="020B0604020202020204" pitchFamily="34" charset="0"/>
                <a:cs typeface="Arial" panose="020B0604020202020204" pitchFamily="34" charset="0"/>
              </a:rPr>
              <a:t> </a:t>
            </a:r>
            <a:r>
              <a:rPr lang="en-US" sz="2800" b="1" dirty="0" err="1">
                <a:solidFill>
                  <a:srgbClr val="053484"/>
                </a:solidFill>
                <a:latin typeface="Arial" panose="020B0604020202020204" pitchFamily="34" charset="0"/>
                <a:cs typeface="Arial" panose="020B0604020202020204" pitchFamily="34" charset="0"/>
              </a:rPr>
              <a:t>diện</a:t>
            </a:r>
            <a:endParaRPr lang="en-US" sz="2800" b="1" dirty="0">
              <a:solidFill>
                <a:srgbClr val="053484"/>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US" altLang="en-US" sz="2800" b="1" dirty="0">
              <a:solidFill>
                <a:srgbClr val="053484"/>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6AF1B4E-90EC-4A51-B6E5-B702C054ECB0}" type="slidenum">
              <a:rPr lang="en-US" smtClean="0"/>
            </a:fld>
            <a:endParaRPr lang="en-US" dirty="0"/>
          </a:p>
        </p:txBody>
      </p:sp>
      <p:sp>
        <p:nvSpPr>
          <p:cNvPr id="6" name="Title 1"/>
          <p:cNvSpPr>
            <a:spLocks noGrp="1"/>
          </p:cNvSpPr>
          <p:nvPr/>
        </p:nvSpPr>
        <p:spPr>
          <a:xfrm>
            <a:off x="0" y="-172793"/>
            <a:ext cx="12192000" cy="1325563"/>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500" b="1" dirty="0">
                <a:solidFill>
                  <a:srgbClr val="FF0000"/>
                </a:solidFill>
                <a:latin typeface="Arial" panose="020B0604020202020204" pitchFamily="34" charset="0"/>
                <a:cs typeface="Arial" panose="020B0604020202020204" pitchFamily="34" charset="0"/>
              </a:rPr>
              <a:t>THIẾT KẾ HỆ THỐNG</a:t>
            </a:r>
            <a:endParaRPr lang="en-US" sz="3500" b="1" dirty="0">
              <a:solidFill>
                <a:srgbClr val="FF0000"/>
              </a:solidFill>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1"/>
          <a:stretch>
            <a:fillRect/>
          </a:stretch>
        </p:blipFill>
        <p:spPr>
          <a:xfrm>
            <a:off x="11038917" y="0"/>
            <a:ext cx="1086502" cy="1017639"/>
          </a:xfrm>
          <a:prstGeom prst="rect">
            <a:avLst/>
          </a:prstGeom>
        </p:spPr>
      </p:pic>
      <p:pic>
        <p:nvPicPr>
          <p:cNvPr id="5" name="Picture 4"/>
          <p:cNvPicPr>
            <a:picLocks noChangeAspect="1"/>
          </p:cNvPicPr>
          <p:nvPr/>
        </p:nvPicPr>
        <p:blipFill>
          <a:blip r:embed="rId2"/>
          <a:stretch>
            <a:fillRect/>
          </a:stretch>
        </p:blipFill>
        <p:spPr>
          <a:xfrm>
            <a:off x="2192438" y="1578459"/>
            <a:ext cx="8074677" cy="4605171"/>
          </a:xfrm>
          <a:prstGeom prst="rect">
            <a:avLst/>
          </a:prstGeom>
        </p:spPr>
      </p:pic>
      <p:pic>
        <p:nvPicPr>
          <p:cNvPr id="11" name="Picture 10"/>
          <p:cNvPicPr>
            <a:picLocks noChangeAspect="1"/>
          </p:cNvPicPr>
          <p:nvPr/>
        </p:nvPicPr>
        <p:blipFill>
          <a:blip r:embed="rId3"/>
          <a:stretch>
            <a:fillRect/>
          </a:stretch>
        </p:blipFill>
        <p:spPr>
          <a:xfrm>
            <a:off x="8345170" y="6097270"/>
            <a:ext cx="1854835" cy="232410"/>
          </a:xfrm>
          <a:prstGeom prst="rect">
            <a:avLst/>
          </a:prstGeom>
        </p:spPr>
      </p:pic>
      <p:pic>
        <p:nvPicPr>
          <p:cNvPr id="7" name="Picture 6"/>
          <p:cNvPicPr>
            <a:picLocks noChangeAspect="1"/>
          </p:cNvPicPr>
          <p:nvPr/>
        </p:nvPicPr>
        <p:blipFill>
          <a:blip r:embed="rId3"/>
          <a:stretch>
            <a:fillRect/>
          </a:stretch>
        </p:blipFill>
        <p:spPr>
          <a:xfrm>
            <a:off x="8572500" y="5991860"/>
            <a:ext cx="1590675" cy="23241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1"/>
          <a:stretch>
            <a:fillRect/>
          </a:stretch>
        </p:blipFill>
        <p:spPr>
          <a:xfrm rot="5400000">
            <a:off x="7180626" y="201069"/>
            <a:ext cx="759507" cy="495726"/>
          </a:xfrm>
          <a:prstGeom prst="rect">
            <a:avLst/>
          </a:prstGeom>
        </p:spPr>
      </p:pic>
      <p:sp>
        <p:nvSpPr>
          <p:cNvPr id="7" name="TextBox 6"/>
          <p:cNvSpPr txBox="1"/>
          <p:nvPr/>
        </p:nvSpPr>
        <p:spPr>
          <a:xfrm>
            <a:off x="431306" y="1620907"/>
            <a:ext cx="11325084" cy="2239844"/>
          </a:xfrm>
          <a:prstGeom prst="rect">
            <a:avLst/>
          </a:prstGeom>
          <a:noFill/>
        </p:spPr>
        <p:txBody>
          <a:bodyPr wrap="square" rtlCol="0">
            <a:spAutoFit/>
          </a:bodyPr>
          <a:lstStyle/>
          <a:p>
            <a:pPr indent="457200" algn="just">
              <a:lnSpc>
                <a:spcPct val="150000"/>
              </a:lnSpc>
            </a:pPr>
            <a:r>
              <a:rPr lang="vi-VN" sz="2400" dirty="0"/>
              <a:t>Quản lý lịch trình là nhu cầu phổ biến trong học tập, làm việc và đời sống cá nhân. Tuy nhiên, nhiều ứng dụng hiện nay còn phức tạp hoặc không phù hợp với người dùng đơn lẻ. Đề tài hướng đến xây dựng một ứng dụng lịch trình cá nhân đơn giản, trực quan, dễ sử dụng và triển khai. </a:t>
            </a:r>
            <a:endParaRPr lang="en-US" altLang="en-US" sz="2400" dirty="0">
              <a:latin typeface="Arial" panose="020B0604020202020204" pitchFamily="34" charset="0"/>
              <a:cs typeface="Arial" panose="020B0604020202020204" pitchFamily="34" charset="0"/>
            </a:endParaRPr>
          </a:p>
        </p:txBody>
      </p:sp>
      <p:sp>
        <p:nvSpPr>
          <p:cNvPr id="3" name="Title 1"/>
          <p:cNvSpPr txBox="1"/>
          <p:nvPr/>
        </p:nvSpPr>
        <p:spPr>
          <a:xfrm>
            <a:off x="431165" y="652145"/>
            <a:ext cx="7695565" cy="13258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en-US" altLang="en-US" sz="2800" b="1" dirty="0" err="1">
                <a:solidFill>
                  <a:srgbClr val="053484"/>
                </a:solidFill>
                <a:latin typeface="Arial" panose="020B0604020202020204" pitchFamily="34" charset="0"/>
                <a:cs typeface="Arial" panose="020B0604020202020204" pitchFamily="34" charset="0"/>
              </a:rPr>
              <a:t>Lí</a:t>
            </a:r>
            <a:r>
              <a:rPr lang="en-US" altLang="en-US" sz="2800" b="1" dirty="0">
                <a:solidFill>
                  <a:srgbClr val="053484"/>
                </a:solidFill>
                <a:latin typeface="Arial" panose="020B0604020202020204" pitchFamily="34" charset="0"/>
                <a:cs typeface="Arial" panose="020B0604020202020204" pitchFamily="34" charset="0"/>
              </a:rPr>
              <a:t> do </a:t>
            </a:r>
            <a:r>
              <a:rPr lang="en-US" altLang="en-US" sz="2800" b="1" dirty="0" err="1">
                <a:solidFill>
                  <a:srgbClr val="053484"/>
                </a:solidFill>
                <a:latin typeface="Arial" panose="020B0604020202020204" pitchFamily="34" charset="0"/>
                <a:cs typeface="Arial" panose="020B0604020202020204" pitchFamily="34" charset="0"/>
              </a:rPr>
              <a:t>chọn</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đề</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tài</a:t>
            </a:r>
            <a:endParaRPr lang="en-US" altLang="en-US" sz="2800" b="1" dirty="0">
              <a:solidFill>
                <a:srgbClr val="053484"/>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6AF1B4E-90EC-4A51-B6E5-B702C054ECB0}" type="slidenum">
              <a:rPr lang="en-US" smtClean="0"/>
            </a:fld>
            <a:endParaRPr lang="en-US" dirty="0"/>
          </a:p>
        </p:txBody>
      </p:sp>
      <p:sp>
        <p:nvSpPr>
          <p:cNvPr id="6" name="Title 1"/>
          <p:cNvSpPr>
            <a:spLocks noGrp="1"/>
          </p:cNvSpPr>
          <p:nvPr/>
        </p:nvSpPr>
        <p:spPr>
          <a:xfrm>
            <a:off x="0" y="-172793"/>
            <a:ext cx="12192000" cy="1325563"/>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500" b="1" dirty="0">
                <a:solidFill>
                  <a:srgbClr val="FF0000"/>
                </a:solidFill>
                <a:latin typeface="Arial" panose="020B0604020202020204" pitchFamily="34" charset="0"/>
                <a:cs typeface="Arial" panose="020B0604020202020204" pitchFamily="34" charset="0"/>
              </a:rPr>
              <a:t>GIỚI THIỆU</a:t>
            </a:r>
            <a:endParaRPr lang="en-US" sz="3500" b="1" dirty="0">
              <a:solidFill>
                <a:srgbClr val="FF0000"/>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1141710" y="12308"/>
            <a:ext cx="1050290" cy="1035393"/>
          </a:xfrm>
          <a:prstGeom prst="rect">
            <a:avLst/>
          </a:prstGeom>
        </p:spPr>
      </p:pic>
      <p:pic>
        <p:nvPicPr>
          <p:cNvPr id="11" name="Picture 10"/>
          <p:cNvPicPr>
            <a:picLocks noChangeAspect="1"/>
          </p:cNvPicPr>
          <p:nvPr/>
        </p:nvPicPr>
        <p:blipFill>
          <a:blip r:embed="rId3"/>
          <a:stretch>
            <a:fillRect/>
          </a:stretch>
        </p:blipFill>
        <p:spPr>
          <a:xfrm>
            <a:off x="7312517" y="3255778"/>
            <a:ext cx="4136533" cy="324839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431165" y="652145"/>
            <a:ext cx="8329377" cy="13258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en-US" sz="2800" b="1" dirty="0" err="1">
                <a:solidFill>
                  <a:srgbClr val="053484"/>
                </a:solidFill>
                <a:latin typeface="Arial" panose="020B0604020202020204" pitchFamily="34" charset="0"/>
                <a:cs typeface="Arial" panose="020B0604020202020204" pitchFamily="34" charset="0"/>
              </a:rPr>
              <a:t>Thiết</a:t>
            </a:r>
            <a:r>
              <a:rPr lang="en-US" sz="2800" b="1" dirty="0">
                <a:solidFill>
                  <a:srgbClr val="053484"/>
                </a:solidFill>
                <a:latin typeface="Arial" panose="020B0604020202020204" pitchFamily="34" charset="0"/>
                <a:cs typeface="Arial" panose="020B0604020202020204" pitchFamily="34" charset="0"/>
              </a:rPr>
              <a:t> </a:t>
            </a:r>
            <a:r>
              <a:rPr lang="en-US" sz="2800" b="1" dirty="0" err="1">
                <a:solidFill>
                  <a:srgbClr val="053484"/>
                </a:solidFill>
                <a:latin typeface="Arial" panose="020B0604020202020204" pitchFamily="34" charset="0"/>
                <a:cs typeface="Arial" panose="020B0604020202020204" pitchFamily="34" charset="0"/>
              </a:rPr>
              <a:t>kế</a:t>
            </a:r>
            <a:r>
              <a:rPr lang="en-US" sz="2800" b="1" dirty="0">
                <a:solidFill>
                  <a:srgbClr val="053484"/>
                </a:solidFill>
                <a:latin typeface="Arial" panose="020B0604020202020204" pitchFamily="34" charset="0"/>
                <a:cs typeface="Arial" panose="020B0604020202020204" pitchFamily="34" charset="0"/>
              </a:rPr>
              <a:t> </a:t>
            </a:r>
            <a:r>
              <a:rPr lang="en-US" sz="2800" b="1" dirty="0" err="1">
                <a:solidFill>
                  <a:srgbClr val="053484"/>
                </a:solidFill>
                <a:latin typeface="Arial" panose="020B0604020202020204" pitchFamily="34" charset="0"/>
                <a:cs typeface="Arial" panose="020B0604020202020204" pitchFamily="34" charset="0"/>
              </a:rPr>
              <a:t>giao</a:t>
            </a:r>
            <a:r>
              <a:rPr lang="en-US" sz="2800" b="1" dirty="0">
                <a:solidFill>
                  <a:srgbClr val="053484"/>
                </a:solidFill>
                <a:latin typeface="Arial" panose="020B0604020202020204" pitchFamily="34" charset="0"/>
                <a:cs typeface="Arial" panose="020B0604020202020204" pitchFamily="34" charset="0"/>
              </a:rPr>
              <a:t> </a:t>
            </a:r>
            <a:r>
              <a:rPr lang="en-US" sz="2800" b="1" dirty="0" err="1">
                <a:solidFill>
                  <a:srgbClr val="053484"/>
                </a:solidFill>
                <a:latin typeface="Arial" panose="020B0604020202020204" pitchFamily="34" charset="0"/>
                <a:cs typeface="Arial" panose="020B0604020202020204" pitchFamily="34" charset="0"/>
              </a:rPr>
              <a:t>diện</a:t>
            </a:r>
            <a:endParaRPr lang="en-US" sz="2800" b="1" dirty="0">
              <a:solidFill>
                <a:srgbClr val="053484"/>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US" altLang="en-US" sz="2800" b="1" dirty="0">
              <a:solidFill>
                <a:srgbClr val="053484"/>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6AF1B4E-90EC-4A51-B6E5-B702C054ECB0}" type="slidenum">
              <a:rPr lang="en-US" smtClean="0"/>
            </a:fld>
            <a:endParaRPr lang="en-US" dirty="0"/>
          </a:p>
        </p:txBody>
      </p:sp>
      <p:sp>
        <p:nvSpPr>
          <p:cNvPr id="6" name="Title 1"/>
          <p:cNvSpPr>
            <a:spLocks noGrp="1"/>
          </p:cNvSpPr>
          <p:nvPr/>
        </p:nvSpPr>
        <p:spPr>
          <a:xfrm>
            <a:off x="0" y="-172793"/>
            <a:ext cx="12192000" cy="1325563"/>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500" b="1" dirty="0">
                <a:solidFill>
                  <a:srgbClr val="FF0000"/>
                </a:solidFill>
                <a:latin typeface="Arial" panose="020B0604020202020204" pitchFamily="34" charset="0"/>
                <a:cs typeface="Arial" panose="020B0604020202020204" pitchFamily="34" charset="0"/>
              </a:rPr>
              <a:t>THIẾT KẾ HỆ THỐNG</a:t>
            </a:r>
            <a:endParaRPr lang="en-US" sz="3500" b="1" dirty="0">
              <a:solidFill>
                <a:srgbClr val="FF0000"/>
              </a:solidFill>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1"/>
          <a:stretch>
            <a:fillRect/>
          </a:stretch>
        </p:blipFill>
        <p:spPr>
          <a:xfrm>
            <a:off x="11038917" y="0"/>
            <a:ext cx="1086502" cy="1017639"/>
          </a:xfrm>
          <a:prstGeom prst="rect">
            <a:avLst/>
          </a:prstGeom>
        </p:spPr>
      </p:pic>
      <p:pic>
        <p:nvPicPr>
          <p:cNvPr id="2" name="Picture 1"/>
          <p:cNvPicPr>
            <a:picLocks noChangeAspect="1"/>
          </p:cNvPicPr>
          <p:nvPr/>
        </p:nvPicPr>
        <p:blipFill>
          <a:blip r:embed="rId2"/>
          <a:stretch>
            <a:fillRect/>
          </a:stretch>
        </p:blipFill>
        <p:spPr>
          <a:xfrm>
            <a:off x="2068236" y="1474840"/>
            <a:ext cx="8329377" cy="5073916"/>
          </a:xfrm>
          <a:prstGeom prst="rect">
            <a:avLst/>
          </a:prstGeom>
        </p:spPr>
      </p:pic>
      <p:pic>
        <p:nvPicPr>
          <p:cNvPr id="7" name="Picture 6"/>
          <p:cNvPicPr>
            <a:picLocks noChangeAspect="1"/>
          </p:cNvPicPr>
          <p:nvPr/>
        </p:nvPicPr>
        <p:blipFill>
          <a:blip r:embed="rId3"/>
          <a:stretch>
            <a:fillRect/>
          </a:stretch>
        </p:blipFill>
        <p:spPr>
          <a:xfrm>
            <a:off x="8270875" y="5991860"/>
            <a:ext cx="2036445" cy="48831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1"/>
          <a:stretch>
            <a:fillRect/>
          </a:stretch>
        </p:blipFill>
        <p:spPr>
          <a:xfrm>
            <a:off x="10766323" y="0"/>
            <a:ext cx="1379315" cy="1690701"/>
          </a:xfrm>
          <a:prstGeom prst="rect">
            <a:avLst/>
          </a:prstGeom>
        </p:spPr>
      </p:pic>
      <p:sp>
        <p:nvSpPr>
          <p:cNvPr id="7" name="TextBox 6"/>
          <p:cNvSpPr txBox="1"/>
          <p:nvPr/>
        </p:nvSpPr>
        <p:spPr>
          <a:xfrm>
            <a:off x="431306" y="1438186"/>
            <a:ext cx="11329388" cy="4338320"/>
          </a:xfrm>
          <a:prstGeom prst="rect">
            <a:avLst/>
          </a:prstGeom>
          <a:noFill/>
        </p:spPr>
        <p:txBody>
          <a:bodyPr wrap="square" rtlCol="0">
            <a:spAutoFit/>
          </a:bodyPr>
          <a:lstStyle/>
          <a:p>
            <a:pPr>
              <a:lnSpc>
                <a:spcPct val="150000"/>
              </a:lnSpc>
            </a:pPr>
            <a:r>
              <a:rPr lang="vi-VN" sz="2400" b="1" i="1" dirty="0">
                <a:solidFill>
                  <a:srgbClr val="053484"/>
                </a:solidFill>
              </a:rPr>
              <a:t>Backend</a:t>
            </a:r>
            <a:endParaRPr lang="vi-VN" sz="2400" b="1" i="1" dirty="0">
              <a:solidFill>
                <a:srgbClr val="053484"/>
              </a:solidFill>
            </a:endParaRPr>
          </a:p>
          <a:p>
            <a:pPr marL="800100" lvl="1" indent="-342900">
              <a:lnSpc>
                <a:spcPct val="150000"/>
              </a:lnSpc>
              <a:buClr>
                <a:srgbClr val="053484"/>
              </a:buClr>
              <a:buFont typeface="Wingdings" panose="05000000000000000000" pitchFamily="2" charset="2"/>
              <a:buChar char="v"/>
            </a:pPr>
            <a:r>
              <a:rPr lang="vi-VN" sz="2400" b="1" dirty="0"/>
              <a:t>Node.js: </a:t>
            </a:r>
            <a:r>
              <a:rPr lang="vi-VN" sz="2400" dirty="0"/>
              <a:t>Môi trường chạy JavaScript phía server</a:t>
            </a:r>
            <a:endParaRPr lang="vi-VN" sz="2400" dirty="0"/>
          </a:p>
          <a:p>
            <a:pPr marL="800100" lvl="1" indent="-342900">
              <a:lnSpc>
                <a:spcPct val="150000"/>
              </a:lnSpc>
              <a:buClr>
                <a:srgbClr val="053484"/>
              </a:buClr>
              <a:buFont typeface="Wingdings" panose="05000000000000000000" pitchFamily="2" charset="2"/>
              <a:buChar char="v"/>
            </a:pPr>
            <a:r>
              <a:rPr lang="vi-VN" sz="2400" b="1" dirty="0"/>
              <a:t>Express: </a:t>
            </a:r>
            <a:r>
              <a:rPr lang="vi-VN" sz="2400" dirty="0"/>
              <a:t>Framework xây dựng API RESTful nhanh, linh hoạt</a:t>
            </a:r>
            <a:endParaRPr lang="vi-VN" sz="2400" dirty="0"/>
          </a:p>
          <a:p>
            <a:pPr marL="800100" lvl="1" indent="-342900">
              <a:lnSpc>
                <a:spcPct val="150000"/>
              </a:lnSpc>
              <a:buClr>
                <a:srgbClr val="053484"/>
              </a:buClr>
              <a:buFont typeface="Wingdings" panose="05000000000000000000" pitchFamily="2" charset="2"/>
              <a:buChar char="v"/>
            </a:pPr>
            <a:r>
              <a:rPr lang="vi-VN" sz="2400" b="1" dirty="0"/>
              <a:t>dotenv: </a:t>
            </a:r>
            <a:r>
              <a:rPr lang="vi-VN" sz="2400" dirty="0"/>
              <a:t>Quản lý biến môi trường</a:t>
            </a:r>
            <a:endParaRPr lang="vi-VN" sz="2400" dirty="0"/>
          </a:p>
          <a:p>
            <a:pPr marL="800100" lvl="1" indent="-342900">
              <a:lnSpc>
                <a:spcPct val="150000"/>
              </a:lnSpc>
              <a:buClr>
                <a:srgbClr val="053484"/>
              </a:buClr>
              <a:buFont typeface="Wingdings" panose="05000000000000000000" pitchFamily="2" charset="2"/>
              <a:buChar char="v"/>
            </a:pPr>
            <a:r>
              <a:rPr lang="vi-VN" sz="2400" b="1" dirty="0"/>
              <a:t>CORS &amp; body-parser: </a:t>
            </a:r>
            <a:r>
              <a:rPr lang="vi-VN" sz="2400" dirty="0"/>
              <a:t>Xử lý yêu cầu HTTP và dữ liệu từ frontend</a:t>
            </a:r>
            <a:endParaRPr lang="vi-VN" sz="2400" dirty="0"/>
          </a:p>
          <a:p>
            <a:pPr marL="800100" lvl="1" indent="-342900">
              <a:lnSpc>
                <a:spcPct val="150000"/>
              </a:lnSpc>
              <a:buClr>
                <a:srgbClr val="053484"/>
              </a:buClr>
              <a:buFont typeface="Wingdings" panose="05000000000000000000" pitchFamily="2" charset="2"/>
              <a:buChar char="v"/>
            </a:pPr>
            <a:r>
              <a:rPr lang="vi-VN" sz="2400" b="1" dirty="0"/>
              <a:t>JWT (jsonwebtoken): </a:t>
            </a:r>
            <a:r>
              <a:rPr lang="vi-VN" sz="2400" dirty="0"/>
              <a:t>Xác thực và bảo mật bằng token</a:t>
            </a:r>
            <a:endParaRPr lang="vi-VN" sz="2400" dirty="0"/>
          </a:p>
          <a:p>
            <a:pPr marL="800100" lvl="1" indent="-342900">
              <a:lnSpc>
                <a:spcPct val="150000"/>
              </a:lnSpc>
              <a:buClr>
                <a:srgbClr val="053484"/>
              </a:buClr>
              <a:buFont typeface="Wingdings" panose="05000000000000000000" pitchFamily="2" charset="2"/>
              <a:buChar char="v"/>
            </a:pPr>
            <a:r>
              <a:rPr lang="vi-VN" sz="2400" b="1" dirty="0"/>
              <a:t>Swagger: </a:t>
            </a:r>
            <a:r>
              <a:rPr lang="vi-VN" sz="2400" dirty="0"/>
              <a:t>Tạo tài liệu và giao diện thử API</a:t>
            </a:r>
            <a:endParaRPr lang="en-US" sz="2400" dirty="0">
              <a:latin typeface="Arial" panose="020B0604020202020204" pitchFamily="34" charset="0"/>
              <a:cs typeface="Arial" panose="020B0604020202020204" pitchFamily="34" charset="0"/>
            </a:endParaRPr>
          </a:p>
          <a:p>
            <a:endParaRPr lang="vi-VN" sz="2400" dirty="0"/>
          </a:p>
        </p:txBody>
      </p:sp>
      <p:sp>
        <p:nvSpPr>
          <p:cNvPr id="3" name="Title 1"/>
          <p:cNvSpPr txBox="1"/>
          <p:nvPr/>
        </p:nvSpPr>
        <p:spPr>
          <a:xfrm>
            <a:off x="431165" y="652145"/>
            <a:ext cx="10513060" cy="13258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en-US" altLang="en-US" sz="2800" b="1" dirty="0" err="1">
                <a:solidFill>
                  <a:srgbClr val="053484"/>
                </a:solidFill>
                <a:latin typeface="Arial" panose="020B0604020202020204" pitchFamily="34" charset="0"/>
                <a:cs typeface="Arial" panose="020B0604020202020204" pitchFamily="34" charset="0"/>
              </a:rPr>
              <a:t>Công</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nghệ</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sử</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dụng</a:t>
            </a:r>
            <a:endParaRPr lang="en-US" altLang="en-US" sz="2800" b="1" dirty="0">
              <a:solidFill>
                <a:srgbClr val="053484"/>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6AF1B4E-90EC-4A51-B6E5-B702C054ECB0}" type="slidenum">
              <a:rPr lang="en-US" smtClean="0"/>
            </a:fld>
            <a:endParaRPr lang="en-US" dirty="0"/>
          </a:p>
        </p:txBody>
      </p:sp>
      <p:sp>
        <p:nvSpPr>
          <p:cNvPr id="6" name="Title 1"/>
          <p:cNvSpPr>
            <a:spLocks noGrp="1"/>
          </p:cNvSpPr>
          <p:nvPr/>
        </p:nvSpPr>
        <p:spPr>
          <a:xfrm>
            <a:off x="0" y="-172793"/>
            <a:ext cx="12192000" cy="1325563"/>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500" b="1" dirty="0">
                <a:solidFill>
                  <a:srgbClr val="FF0000"/>
                </a:solidFill>
                <a:latin typeface="Arial" panose="020B0604020202020204" pitchFamily="34" charset="0"/>
                <a:cs typeface="Arial" panose="020B0604020202020204" pitchFamily="34" charset="0"/>
              </a:rPr>
              <a:t>TRIỂN KHAI VÀ CÔNG NGHỆ SỬ DỤNG</a:t>
            </a:r>
            <a:endParaRPr lang="en-US" sz="3500" b="1" dirty="0">
              <a:solidFill>
                <a:srgbClr val="FF0000"/>
              </a:solidFill>
              <a:latin typeface="Arial" panose="020B0604020202020204" pitchFamily="34" charset="0"/>
              <a:cs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1"/>
          <a:stretch>
            <a:fillRect/>
          </a:stretch>
        </p:blipFill>
        <p:spPr>
          <a:xfrm>
            <a:off x="10766323" y="0"/>
            <a:ext cx="1379315" cy="1690701"/>
          </a:xfrm>
          <a:prstGeom prst="rect">
            <a:avLst/>
          </a:prstGeom>
        </p:spPr>
      </p:pic>
      <p:sp>
        <p:nvSpPr>
          <p:cNvPr id="7" name="TextBox 6"/>
          <p:cNvSpPr txBox="1"/>
          <p:nvPr/>
        </p:nvSpPr>
        <p:spPr>
          <a:xfrm>
            <a:off x="431165" y="1511935"/>
            <a:ext cx="11329670" cy="5117465"/>
          </a:xfrm>
          <a:prstGeom prst="rect">
            <a:avLst/>
          </a:prstGeom>
          <a:noFill/>
        </p:spPr>
        <p:txBody>
          <a:bodyPr wrap="square" rtlCol="0">
            <a:noAutofit/>
          </a:bodyPr>
          <a:lstStyle/>
          <a:p>
            <a:pPr>
              <a:lnSpc>
                <a:spcPct val="150000"/>
              </a:lnSpc>
              <a:buClr>
                <a:srgbClr val="053484"/>
              </a:buClr>
            </a:pPr>
            <a:r>
              <a:rPr lang="en-US" sz="2400" b="1" i="1" dirty="0">
                <a:solidFill>
                  <a:srgbClr val="053484"/>
                </a:solidFill>
                <a:latin typeface="Arial" panose="020B0604020202020204" pitchFamily="34" charset="0"/>
                <a:cs typeface="Arial" panose="020B0604020202020204" pitchFamily="34" charset="0"/>
              </a:rPr>
              <a:t>Frontend</a:t>
            </a:r>
            <a:endParaRPr lang="en-US" sz="2400" b="1" i="1" dirty="0">
              <a:solidFill>
                <a:srgbClr val="053484"/>
              </a:solidFill>
              <a:latin typeface="Arial" panose="020B0604020202020204" pitchFamily="34" charset="0"/>
              <a:cs typeface="Arial" panose="020B0604020202020204" pitchFamily="34" charset="0"/>
            </a:endParaRPr>
          </a:p>
          <a:p>
            <a:pPr marL="800100" lvl="1" indent="-342900">
              <a:lnSpc>
                <a:spcPct val="150000"/>
              </a:lnSpc>
              <a:buClr>
                <a:srgbClr val="053484"/>
              </a:buClr>
              <a:buFont typeface="Wingdings" panose="05000000000000000000" charset="0"/>
              <a:buChar char="v"/>
            </a:pPr>
            <a:r>
              <a:rPr lang="en-US" sz="2400" b="1" dirty="0">
                <a:latin typeface="Arial" panose="020B0604020202020204" pitchFamily="34" charset="0"/>
                <a:cs typeface="Arial" panose="020B0604020202020204" pitchFamily="34" charset="0"/>
              </a:rPr>
              <a:t>HTML/CSS/JS: </a:t>
            </a:r>
            <a:r>
              <a:rPr lang="en-US" sz="2400" dirty="0">
                <a:latin typeface="Arial" panose="020B0604020202020204" pitchFamily="34" charset="0"/>
                <a:cs typeface="Arial" panose="020B0604020202020204" pitchFamily="34" charset="0"/>
              </a:rPr>
              <a:t>Giao </a:t>
            </a:r>
            <a:r>
              <a:rPr lang="en-US" sz="2400" dirty="0" err="1">
                <a:latin typeface="Arial" panose="020B0604020202020204" pitchFamily="34" charset="0"/>
                <a:cs typeface="Arial" panose="020B0604020202020204" pitchFamily="34" charset="0"/>
              </a:rPr>
              <a:t>diện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thân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dễ</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tùy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chỉnh</a:t>
            </a:r>
            <a:endParaRPr lang="en-US" sz="2400" dirty="0">
              <a:latin typeface="Arial" panose="020B0604020202020204" pitchFamily="34" charset="0"/>
              <a:cs typeface="Arial" panose="020B0604020202020204" pitchFamily="34" charset="0"/>
            </a:endParaRPr>
          </a:p>
          <a:p>
            <a:pPr>
              <a:lnSpc>
                <a:spcPct val="150000"/>
              </a:lnSpc>
            </a:pPr>
            <a:r>
              <a:rPr lang="vi-VN" sz="2400" b="1" i="1" dirty="0">
                <a:solidFill>
                  <a:srgbClr val="053484"/>
                </a:solidFill>
              </a:rPr>
              <a:t>Cơ sở dữ liệu</a:t>
            </a:r>
            <a:endParaRPr lang="vi-VN" sz="2400" b="1" i="1" dirty="0">
              <a:solidFill>
                <a:srgbClr val="053484"/>
              </a:solidFill>
            </a:endParaRPr>
          </a:p>
          <a:p>
            <a:pPr marL="800100" lvl="1" indent="-342900">
              <a:lnSpc>
                <a:spcPct val="150000"/>
              </a:lnSpc>
              <a:buClr>
                <a:srgbClr val="053484"/>
              </a:buClr>
              <a:buFont typeface="Wingdings" panose="05000000000000000000" pitchFamily="2" charset="2"/>
              <a:buChar char="v"/>
            </a:pPr>
            <a:r>
              <a:rPr lang="vi-VN" sz="2400" b="1" dirty="0"/>
              <a:t>MongoDB</a:t>
            </a:r>
            <a:r>
              <a:rPr lang="vi-VN" sz="2400" dirty="0"/>
              <a:t>: CSDL NoSQL lưu trữ linh hoạt</a:t>
            </a:r>
            <a:endParaRPr lang="vi-VN" sz="2400" dirty="0"/>
          </a:p>
          <a:p>
            <a:pPr marL="800100" lvl="1" indent="-342900">
              <a:lnSpc>
                <a:spcPct val="150000"/>
              </a:lnSpc>
              <a:buClr>
                <a:srgbClr val="053484"/>
              </a:buClr>
              <a:buFont typeface="Wingdings" panose="05000000000000000000" pitchFamily="2" charset="2"/>
              <a:buChar char="v"/>
            </a:pPr>
            <a:r>
              <a:rPr lang="vi-VN" sz="2400" b="1" dirty="0"/>
              <a:t>Mongoose</a:t>
            </a:r>
            <a:r>
              <a:rPr lang="vi-VN" sz="2400" dirty="0"/>
              <a:t>: Quản lý mô hình dữ liệu và kết nối MongoDB</a:t>
            </a:r>
            <a:endParaRPr lang="vi-VN" sz="2400" dirty="0"/>
          </a:p>
          <a:p>
            <a:pPr>
              <a:lnSpc>
                <a:spcPct val="150000"/>
              </a:lnSpc>
            </a:pPr>
            <a:r>
              <a:rPr lang="vi-VN" sz="2400" b="1" i="1" dirty="0">
                <a:solidFill>
                  <a:srgbClr val="053484"/>
                </a:solidFill>
              </a:rPr>
              <a:t>K</a:t>
            </a:r>
            <a:r>
              <a:rPr lang="en-US" altLang="vi-VN" sz="2400" b="1" i="1" dirty="0">
                <a:solidFill>
                  <a:srgbClr val="053484"/>
                </a:solidFill>
              </a:rPr>
              <a:t>i</a:t>
            </a:r>
            <a:r>
              <a:rPr lang="vi-VN" sz="2400" b="1" i="1" dirty="0">
                <a:solidFill>
                  <a:srgbClr val="053484"/>
                </a:solidFill>
              </a:rPr>
              <a:t>ểm thử</a:t>
            </a:r>
            <a:endParaRPr lang="vi-VN" sz="2400" b="1" i="1" dirty="0">
              <a:solidFill>
                <a:srgbClr val="053484"/>
              </a:solidFill>
            </a:endParaRPr>
          </a:p>
          <a:p>
            <a:pPr marL="800100" lvl="1" indent="-342900">
              <a:lnSpc>
                <a:spcPct val="150000"/>
              </a:lnSpc>
              <a:buClr>
                <a:srgbClr val="053484"/>
              </a:buClr>
              <a:buFont typeface="Wingdings" panose="05000000000000000000" pitchFamily="2" charset="2"/>
              <a:buChar char="v"/>
            </a:pPr>
            <a:r>
              <a:rPr lang="vi-VN" sz="2400" b="1" dirty="0">
                <a:sym typeface="+mn-ea"/>
              </a:rPr>
              <a:t>Jest: </a:t>
            </a:r>
            <a:r>
              <a:rPr lang="vi-VN" sz="2400" dirty="0"/>
              <a:t>Framework kiểm thử JavaScript và Node.js</a:t>
            </a:r>
            <a:endParaRPr lang="vi-VN" sz="2400" dirty="0"/>
          </a:p>
          <a:p>
            <a:pPr marL="800100" lvl="1" indent="-342900">
              <a:lnSpc>
                <a:spcPct val="150000"/>
              </a:lnSpc>
              <a:buClr>
                <a:srgbClr val="053484"/>
              </a:buClr>
              <a:buFont typeface="Wingdings" panose="05000000000000000000" pitchFamily="2" charset="2"/>
              <a:buChar char="v"/>
            </a:pPr>
            <a:r>
              <a:rPr lang="vi-VN" sz="2400" b="1" dirty="0">
                <a:sym typeface="+mn-ea"/>
              </a:rPr>
              <a:t>Supertest: </a:t>
            </a:r>
            <a:r>
              <a:rPr lang="en-US" altLang="vi-VN" sz="2400" dirty="0"/>
              <a:t>K</a:t>
            </a:r>
            <a:r>
              <a:rPr lang="vi-VN" sz="2400" dirty="0"/>
              <a:t>iểm thử các API HTTP (RESTful API)</a:t>
            </a:r>
            <a:endParaRPr lang="vi-VN" sz="2400" b="1" dirty="0"/>
          </a:p>
          <a:p>
            <a:pPr marL="800100" lvl="1" indent="-342900">
              <a:lnSpc>
                <a:spcPct val="150000"/>
              </a:lnSpc>
              <a:buClr>
                <a:srgbClr val="053484"/>
              </a:buClr>
              <a:buFont typeface="Wingdings" panose="05000000000000000000" pitchFamily="2" charset="2"/>
              <a:buChar char="v"/>
            </a:pPr>
            <a:r>
              <a:rPr lang="vi-VN" sz="2400" b="1" dirty="0"/>
              <a:t>Postman: </a:t>
            </a:r>
            <a:r>
              <a:rPr lang="en-US" altLang="vi-VN" sz="2400" dirty="0"/>
              <a:t>G</a:t>
            </a:r>
            <a:r>
              <a:rPr lang="vi-VN" sz="2400" dirty="0"/>
              <a:t>ửi yêu cầu HTTP đến máy chủ để </a:t>
            </a:r>
            <a:r>
              <a:rPr lang="vi-VN" sz="2400" dirty="0">
                <a:sym typeface="+mn-ea"/>
              </a:rPr>
              <a:t>kiểm thử API</a:t>
            </a:r>
            <a:endParaRPr lang="vi-VN" sz="2400" dirty="0"/>
          </a:p>
          <a:p>
            <a:endParaRPr lang="vi-VN" sz="2400" dirty="0"/>
          </a:p>
        </p:txBody>
      </p:sp>
      <p:sp>
        <p:nvSpPr>
          <p:cNvPr id="3" name="Title 1"/>
          <p:cNvSpPr txBox="1"/>
          <p:nvPr/>
        </p:nvSpPr>
        <p:spPr>
          <a:xfrm>
            <a:off x="431165" y="652145"/>
            <a:ext cx="10513060" cy="13258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en-US" altLang="en-US" sz="2800" b="1" dirty="0" err="1">
                <a:solidFill>
                  <a:srgbClr val="053484"/>
                </a:solidFill>
                <a:latin typeface="Arial" panose="020B0604020202020204" pitchFamily="34" charset="0"/>
                <a:cs typeface="Arial" panose="020B0604020202020204" pitchFamily="34" charset="0"/>
              </a:rPr>
              <a:t>Công</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nghệ</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sử</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dụng</a:t>
            </a:r>
            <a:endParaRPr lang="en-US" altLang="en-US" sz="2800" b="1" dirty="0">
              <a:solidFill>
                <a:srgbClr val="053484"/>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6AF1B4E-90EC-4A51-B6E5-B702C054ECB0}" type="slidenum">
              <a:rPr lang="en-US" smtClean="0"/>
            </a:fld>
            <a:endParaRPr lang="en-US" dirty="0"/>
          </a:p>
        </p:txBody>
      </p:sp>
      <p:sp>
        <p:nvSpPr>
          <p:cNvPr id="6" name="Title 1"/>
          <p:cNvSpPr>
            <a:spLocks noGrp="1"/>
          </p:cNvSpPr>
          <p:nvPr/>
        </p:nvSpPr>
        <p:spPr>
          <a:xfrm>
            <a:off x="0" y="-172793"/>
            <a:ext cx="12192000" cy="1325563"/>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500" b="1" dirty="0">
                <a:solidFill>
                  <a:srgbClr val="FF0000"/>
                </a:solidFill>
                <a:latin typeface="Arial" panose="020B0604020202020204" pitchFamily="34" charset="0"/>
                <a:cs typeface="Arial" panose="020B0604020202020204" pitchFamily="34" charset="0"/>
              </a:rPr>
              <a:t>TRIỂN KHAI VÀ CÔNG NGHỆ SỬ DỤNG</a:t>
            </a:r>
            <a:endParaRPr lang="en-US" sz="3500" b="1" dirty="0">
              <a:solidFill>
                <a:srgbClr val="FF0000"/>
              </a:solidFill>
              <a:latin typeface="Arial" panose="020B0604020202020204" pitchFamily="34" charset="0"/>
              <a:cs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1"/>
          <a:stretch>
            <a:fillRect/>
          </a:stretch>
        </p:blipFill>
        <p:spPr>
          <a:xfrm>
            <a:off x="10766323" y="0"/>
            <a:ext cx="1379315" cy="1690701"/>
          </a:xfrm>
          <a:prstGeom prst="rect">
            <a:avLst/>
          </a:prstGeom>
        </p:spPr>
      </p:pic>
      <p:sp>
        <p:nvSpPr>
          <p:cNvPr id="3" name="Title 1"/>
          <p:cNvSpPr txBox="1"/>
          <p:nvPr/>
        </p:nvSpPr>
        <p:spPr>
          <a:xfrm>
            <a:off x="431165" y="1152525"/>
            <a:ext cx="10513060" cy="1193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en-US" altLang="en-US" sz="2800" b="1" dirty="0" err="1">
                <a:solidFill>
                  <a:srgbClr val="053484"/>
                </a:solidFill>
                <a:latin typeface="Arial" panose="020B0604020202020204" pitchFamily="34" charset="0"/>
                <a:cs typeface="Arial" panose="020B0604020202020204" pitchFamily="34" charset="0"/>
              </a:rPr>
              <a:t>Khó</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khăn</a:t>
            </a:r>
            <a:endParaRPr lang="en-US" altLang="en-US" sz="2800" b="1" dirty="0">
              <a:solidFill>
                <a:srgbClr val="053484"/>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6AF1B4E-90EC-4A51-B6E5-B702C054ECB0}" type="slidenum">
              <a:rPr lang="en-US" smtClean="0"/>
            </a:fld>
            <a:endParaRPr lang="en-US" dirty="0"/>
          </a:p>
        </p:txBody>
      </p:sp>
      <p:sp>
        <p:nvSpPr>
          <p:cNvPr id="6" name="Title 1"/>
          <p:cNvSpPr>
            <a:spLocks noGrp="1"/>
          </p:cNvSpPr>
          <p:nvPr/>
        </p:nvSpPr>
        <p:spPr>
          <a:xfrm>
            <a:off x="0" y="-172793"/>
            <a:ext cx="12192000" cy="1325563"/>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500" b="1" dirty="0">
                <a:solidFill>
                  <a:srgbClr val="FF0000"/>
                </a:solidFill>
                <a:latin typeface="Arial" panose="020B0604020202020204" pitchFamily="34" charset="0"/>
                <a:cs typeface="Arial" panose="020B0604020202020204" pitchFamily="34" charset="0"/>
              </a:rPr>
              <a:t>KẾT LUẬN</a:t>
            </a:r>
            <a:endParaRPr lang="en-US" sz="3500" b="1" dirty="0">
              <a:solidFill>
                <a:srgbClr val="FF0000"/>
              </a:solidFill>
              <a:latin typeface="Arial" panose="020B0604020202020204" pitchFamily="34" charset="0"/>
              <a:cs typeface="Arial" panose="020B0604020202020204" pitchFamily="34" charset="0"/>
            </a:endParaRPr>
          </a:p>
        </p:txBody>
      </p:sp>
      <p:sp>
        <p:nvSpPr>
          <p:cNvPr id="12" name="TextBox 11"/>
          <p:cNvSpPr txBox="1"/>
          <p:nvPr/>
        </p:nvSpPr>
        <p:spPr>
          <a:xfrm>
            <a:off x="430530" y="1990090"/>
            <a:ext cx="10335260" cy="3757930"/>
          </a:xfrm>
          <a:prstGeom prst="rect">
            <a:avLst/>
          </a:prstGeom>
          <a:noFill/>
        </p:spPr>
        <p:txBody>
          <a:bodyPr wrap="square">
            <a:noAutofit/>
          </a:bodyPr>
          <a:lstStyle/>
          <a:p>
            <a:pPr marL="800100" lvl="1" indent="-342900" algn="just">
              <a:lnSpc>
                <a:spcPct val="150000"/>
              </a:lnSpc>
              <a:buClr>
                <a:srgbClr val="053484"/>
              </a:buClr>
              <a:buFont typeface="Wingdings" panose="05000000000000000000" pitchFamily="2" charset="2"/>
              <a:buChar char="v"/>
            </a:pPr>
            <a:r>
              <a:rPr lang="vi-VN" sz="2400" dirty="0">
                <a:latin typeface="Arial" panose="020B0604020202020204" pitchFamily="34" charset="0"/>
                <a:cs typeface="Arial" panose="020B0604020202020204" pitchFamily="34" charset="0"/>
              </a:rPr>
              <a:t>Thiếu kinh nghiệm tổ chức kiến trúc Web</a:t>
            </a:r>
            <a:endParaRPr lang="vi-VN" sz="2400" dirty="0">
              <a:latin typeface="Arial" panose="020B0604020202020204" pitchFamily="34" charset="0"/>
              <a:cs typeface="Arial" panose="020B0604020202020204" pitchFamily="34" charset="0"/>
            </a:endParaRPr>
          </a:p>
          <a:p>
            <a:pPr marL="800100" lvl="1" indent="-342900" algn="just">
              <a:lnSpc>
                <a:spcPct val="150000"/>
              </a:lnSpc>
              <a:buClr>
                <a:srgbClr val="053484"/>
              </a:buClr>
              <a:buFont typeface="Wingdings" panose="05000000000000000000" pitchFamily="2" charset="2"/>
              <a:buChar char="v"/>
            </a:pPr>
            <a:r>
              <a:rPr lang="vi-VN" sz="2400" dirty="0">
                <a:latin typeface="Arial" panose="020B0604020202020204" pitchFamily="34" charset="0"/>
                <a:cs typeface="Arial" panose="020B0604020202020204" pitchFamily="34" charset="0"/>
              </a:rPr>
              <a:t>Gặp lỗi khi kết nối API giữa </a:t>
            </a:r>
            <a:r>
              <a:rPr lang="en-US" altLang="vi-VN" sz="2400" dirty="0">
                <a:latin typeface="Arial" panose="020B0604020202020204" pitchFamily="34" charset="0"/>
                <a:cs typeface="Arial" panose="020B0604020202020204" pitchFamily="34" charset="0"/>
              </a:rPr>
              <a:t>F</a:t>
            </a:r>
            <a:r>
              <a:rPr lang="vi-VN" sz="2400" dirty="0">
                <a:latin typeface="Arial" panose="020B0604020202020204" pitchFamily="34" charset="0"/>
                <a:cs typeface="Arial" panose="020B0604020202020204" pitchFamily="34" charset="0"/>
              </a:rPr>
              <a:t>rontend và </a:t>
            </a:r>
            <a:r>
              <a:rPr lang="en-US" altLang="vi-VN" sz="2400" dirty="0">
                <a:latin typeface="Arial" panose="020B0604020202020204" pitchFamily="34" charset="0"/>
                <a:cs typeface="Arial" panose="020B0604020202020204" pitchFamily="34" charset="0"/>
              </a:rPr>
              <a:t>B</a:t>
            </a:r>
            <a:r>
              <a:rPr lang="vi-VN" sz="2400" dirty="0">
                <a:latin typeface="Arial" panose="020B0604020202020204" pitchFamily="34" charset="0"/>
                <a:cs typeface="Arial" panose="020B0604020202020204" pitchFamily="34" charset="0"/>
              </a:rPr>
              <a:t>ackend</a:t>
            </a:r>
            <a:endParaRPr lang="vi-VN" sz="2400" dirty="0">
              <a:latin typeface="Arial" panose="020B0604020202020204" pitchFamily="34" charset="0"/>
              <a:cs typeface="Arial" panose="020B0604020202020204" pitchFamily="34" charset="0"/>
            </a:endParaRPr>
          </a:p>
          <a:p>
            <a:pPr marL="800100" lvl="1" indent="-342900" algn="just">
              <a:lnSpc>
                <a:spcPct val="150000"/>
              </a:lnSpc>
              <a:buClr>
                <a:srgbClr val="053484"/>
              </a:buClr>
              <a:buFont typeface="Wingdings" panose="05000000000000000000" pitchFamily="2" charset="2"/>
              <a:buChar char="v"/>
            </a:pPr>
            <a:r>
              <a:rPr lang="vi-VN" sz="2400" dirty="0">
                <a:latin typeface="Arial" panose="020B0604020202020204" pitchFamily="34" charset="0"/>
                <a:cs typeface="Arial" panose="020B0604020202020204" pitchFamily="34" charset="0"/>
              </a:rPr>
              <a:t>Thiết kế UI/UX chậm do chưa quen Figma</a:t>
            </a:r>
            <a:endParaRPr lang="vi-VN" sz="2400" dirty="0">
              <a:latin typeface="Arial" panose="020B0604020202020204" pitchFamily="34" charset="0"/>
              <a:cs typeface="Arial" panose="020B0604020202020204" pitchFamily="34" charset="0"/>
            </a:endParaRPr>
          </a:p>
          <a:p>
            <a:pPr marL="800100" lvl="1" indent="-342900" algn="just">
              <a:lnSpc>
                <a:spcPct val="150000"/>
              </a:lnSpc>
              <a:buClr>
                <a:srgbClr val="053484"/>
              </a:buClr>
              <a:buFont typeface="Wingdings" panose="05000000000000000000" pitchFamily="2" charset="2"/>
              <a:buChar char="v"/>
            </a:pPr>
            <a:r>
              <a:rPr lang="vi-VN" sz="2400" dirty="0">
                <a:latin typeface="Arial" panose="020B0604020202020204" pitchFamily="34" charset="0"/>
                <a:cs typeface="Arial" panose="020B0604020202020204" pitchFamily="34" charset="0"/>
              </a:rPr>
              <a:t>Khó xử lý lỗi hiển thị lịch và đồng bộ dữ liệu</a:t>
            </a:r>
            <a:endParaRPr lang="en-US" sz="2400" dirty="0">
              <a:latin typeface="Arial" panose="020B0604020202020204" pitchFamily="34" charset="0"/>
              <a:cs typeface="Arial" panose="020B0604020202020204" pitchFamily="34" charset="0"/>
            </a:endParaRPr>
          </a:p>
          <a:p>
            <a:pPr algn="just">
              <a:buFont typeface="Arial" panose="020B0604020202020204" pitchFamily="34" charset="0"/>
              <a:buChar char="•"/>
            </a:pPr>
            <a:endParaRPr lang="vi-VN" sz="230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ppt_w</p:attrName>
                                        </p:attrNameLst>
                                      </p:cBhvr>
                                      <p:tavLst>
                                        <p:tav tm="0">
                                          <p:val>
                                            <p:fltVal val="0"/>
                                          </p:val>
                                        </p:tav>
                                        <p:tav tm="100000">
                                          <p:val>
                                            <p:strVal val="#ppt_w"/>
                                          </p:val>
                                        </p:tav>
                                      </p:tavLst>
                                    </p:anim>
                                    <p:anim calcmode="lin" valueType="num">
                                      <p:cBhvr>
                                        <p:cTn id="11" dur="500" fill="hold"/>
                                        <p:tgtEl>
                                          <p:spTgt spid="6"/>
                                        </p:tgtEl>
                                        <p:attrNameLst>
                                          <p:attrName>ppt_h</p:attrName>
                                        </p:attrNameLst>
                                      </p:cBhvr>
                                      <p:tavLst>
                                        <p:tav tm="0">
                                          <p:val>
                                            <p:fltVal val="0"/>
                                          </p:val>
                                        </p:tav>
                                        <p:tav tm="100000">
                                          <p:val>
                                            <p:strVal val="#ppt_h"/>
                                          </p:val>
                                        </p:tav>
                                      </p:tavLst>
                                    </p:anim>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1"/>
          <a:stretch>
            <a:fillRect/>
          </a:stretch>
        </p:blipFill>
        <p:spPr>
          <a:xfrm>
            <a:off x="10766323" y="0"/>
            <a:ext cx="1379315" cy="1690701"/>
          </a:xfrm>
          <a:prstGeom prst="rect">
            <a:avLst/>
          </a:prstGeom>
        </p:spPr>
      </p:pic>
      <p:sp>
        <p:nvSpPr>
          <p:cNvPr id="3" name="Title 1"/>
          <p:cNvSpPr txBox="1"/>
          <p:nvPr/>
        </p:nvSpPr>
        <p:spPr>
          <a:xfrm>
            <a:off x="431165" y="1098550"/>
            <a:ext cx="10513060" cy="13258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en-US" altLang="en-US" sz="2800" b="1" dirty="0" err="1">
                <a:solidFill>
                  <a:srgbClr val="053484"/>
                </a:solidFill>
                <a:latin typeface="Arial" panose="020B0604020202020204" pitchFamily="34" charset="0"/>
                <a:cs typeface="Arial" panose="020B0604020202020204" pitchFamily="34" charset="0"/>
              </a:rPr>
              <a:t>Bài</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học</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rút</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ra</a:t>
            </a:r>
            <a:endParaRPr lang="en-US" altLang="en-US" sz="2800" b="1" dirty="0">
              <a:solidFill>
                <a:srgbClr val="053484"/>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6AF1B4E-90EC-4A51-B6E5-B702C054ECB0}" type="slidenum">
              <a:rPr lang="en-US" smtClean="0"/>
            </a:fld>
            <a:endParaRPr lang="en-US" dirty="0"/>
          </a:p>
        </p:txBody>
      </p:sp>
      <p:sp>
        <p:nvSpPr>
          <p:cNvPr id="6" name="Title 1"/>
          <p:cNvSpPr>
            <a:spLocks noGrp="1"/>
          </p:cNvSpPr>
          <p:nvPr/>
        </p:nvSpPr>
        <p:spPr>
          <a:xfrm>
            <a:off x="0" y="-172793"/>
            <a:ext cx="12192000" cy="1325563"/>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500" b="1" dirty="0">
                <a:solidFill>
                  <a:srgbClr val="FF0000"/>
                </a:solidFill>
                <a:latin typeface="Arial" panose="020B0604020202020204" pitchFamily="34" charset="0"/>
                <a:cs typeface="Arial" panose="020B0604020202020204" pitchFamily="34" charset="0"/>
              </a:rPr>
              <a:t>KẾT LUẬN</a:t>
            </a:r>
            <a:endParaRPr lang="en-US" sz="3500" b="1" dirty="0">
              <a:solidFill>
                <a:srgbClr val="FF0000"/>
              </a:solidFill>
              <a:latin typeface="Arial" panose="020B0604020202020204" pitchFamily="34" charset="0"/>
              <a:cs typeface="Arial" panose="020B0604020202020204" pitchFamily="34" charset="0"/>
            </a:endParaRPr>
          </a:p>
        </p:txBody>
      </p:sp>
      <p:sp>
        <p:nvSpPr>
          <p:cNvPr id="12" name="TextBox 11"/>
          <p:cNvSpPr txBox="1"/>
          <p:nvPr/>
        </p:nvSpPr>
        <p:spPr>
          <a:xfrm>
            <a:off x="882015" y="2012315"/>
            <a:ext cx="9212580" cy="3907790"/>
          </a:xfrm>
          <a:prstGeom prst="rect">
            <a:avLst/>
          </a:prstGeom>
          <a:noFill/>
        </p:spPr>
        <p:txBody>
          <a:bodyPr wrap="square">
            <a:noAutofit/>
          </a:bodyPr>
          <a:lstStyle/>
          <a:p>
            <a:pPr marL="342900" indent="-342900" algn="l">
              <a:lnSpc>
                <a:spcPct val="150000"/>
              </a:lnSpc>
              <a:buClr>
                <a:srgbClr val="053484"/>
              </a:buClr>
              <a:buFont typeface="Wingdings" panose="05000000000000000000" pitchFamily="2" charset="2"/>
              <a:buChar char="v"/>
            </a:pPr>
            <a:r>
              <a:rPr lang="en-US" sz="2400" dirty="0" err="1">
                <a:latin typeface="Arial" panose="020B0604020202020204" pitchFamily="34" charset="0"/>
                <a:cs typeface="Arial" panose="020B0604020202020204" pitchFamily="34" charset="0"/>
              </a:rPr>
              <a:t>Hiểu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phát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triển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ứng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web </a:t>
            </a:r>
            <a:r>
              <a:rPr lang="en-US" sz="2400" dirty="0" err="1">
                <a:latin typeface="Arial" panose="020B0604020202020204" pitchFamily="34" charset="0"/>
                <a:cs typeface="Arial" panose="020B0604020202020204" pitchFamily="34" charset="0"/>
              </a:rPr>
              <a:t>hoàn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chỉnh</a:t>
            </a:r>
            <a:endParaRPr lang="en-US" sz="2400" dirty="0">
              <a:latin typeface="Arial" panose="020B0604020202020204" pitchFamily="34" charset="0"/>
              <a:cs typeface="Arial" panose="020B0604020202020204" pitchFamily="34" charset="0"/>
            </a:endParaRPr>
          </a:p>
          <a:p>
            <a:pPr marL="342900" indent="-342900" algn="l">
              <a:lnSpc>
                <a:spcPct val="150000"/>
              </a:lnSpc>
              <a:buClr>
                <a:srgbClr val="053484"/>
              </a:buClr>
              <a:buFont typeface="Wingdings" panose="05000000000000000000" pitchFamily="2" charset="2"/>
              <a:buChar char="v"/>
            </a:pPr>
            <a:r>
              <a:rPr lang="en-US" sz="2400" dirty="0">
                <a:latin typeface="Arial" panose="020B0604020202020204" pitchFamily="34" charset="0"/>
                <a:cs typeface="Arial" panose="020B0604020202020204" pitchFamily="34" charset="0"/>
              </a:rPr>
              <a:t>Thành </a:t>
            </a:r>
            <a:r>
              <a:rPr lang="en-US" sz="2400" dirty="0" err="1">
                <a:latin typeface="Arial" panose="020B0604020202020204" pitchFamily="34" charset="0"/>
                <a:cs typeface="Arial" panose="020B0604020202020204" pitchFamily="34" charset="0"/>
              </a:rPr>
              <a:t>thạo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thiết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a:t>
            </a:r>
            <a:r>
              <a:rPr lang="en-US" sz="2400" dirty="0">
                <a:latin typeface="Arial" panose="020B0604020202020204" pitchFamily="34" charset="0"/>
                <a:cs typeface="Arial" panose="020B0604020202020204" pitchFamily="34" charset="0"/>
              </a:rPr>
              <a:t> RESTful API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cụ</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hỗ</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trợ</a:t>
            </a:r>
            <a:r>
              <a:rPr lang="en-US"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a:p>
            <a:pPr indent="457200" algn="l">
              <a:lnSpc>
                <a:spcPct val="150000"/>
              </a:lnSpc>
              <a:buClr>
                <a:srgbClr val="053484"/>
              </a:buClr>
              <a:buFont typeface="Wingdings" panose="05000000000000000000" pitchFamily="2" charset="2"/>
              <a:buNone/>
            </a:pPr>
            <a:r>
              <a:rPr lang="en-US" sz="2400" dirty="0">
                <a:latin typeface="Arial" panose="020B0604020202020204" pitchFamily="34" charset="0"/>
                <a:cs typeface="Arial" panose="020B0604020202020204" pitchFamily="34" charset="0"/>
              </a:rPr>
              <a:t>(Postman, Swagger, Docker...)</a:t>
            </a:r>
            <a:endParaRPr lang="en-US" sz="2400" dirty="0">
              <a:latin typeface="Arial" panose="020B0604020202020204" pitchFamily="34" charset="0"/>
              <a:cs typeface="Arial" panose="020B0604020202020204" pitchFamily="34" charset="0"/>
            </a:endParaRPr>
          </a:p>
          <a:p>
            <a:pPr marL="342900" indent="-342900" algn="l">
              <a:lnSpc>
                <a:spcPct val="150000"/>
              </a:lnSpc>
              <a:buClr>
                <a:srgbClr val="053484"/>
              </a:buClr>
              <a:buFont typeface="Wingdings" panose="05000000000000000000" pitchFamily="2" charset="2"/>
              <a:buChar char="v"/>
            </a:pPr>
            <a:r>
              <a:rPr lang="en-US" sz="2400" dirty="0" err="1">
                <a:latin typeface="Arial" panose="020B0604020202020204" pitchFamily="34" charset="0"/>
                <a:cs typeface="Arial" panose="020B0604020202020204" pitchFamily="34" charset="0"/>
              </a:rPr>
              <a:t>Cải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kỹ</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năng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thiết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a:t>
            </a:r>
            <a:r>
              <a:rPr lang="en-US" sz="2400" dirty="0">
                <a:latin typeface="Arial" panose="020B0604020202020204" pitchFamily="34" charset="0"/>
                <a:cs typeface="Arial" panose="020B0604020202020204" pitchFamily="34" charset="0"/>
              </a:rPr>
              <a:t> UI/UX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Figma</a:t>
            </a:r>
            <a:endParaRPr lang="en-US" sz="2400" dirty="0">
              <a:latin typeface="Arial" panose="020B0604020202020204" pitchFamily="34" charset="0"/>
              <a:cs typeface="Arial" panose="020B0604020202020204" pitchFamily="34" charset="0"/>
            </a:endParaRPr>
          </a:p>
          <a:p>
            <a:pPr marL="342900" indent="-342900" algn="l">
              <a:lnSpc>
                <a:spcPct val="150000"/>
              </a:lnSpc>
              <a:buClr>
                <a:srgbClr val="053484"/>
              </a:buClr>
              <a:buFont typeface="Wingdings" panose="05000000000000000000" pitchFamily="2" charset="2"/>
              <a:buChar char="v"/>
            </a:pPr>
            <a:r>
              <a:rPr lang="en-US" altLang="en-US" sz="2400" dirty="0" err="1">
                <a:latin typeface="Arial" panose="020B0604020202020204" pitchFamily="34" charset="0"/>
                <a:cs typeface="Arial" panose="020B0604020202020204" pitchFamily="34" charset="0"/>
              </a:rPr>
              <a:t>R</a:t>
            </a:r>
            <a:r>
              <a:rPr lang="en-US" altLang="en-US" sz="2400" dirty="0" err="1">
                <a:latin typeface="Arial" panose="020B0604020202020204" pitchFamily="34" charset="0"/>
                <a:cs typeface="Arial" panose="020B0604020202020204" pitchFamily="34" charset="0"/>
              </a:rPr>
              <a:t>è</a:t>
            </a:r>
            <a:r>
              <a:rPr lang="en-US" altLang="en-US" sz="2400" dirty="0" err="1">
                <a:latin typeface="Arial" panose="020B0604020202020204" pitchFamily="34" charset="0"/>
                <a:cs typeface="Arial" panose="020B0604020202020204" pitchFamily="34" charset="0"/>
              </a:rPr>
              <a:t>n luyện kỹ n</a:t>
            </a:r>
            <a:r>
              <a:rPr lang="en-US" altLang="en-US" sz="2400" dirty="0" err="1">
                <a:latin typeface="Arial" panose="020B0604020202020204" pitchFamily="34" charset="0"/>
                <a:cs typeface="Arial" panose="020B0604020202020204" pitchFamily="34" charset="0"/>
              </a:rPr>
              <a:t>ă</a:t>
            </a:r>
            <a:r>
              <a:rPr lang="en-US" altLang="en-US" sz="2400" dirty="0" err="1">
                <a:latin typeface="Arial" panose="020B0604020202020204" pitchFamily="34" charset="0"/>
                <a:cs typeface="Arial" panose="020B0604020202020204" pitchFamily="34" charset="0"/>
              </a:rPr>
              <a:t>ng quản l</a:t>
            </a:r>
            <a:r>
              <a:rPr lang="en-US" altLang="en-US" sz="2400" dirty="0" err="1">
                <a:latin typeface="Arial" panose="020B0604020202020204" pitchFamily="34" charset="0"/>
                <a:cs typeface="Arial" panose="020B0604020202020204" pitchFamily="34" charset="0"/>
              </a:rPr>
              <a:t>ý</a:t>
            </a:r>
            <a:r>
              <a:rPr lang="en-US" altLang="en-US" sz="2400" dirty="0" err="1">
                <a:latin typeface="Arial" panose="020B0604020202020204" pitchFamily="34" charset="0"/>
                <a:cs typeface="Arial" panose="020B0604020202020204" pitchFamily="34" charset="0"/>
              </a:rPr>
              <a:t> dự án phần mềm, lập kế hoạch, phân chia công việc, và theo d</a:t>
            </a:r>
            <a:r>
              <a:rPr lang="en-US" altLang="en-US" sz="2400" dirty="0" err="1">
                <a:latin typeface="Arial" panose="020B0604020202020204" pitchFamily="34" charset="0"/>
                <a:cs typeface="Arial" panose="020B0604020202020204" pitchFamily="34" charset="0"/>
              </a:rPr>
              <a:t>õ</a:t>
            </a:r>
            <a:r>
              <a:rPr lang="en-US" altLang="en-US" sz="2400" dirty="0" err="1">
                <a:latin typeface="Arial" panose="020B0604020202020204" pitchFamily="34" charset="0"/>
                <a:cs typeface="Arial" panose="020B0604020202020204" pitchFamily="34" charset="0"/>
              </a:rPr>
              <a:t>i tiến </a:t>
            </a:r>
            <a:r>
              <a:rPr lang="en-US" altLang="en-US" sz="2400" dirty="0" err="1">
                <a:latin typeface="Arial" panose="020B0604020202020204" pitchFamily="34" charset="0"/>
                <a:cs typeface="Arial" panose="020B0604020202020204" pitchFamily="34" charset="0"/>
              </a:rPr>
              <a:t>đ</a:t>
            </a:r>
            <a:r>
              <a:rPr lang="en-US" altLang="en-US" sz="2400" dirty="0" err="1">
                <a:latin typeface="Arial" panose="020B0604020202020204" pitchFamily="34" charset="0"/>
                <a:cs typeface="Arial" panose="020B0604020202020204" pitchFamily="34" charset="0"/>
              </a:rPr>
              <a:t>ộ thông qua công cụ Jira</a:t>
            </a:r>
            <a:r>
              <a:rPr lang="en-US" sz="2400" dirty="0" err="1">
                <a:latin typeface="Arial" panose="020B0604020202020204" pitchFamily="34" charset="0"/>
                <a:cs typeface="Arial" panose="020B0604020202020204" pitchFamily="34" charset="0"/>
              </a:rPr>
              <a:t> </a:t>
            </a:r>
            <a:endParaRPr lang="en-US" sz="2400" dirty="0" err="1">
              <a:latin typeface="Arial" panose="020B0604020202020204" pitchFamily="34" charset="0"/>
              <a:cs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431165" y="1098550"/>
            <a:ext cx="10513060" cy="13258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90000"/>
              </a:lnSpc>
              <a:spcBef>
                <a:spcPct val="0"/>
              </a:spcBef>
              <a:buFont typeface="Wingdings" panose="05000000000000000000" pitchFamily="2" charset="2"/>
              <a:buChar char="Ø"/>
            </a:pPr>
            <a:r>
              <a:rPr lang="en-US" sz="2800" b="1" dirty="0" err="1">
                <a:solidFill>
                  <a:srgbClr val="053484"/>
                </a:solidFill>
                <a:latin typeface="Arial" panose="020B0604020202020204" pitchFamily="34" charset="0"/>
                <a:cs typeface="Arial" panose="020B0604020202020204" pitchFamily="34" charset="0"/>
                <a:sym typeface="+mn-ea"/>
              </a:rPr>
              <a:t>Hướng</a:t>
            </a:r>
            <a:r>
              <a:rPr lang="en-US" sz="2800" b="1" dirty="0">
                <a:solidFill>
                  <a:srgbClr val="053484"/>
                </a:solidFill>
                <a:latin typeface="Arial" panose="020B0604020202020204" pitchFamily="34" charset="0"/>
                <a:cs typeface="Arial" panose="020B0604020202020204" pitchFamily="34" charset="0"/>
                <a:sym typeface="+mn-ea"/>
              </a:rPr>
              <a:t> </a:t>
            </a:r>
            <a:r>
              <a:rPr lang="en-US" sz="2800" b="1" dirty="0" err="1">
                <a:solidFill>
                  <a:srgbClr val="053484"/>
                </a:solidFill>
                <a:latin typeface="Arial" panose="020B0604020202020204" pitchFamily="34" charset="0"/>
                <a:cs typeface="Arial" panose="020B0604020202020204" pitchFamily="34" charset="0"/>
                <a:sym typeface="+mn-ea"/>
              </a:rPr>
              <a:t>phát</a:t>
            </a:r>
            <a:r>
              <a:rPr lang="en-US" sz="2800" b="1" dirty="0">
                <a:solidFill>
                  <a:srgbClr val="053484"/>
                </a:solidFill>
                <a:latin typeface="Arial" panose="020B0604020202020204" pitchFamily="34" charset="0"/>
                <a:cs typeface="Arial" panose="020B0604020202020204" pitchFamily="34" charset="0"/>
                <a:sym typeface="+mn-ea"/>
              </a:rPr>
              <a:t> </a:t>
            </a:r>
            <a:r>
              <a:rPr lang="en-US" sz="2800" b="1" dirty="0" err="1">
                <a:solidFill>
                  <a:srgbClr val="053484"/>
                </a:solidFill>
                <a:latin typeface="Arial" panose="020B0604020202020204" pitchFamily="34" charset="0"/>
                <a:cs typeface="Arial" panose="020B0604020202020204" pitchFamily="34" charset="0"/>
                <a:sym typeface="+mn-ea"/>
              </a:rPr>
              <a:t>triển</a:t>
            </a:r>
            <a:endParaRPr lang="en-US" altLang="en-US" sz="2800" b="1" dirty="0">
              <a:solidFill>
                <a:srgbClr val="053484"/>
              </a:solidFill>
              <a:latin typeface="Arial" panose="020B0604020202020204" pitchFamily="34" charset="0"/>
              <a:cs typeface="Arial" panose="020B0604020202020204" pitchFamily="34" charset="0"/>
            </a:endParaRPr>
          </a:p>
        </p:txBody>
      </p:sp>
      <p:pic>
        <p:nvPicPr>
          <p:cNvPr id="17" name="Picture 16"/>
          <p:cNvPicPr>
            <a:picLocks noChangeAspect="1"/>
          </p:cNvPicPr>
          <p:nvPr/>
        </p:nvPicPr>
        <p:blipFill>
          <a:blip r:embed="rId1"/>
          <a:stretch>
            <a:fillRect/>
          </a:stretch>
        </p:blipFill>
        <p:spPr>
          <a:xfrm>
            <a:off x="10766323" y="0"/>
            <a:ext cx="1379315" cy="1690701"/>
          </a:xfrm>
          <a:prstGeom prst="rect">
            <a:avLst/>
          </a:prstGeom>
        </p:spPr>
      </p:pic>
      <p:sp>
        <p:nvSpPr>
          <p:cNvPr id="4" name="Slide Number Placeholder 3"/>
          <p:cNvSpPr>
            <a:spLocks noGrp="1"/>
          </p:cNvSpPr>
          <p:nvPr>
            <p:ph type="sldNum" sz="quarter" idx="12"/>
          </p:nvPr>
        </p:nvSpPr>
        <p:spPr/>
        <p:txBody>
          <a:bodyPr/>
          <a:lstStyle/>
          <a:p>
            <a:fld id="{A6AF1B4E-90EC-4A51-B6E5-B702C054ECB0}" type="slidenum">
              <a:rPr lang="en-US" smtClean="0"/>
            </a:fld>
            <a:endParaRPr lang="en-US" dirty="0"/>
          </a:p>
        </p:txBody>
      </p:sp>
      <p:sp>
        <p:nvSpPr>
          <p:cNvPr id="6" name="Title 1"/>
          <p:cNvSpPr>
            <a:spLocks noGrp="1"/>
          </p:cNvSpPr>
          <p:nvPr/>
        </p:nvSpPr>
        <p:spPr>
          <a:xfrm>
            <a:off x="0" y="-172793"/>
            <a:ext cx="12192000" cy="1325563"/>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500" b="1" dirty="0">
                <a:solidFill>
                  <a:srgbClr val="FF0000"/>
                </a:solidFill>
                <a:latin typeface="Arial" panose="020B0604020202020204" pitchFamily="34" charset="0"/>
                <a:cs typeface="Arial" panose="020B0604020202020204" pitchFamily="34" charset="0"/>
              </a:rPr>
              <a:t>KẾT LUẬN</a:t>
            </a:r>
            <a:endParaRPr lang="en-US" sz="3500" b="1" dirty="0">
              <a:solidFill>
                <a:srgbClr val="FF0000"/>
              </a:solidFill>
              <a:latin typeface="Arial" panose="020B0604020202020204" pitchFamily="34" charset="0"/>
              <a:cs typeface="Arial" panose="020B0604020202020204" pitchFamily="34" charset="0"/>
            </a:endParaRPr>
          </a:p>
        </p:txBody>
      </p:sp>
      <p:sp>
        <p:nvSpPr>
          <p:cNvPr id="2" name="TextBox 1"/>
          <p:cNvSpPr txBox="1"/>
          <p:nvPr/>
        </p:nvSpPr>
        <p:spPr>
          <a:xfrm>
            <a:off x="431165" y="1099185"/>
            <a:ext cx="9973310" cy="5304155"/>
          </a:xfrm>
          <a:prstGeom prst="rect">
            <a:avLst/>
          </a:prstGeom>
          <a:noFill/>
        </p:spPr>
        <p:txBody>
          <a:bodyPr wrap="square">
            <a:noAutofit/>
          </a:bodyPr>
          <a:lstStyle/>
          <a:p>
            <a:pPr marL="342900" indent="-342900" algn="just">
              <a:lnSpc>
                <a:spcPct val="150000"/>
              </a:lnSpc>
              <a:buFont typeface="Wingdings" panose="05000000000000000000" pitchFamily="2" charset="2"/>
              <a:buChar char="v"/>
            </a:pPr>
            <a:endParaRPr lang="en-US" sz="2400" dirty="0">
              <a:latin typeface="Arial" panose="020B0604020202020204" pitchFamily="34" charset="0"/>
              <a:cs typeface="Arial" panose="020B0604020202020204" pitchFamily="34" charset="0"/>
            </a:endParaRPr>
          </a:p>
          <a:p>
            <a:pPr indent="0">
              <a:lnSpc>
                <a:spcPct val="90000"/>
              </a:lnSpc>
              <a:spcBef>
                <a:spcPct val="0"/>
              </a:spcBef>
              <a:buFont typeface="Wingdings" panose="05000000000000000000" pitchFamily="2" charset="2"/>
              <a:buNone/>
            </a:pPr>
            <a:endParaRPr lang="vi-VN" sz="2800" b="1" dirty="0">
              <a:solidFill>
                <a:srgbClr val="053484"/>
              </a:solidFill>
              <a:latin typeface="Arial" panose="020B0604020202020204" pitchFamily="34" charset="0"/>
              <a:ea typeface="+mj-ea"/>
              <a:cs typeface="Arial" panose="020B0604020202020204" pitchFamily="34" charset="0"/>
            </a:endParaRPr>
          </a:p>
          <a:p>
            <a:pPr marL="800100" lvl="1" indent="-342900" algn="just">
              <a:lnSpc>
                <a:spcPct val="150000"/>
              </a:lnSpc>
              <a:buClr>
                <a:srgbClr val="053484"/>
              </a:buClr>
              <a:buFont typeface="Wingdings" panose="05000000000000000000" pitchFamily="2" charset="2"/>
              <a:buChar char="v"/>
            </a:pPr>
            <a:r>
              <a:rPr lang="vi-VN" sz="2400" dirty="0">
                <a:latin typeface="Arial" panose="020B0604020202020204" pitchFamily="34" charset="0"/>
                <a:cs typeface="Arial" panose="020B0604020202020204" pitchFamily="34" charset="0"/>
              </a:rPr>
              <a:t>Nâng cấp giao diện lịch (thêm chế độ tuần, timeline)</a:t>
            </a:r>
            <a:endParaRPr lang="vi-VN" sz="2400" dirty="0">
              <a:latin typeface="Arial" panose="020B0604020202020204" pitchFamily="34" charset="0"/>
              <a:cs typeface="Arial" panose="020B0604020202020204" pitchFamily="34" charset="0"/>
            </a:endParaRPr>
          </a:p>
          <a:p>
            <a:pPr marL="800100" lvl="1" indent="-342900" algn="just">
              <a:lnSpc>
                <a:spcPct val="150000"/>
              </a:lnSpc>
              <a:buClr>
                <a:srgbClr val="053484"/>
              </a:buClr>
              <a:buFont typeface="Wingdings" panose="05000000000000000000" pitchFamily="2" charset="2"/>
              <a:buChar char="v"/>
            </a:pPr>
            <a:r>
              <a:rPr lang="vi-VN" sz="2400" dirty="0">
                <a:latin typeface="Arial" panose="020B0604020202020204" pitchFamily="34" charset="0"/>
                <a:cs typeface="Arial" panose="020B0604020202020204" pitchFamily="34" charset="0"/>
              </a:rPr>
              <a:t>Bổ sung tính năng nhắc nhở sự kiện</a:t>
            </a:r>
            <a:endParaRPr lang="vi-VN" sz="2400" dirty="0">
              <a:latin typeface="Arial" panose="020B0604020202020204" pitchFamily="34" charset="0"/>
              <a:cs typeface="Arial" panose="020B0604020202020204" pitchFamily="34" charset="0"/>
            </a:endParaRPr>
          </a:p>
          <a:p>
            <a:pPr marL="800100" lvl="1" indent="-342900" algn="just">
              <a:lnSpc>
                <a:spcPct val="150000"/>
              </a:lnSpc>
              <a:buClr>
                <a:srgbClr val="053484"/>
              </a:buClr>
              <a:buFont typeface="Wingdings" panose="05000000000000000000" pitchFamily="2" charset="2"/>
              <a:buChar char="v"/>
            </a:pPr>
            <a:r>
              <a:rPr lang="vi-VN" sz="2400" dirty="0">
                <a:latin typeface="Arial" panose="020B0604020202020204" pitchFamily="34" charset="0"/>
                <a:cs typeface="Arial" panose="020B0604020202020204" pitchFamily="34" charset="0"/>
              </a:rPr>
              <a:t>Tăng cường bảo mật và quản lý phiên đăng nhập</a:t>
            </a:r>
            <a:endParaRPr lang="vi-VN" sz="2400" dirty="0">
              <a:latin typeface="Arial" panose="020B0604020202020204" pitchFamily="34" charset="0"/>
              <a:cs typeface="Arial" panose="020B0604020202020204" pitchFamily="34" charset="0"/>
            </a:endParaRPr>
          </a:p>
          <a:p>
            <a:pPr algn="just">
              <a:buFont typeface="Arial" panose="020B0604020202020204" pitchFamily="34" charset="0"/>
              <a:buChar char="•"/>
            </a:pPr>
            <a:endParaRPr lang="vi-VN" sz="230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6AF1B4E-90EC-4A51-B6E5-B702C054ECB0}" type="slidenum">
              <a:rPr lang="en-US" smtClean="0"/>
            </a:fld>
            <a:endParaRPr lang="en-US" dirty="0"/>
          </a:p>
        </p:txBody>
      </p:sp>
      <p:sp>
        <p:nvSpPr>
          <p:cNvPr id="6" name="Title 1"/>
          <p:cNvSpPr>
            <a:spLocks noGrp="1"/>
          </p:cNvSpPr>
          <p:nvPr/>
        </p:nvSpPr>
        <p:spPr>
          <a:xfrm>
            <a:off x="-266008" y="-396469"/>
            <a:ext cx="12192000" cy="1325563"/>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500" b="1" dirty="0">
              <a:solidFill>
                <a:srgbClr val="FF0000"/>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1"/>
          <a:stretch>
            <a:fillRect/>
          </a:stretch>
        </p:blipFill>
        <p:spPr>
          <a:xfrm>
            <a:off x="2524266" y="1708401"/>
            <a:ext cx="7836048" cy="4657791"/>
          </a:xfrm>
          <a:prstGeom prst="rect">
            <a:avLst/>
          </a:prstGeom>
        </p:spPr>
      </p:pic>
      <p:pic>
        <p:nvPicPr>
          <p:cNvPr id="9" name="Picture 8"/>
          <p:cNvPicPr>
            <a:picLocks noChangeAspect="1"/>
          </p:cNvPicPr>
          <p:nvPr/>
        </p:nvPicPr>
        <p:blipFill>
          <a:blip r:embed="rId2"/>
          <a:stretch>
            <a:fillRect/>
          </a:stretch>
        </p:blipFill>
        <p:spPr>
          <a:xfrm rot="20931271">
            <a:off x="1614529" y="793678"/>
            <a:ext cx="2802914" cy="1829447"/>
          </a:xfrm>
          <a:prstGeom prst="rect">
            <a:avLst/>
          </a:prstGeom>
        </p:spPr>
      </p:pic>
      <p:pic>
        <p:nvPicPr>
          <p:cNvPr id="11" name="Picture 10"/>
          <p:cNvPicPr>
            <a:picLocks noChangeAspect="1"/>
          </p:cNvPicPr>
          <p:nvPr/>
        </p:nvPicPr>
        <p:blipFill>
          <a:blip r:embed="rId3"/>
          <a:stretch>
            <a:fillRect/>
          </a:stretch>
        </p:blipFill>
        <p:spPr>
          <a:xfrm rot="1232184">
            <a:off x="7918039" y="832597"/>
            <a:ext cx="3315314" cy="18303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1"/>
          <a:stretch>
            <a:fillRect/>
          </a:stretch>
        </p:blipFill>
        <p:spPr>
          <a:xfrm>
            <a:off x="2756535" y="1127125"/>
            <a:ext cx="6678295" cy="4211955"/>
          </a:xfrm>
          <a:prstGeom prst="rect">
            <a:avLst/>
          </a:prstGeom>
        </p:spPr>
      </p:pic>
      <p:pic>
        <p:nvPicPr>
          <p:cNvPr id="6" name="Picture 5"/>
          <p:cNvPicPr>
            <a:picLocks noChangeAspect="1"/>
          </p:cNvPicPr>
          <p:nvPr/>
        </p:nvPicPr>
        <p:blipFill>
          <a:blip r:embed="rId2"/>
          <a:stretch>
            <a:fillRect/>
          </a:stretch>
        </p:blipFill>
        <p:spPr>
          <a:xfrm>
            <a:off x="9094839" y="3341705"/>
            <a:ext cx="2594644" cy="3480619"/>
          </a:xfrm>
          <a:prstGeom prst="rect">
            <a:avLst/>
          </a:prstGeom>
        </p:spPr>
      </p:pic>
      <p:pic>
        <p:nvPicPr>
          <p:cNvPr id="8" name="Picture 7"/>
          <p:cNvPicPr>
            <a:picLocks noChangeAspect="1"/>
          </p:cNvPicPr>
          <p:nvPr/>
        </p:nvPicPr>
        <p:blipFill>
          <a:blip r:embed="rId3"/>
          <a:stretch>
            <a:fillRect/>
          </a:stretch>
        </p:blipFill>
        <p:spPr>
          <a:xfrm>
            <a:off x="453455" y="3428365"/>
            <a:ext cx="2450298" cy="3323215"/>
          </a:xfrm>
          <a:prstGeom prst="rect">
            <a:avLst/>
          </a:prstGeom>
        </p:spPr>
      </p:pic>
      <p:sp>
        <p:nvSpPr>
          <p:cNvPr id="2" name="Slide Number Placeholder 1"/>
          <p:cNvSpPr>
            <a:spLocks noGrp="1"/>
          </p:cNvSpPr>
          <p:nvPr>
            <p:ph type="sldNum" sz="quarter" idx="4294967295"/>
          </p:nvPr>
        </p:nvSpPr>
        <p:spPr>
          <a:xfrm>
            <a:off x="11182350" y="6177280"/>
            <a:ext cx="619125" cy="365125"/>
          </a:xfrm>
        </p:spPr>
        <p:txBody>
          <a:bodyPr/>
          <a:lstStyle/>
          <a:p>
            <a:fld id="{A6AF1B4E-90EC-4A51-B6E5-B702C054ECB0}"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31" presetClass="entr" presetSubtype="0" fill="hold" nodeType="withEffect">
                                  <p:stCondLst>
                                    <p:cond delay="25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 calcmode="lin" valueType="num">
                                      <p:cBhvr>
                                        <p:cTn id="17" dur="500" fill="hold"/>
                                        <p:tgtEl>
                                          <p:spTgt spid="13"/>
                                        </p:tgtEl>
                                        <p:attrNameLst>
                                          <p:attrName>style.rotation</p:attrName>
                                        </p:attrNameLst>
                                      </p:cBhvr>
                                      <p:tavLst>
                                        <p:tav tm="0">
                                          <p:val>
                                            <p:fltVal val="90"/>
                                          </p:val>
                                        </p:tav>
                                        <p:tav tm="100000">
                                          <p:val>
                                            <p:fltVal val="0"/>
                                          </p:val>
                                        </p:tav>
                                      </p:tavLst>
                                    </p:anim>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31306" y="1620907"/>
            <a:ext cx="11325084" cy="3347840"/>
          </a:xfrm>
          <a:prstGeom prst="rect">
            <a:avLst/>
          </a:prstGeom>
          <a:noFill/>
        </p:spPr>
        <p:txBody>
          <a:bodyPr wrap="square" rtlCol="0">
            <a:spAutoFit/>
          </a:bodyPr>
          <a:lstStyle/>
          <a:p>
            <a:pPr indent="457200" algn="just">
              <a:lnSpc>
                <a:spcPct val="150000"/>
              </a:lnSpc>
            </a:pPr>
            <a:r>
              <a:rPr lang="vi-VN" sz="2400" dirty="0"/>
              <a:t>Ứng dụng cung cấp:</a:t>
            </a:r>
            <a:endParaRPr lang="vi-VN" sz="2400" dirty="0"/>
          </a:p>
          <a:p>
            <a:pPr marL="342900" indent="-342900" algn="just">
              <a:lnSpc>
                <a:spcPct val="150000"/>
              </a:lnSpc>
              <a:buClr>
                <a:srgbClr val="2979FB"/>
              </a:buClr>
              <a:buFont typeface="Wingdings" panose="05000000000000000000" pitchFamily="2" charset="2"/>
              <a:buChar char="ü"/>
            </a:pPr>
            <a:r>
              <a:rPr lang="vi-VN" sz="2400" dirty="0"/>
              <a:t>Giao diện hiển thị lịch theo tháng</a:t>
            </a:r>
            <a:endParaRPr lang="vi-VN" sz="2400" dirty="0"/>
          </a:p>
          <a:p>
            <a:pPr marL="342900" indent="-342900" algn="just">
              <a:lnSpc>
                <a:spcPct val="150000"/>
              </a:lnSpc>
              <a:buClr>
                <a:srgbClr val="2979FB"/>
              </a:buClr>
              <a:buFont typeface="Wingdings" panose="05000000000000000000" pitchFamily="2" charset="2"/>
              <a:buChar char="ü"/>
            </a:pPr>
            <a:r>
              <a:rPr lang="vi-VN" sz="2400" dirty="0"/>
              <a:t>Tạo, sửa, xoá sự kiện theo từng ngày</a:t>
            </a:r>
            <a:endParaRPr lang="vi-VN" sz="2400" dirty="0"/>
          </a:p>
          <a:p>
            <a:pPr marL="342900" indent="-342900" algn="just">
              <a:lnSpc>
                <a:spcPct val="150000"/>
              </a:lnSpc>
              <a:buClr>
                <a:srgbClr val="2979FB"/>
              </a:buClr>
              <a:buFont typeface="Wingdings" panose="05000000000000000000" pitchFamily="2" charset="2"/>
              <a:buChar char="ü"/>
            </a:pPr>
            <a:r>
              <a:rPr lang="vi-VN" sz="2400" dirty="0"/>
              <a:t>Xem chi tiết nội dung sự kiện</a:t>
            </a:r>
            <a:endParaRPr lang="vi-VN" sz="2400" dirty="0"/>
          </a:p>
          <a:p>
            <a:pPr marL="342900" indent="-342900" algn="just">
              <a:lnSpc>
                <a:spcPct val="150000"/>
              </a:lnSpc>
              <a:buClr>
                <a:srgbClr val="2979FB"/>
              </a:buClr>
              <a:buFont typeface="Wingdings" panose="05000000000000000000" pitchFamily="2" charset="2"/>
              <a:buChar char="ü"/>
            </a:pPr>
            <a:r>
              <a:rPr lang="vi-VN" sz="2400" dirty="0"/>
              <a:t>Tự động cập nhật giao diện khi có thay đổi</a:t>
            </a:r>
            <a:endParaRPr lang="vi-VN" sz="2400" dirty="0"/>
          </a:p>
          <a:p>
            <a:pPr marL="342900" indent="-342900" algn="just">
              <a:lnSpc>
                <a:spcPct val="150000"/>
              </a:lnSpc>
              <a:buClr>
                <a:srgbClr val="2979FB"/>
              </a:buClr>
              <a:buFont typeface="Wingdings" panose="05000000000000000000" pitchFamily="2" charset="2"/>
              <a:buChar char="ü"/>
            </a:pPr>
            <a:r>
              <a:rPr lang="vi-VN" sz="2400" dirty="0"/>
              <a:t>Đồng bộ dữ liệu qua API đảm bảo an toàn và lưu trữ lâu dài</a:t>
            </a:r>
            <a:endParaRPr lang="vi-VN" sz="2400" dirty="0"/>
          </a:p>
        </p:txBody>
      </p:sp>
      <p:sp>
        <p:nvSpPr>
          <p:cNvPr id="3" name="Title 1"/>
          <p:cNvSpPr txBox="1"/>
          <p:nvPr/>
        </p:nvSpPr>
        <p:spPr>
          <a:xfrm>
            <a:off x="431165" y="652145"/>
            <a:ext cx="9392920" cy="13258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en-US" altLang="en-US" sz="2800" b="1" dirty="0" err="1">
                <a:solidFill>
                  <a:srgbClr val="053484"/>
                </a:solidFill>
                <a:latin typeface="Arial" panose="020B0604020202020204" pitchFamily="34" charset="0"/>
                <a:cs typeface="Arial" panose="020B0604020202020204" pitchFamily="34" charset="0"/>
                <a:sym typeface="+mn-ea"/>
              </a:rPr>
              <a:t>Mục</a:t>
            </a:r>
            <a:r>
              <a:rPr lang="en-US" altLang="en-US" sz="2800" b="1" dirty="0">
                <a:solidFill>
                  <a:srgbClr val="053484"/>
                </a:solidFill>
                <a:latin typeface="Arial" panose="020B0604020202020204" pitchFamily="34" charset="0"/>
                <a:cs typeface="Arial" panose="020B0604020202020204" pitchFamily="34" charset="0"/>
                <a:sym typeface="+mn-ea"/>
              </a:rPr>
              <a:t> </a:t>
            </a:r>
            <a:r>
              <a:rPr lang="en-US" altLang="en-US" sz="2800" b="1" dirty="0" err="1">
                <a:solidFill>
                  <a:srgbClr val="053484"/>
                </a:solidFill>
                <a:latin typeface="Arial" panose="020B0604020202020204" pitchFamily="34" charset="0"/>
                <a:cs typeface="Arial" panose="020B0604020202020204" pitchFamily="34" charset="0"/>
                <a:sym typeface="+mn-ea"/>
              </a:rPr>
              <a:t>tiêu</a:t>
            </a:r>
            <a:r>
              <a:rPr lang="en-US" altLang="en-US" sz="2800" b="1" dirty="0">
                <a:solidFill>
                  <a:srgbClr val="053484"/>
                </a:solidFill>
                <a:latin typeface="Arial" panose="020B0604020202020204" pitchFamily="34" charset="0"/>
                <a:cs typeface="Arial" panose="020B0604020202020204" pitchFamily="34" charset="0"/>
                <a:sym typeface="+mn-ea"/>
              </a:rPr>
              <a:t> </a:t>
            </a:r>
            <a:r>
              <a:rPr lang="en-US" altLang="en-US" sz="2800" b="1" dirty="0" err="1">
                <a:solidFill>
                  <a:srgbClr val="053484"/>
                </a:solidFill>
                <a:latin typeface="Arial" panose="020B0604020202020204" pitchFamily="34" charset="0"/>
                <a:cs typeface="Arial" panose="020B0604020202020204" pitchFamily="34" charset="0"/>
                <a:sym typeface="+mn-ea"/>
              </a:rPr>
              <a:t>của</a:t>
            </a:r>
            <a:r>
              <a:rPr lang="en-US" altLang="en-US" sz="2800" b="1" dirty="0">
                <a:solidFill>
                  <a:srgbClr val="053484"/>
                </a:solidFill>
                <a:latin typeface="Arial" panose="020B0604020202020204" pitchFamily="34" charset="0"/>
                <a:cs typeface="Arial" panose="020B0604020202020204" pitchFamily="34" charset="0"/>
                <a:sym typeface="+mn-ea"/>
              </a:rPr>
              <a:t> </a:t>
            </a:r>
            <a:r>
              <a:rPr lang="en-US" altLang="en-US" sz="2800" b="1" dirty="0" err="1">
                <a:solidFill>
                  <a:srgbClr val="053484"/>
                </a:solidFill>
                <a:latin typeface="Arial" panose="020B0604020202020204" pitchFamily="34" charset="0"/>
                <a:cs typeface="Arial" panose="020B0604020202020204" pitchFamily="34" charset="0"/>
                <a:sym typeface="+mn-ea"/>
              </a:rPr>
              <a:t>ứng</a:t>
            </a:r>
            <a:r>
              <a:rPr lang="en-US" altLang="en-US" sz="2800" b="1" dirty="0">
                <a:solidFill>
                  <a:srgbClr val="053484"/>
                </a:solidFill>
                <a:latin typeface="Arial" panose="020B0604020202020204" pitchFamily="34" charset="0"/>
                <a:cs typeface="Arial" panose="020B0604020202020204" pitchFamily="34" charset="0"/>
                <a:sym typeface="+mn-ea"/>
              </a:rPr>
              <a:t> </a:t>
            </a:r>
            <a:r>
              <a:rPr lang="en-US" altLang="en-US" sz="2800" b="1" dirty="0" err="1">
                <a:solidFill>
                  <a:srgbClr val="053484"/>
                </a:solidFill>
                <a:latin typeface="Arial" panose="020B0604020202020204" pitchFamily="34" charset="0"/>
                <a:cs typeface="Arial" panose="020B0604020202020204" pitchFamily="34" charset="0"/>
                <a:sym typeface="+mn-ea"/>
              </a:rPr>
              <a:t>dụng</a:t>
            </a:r>
            <a:endParaRPr lang="en-US" altLang="en-US" sz="2800" b="1" dirty="0">
              <a:solidFill>
                <a:srgbClr val="053484"/>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6AF1B4E-90EC-4A51-B6E5-B702C054ECB0}" type="slidenum">
              <a:rPr lang="en-US" smtClean="0"/>
            </a:fld>
            <a:endParaRPr lang="en-US" dirty="0"/>
          </a:p>
        </p:txBody>
      </p:sp>
      <p:sp>
        <p:nvSpPr>
          <p:cNvPr id="6" name="Title 1"/>
          <p:cNvSpPr>
            <a:spLocks noGrp="1"/>
          </p:cNvSpPr>
          <p:nvPr/>
        </p:nvSpPr>
        <p:spPr>
          <a:xfrm>
            <a:off x="0" y="-172793"/>
            <a:ext cx="12192000" cy="1325563"/>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500" b="1" dirty="0">
                <a:solidFill>
                  <a:srgbClr val="FF0000"/>
                </a:solidFill>
                <a:latin typeface="Arial" panose="020B0604020202020204" pitchFamily="34" charset="0"/>
                <a:cs typeface="Arial" panose="020B0604020202020204" pitchFamily="34" charset="0"/>
              </a:rPr>
              <a:t>GIỚI THIỆU</a:t>
            </a:r>
            <a:endParaRPr lang="en-US" sz="3500" b="1" dirty="0">
              <a:solidFill>
                <a:srgbClr val="FF0000"/>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1"/>
          <a:stretch>
            <a:fillRect/>
          </a:stretch>
        </p:blipFill>
        <p:spPr>
          <a:xfrm>
            <a:off x="11141710" y="0"/>
            <a:ext cx="1050290" cy="1073289"/>
          </a:xfrm>
          <a:prstGeom prst="rect">
            <a:avLst/>
          </a:prstGeom>
        </p:spPr>
      </p:pic>
      <p:pic>
        <p:nvPicPr>
          <p:cNvPr id="10" name="Picture 9"/>
          <p:cNvPicPr>
            <a:picLocks noChangeAspect="1"/>
          </p:cNvPicPr>
          <p:nvPr/>
        </p:nvPicPr>
        <p:blipFill>
          <a:blip r:embed="rId2"/>
          <a:stretch>
            <a:fillRect/>
          </a:stretch>
        </p:blipFill>
        <p:spPr>
          <a:xfrm>
            <a:off x="6960895" y="1739792"/>
            <a:ext cx="4795495" cy="2557598"/>
          </a:xfrm>
          <a:prstGeom prst="rect">
            <a:avLst/>
          </a:prstGeom>
        </p:spPr>
      </p:pic>
      <p:pic>
        <p:nvPicPr>
          <p:cNvPr id="13" name="Picture 12"/>
          <p:cNvPicPr>
            <a:picLocks noChangeAspect="1"/>
          </p:cNvPicPr>
          <p:nvPr/>
        </p:nvPicPr>
        <p:blipFill>
          <a:blip r:embed="rId3"/>
          <a:stretch>
            <a:fillRect/>
          </a:stretch>
        </p:blipFill>
        <p:spPr>
          <a:xfrm rot="10800000">
            <a:off x="5191102" y="643250"/>
            <a:ext cx="759507" cy="495726"/>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31306" y="1620907"/>
            <a:ext cx="11325084" cy="3969385"/>
          </a:xfrm>
          <a:prstGeom prst="rect">
            <a:avLst/>
          </a:prstGeom>
          <a:noFill/>
        </p:spPr>
        <p:txBody>
          <a:bodyPr wrap="square" rtlCol="0">
            <a:spAutoFit/>
          </a:bodyPr>
          <a:lstStyle/>
          <a:p>
            <a:pPr indent="457200" algn="just">
              <a:lnSpc>
                <a:spcPct val="150000"/>
              </a:lnSpc>
            </a:pPr>
            <a:r>
              <a:rPr lang="vi-VN" sz="2400" dirty="0"/>
              <a:t>Trong bối cảnh phần mềm hiện đại yêu cầu tính linh hoạt, ổn định và khả năng mở rộng, việc ứng dụng công nghệ Cloud và Microservices trở nên cần thiết. Cloud giúp lưu trữ tập trung, truy cập mọi lúc mọi nơi và dễ dàng mở rộng quy mô, trong khi Microservices hỗ trợ tách hệ thống thành các dịch vụ nhỏ độc lập, dễ bảo trì và nâng cấp. Dù đồ án hiện tại sử dụng kiến trúc Monolithic để đơn giản hóa triển khai, nhưng Cloud và Microservices là xu hướng phù hợp để đảm bảo hiệu quả vận hành lâu dài.</a:t>
            </a:r>
            <a:endParaRPr lang="vi-VN" sz="2400" dirty="0"/>
          </a:p>
        </p:txBody>
      </p:sp>
      <p:sp>
        <p:nvSpPr>
          <p:cNvPr id="3" name="Title 1"/>
          <p:cNvSpPr txBox="1"/>
          <p:nvPr/>
        </p:nvSpPr>
        <p:spPr>
          <a:xfrm>
            <a:off x="431165" y="652145"/>
            <a:ext cx="10643235" cy="13258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en-US" altLang="en-US" sz="2800" b="1" dirty="0">
                <a:solidFill>
                  <a:srgbClr val="053484"/>
                </a:solidFill>
                <a:latin typeface="Arial" panose="020B0604020202020204" pitchFamily="34" charset="0"/>
                <a:cs typeface="Arial" panose="020B0604020202020204" pitchFamily="34" charset="0"/>
                <a:sym typeface="+mn-ea"/>
              </a:rPr>
              <a:t>Tính cần thiết của công nghệ Cloud/ Microservices</a:t>
            </a:r>
            <a:endParaRPr lang="en-US" altLang="en-US" sz="2800" b="1" dirty="0">
              <a:solidFill>
                <a:srgbClr val="053484"/>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6AF1B4E-90EC-4A51-B6E5-B702C054ECB0}" type="slidenum">
              <a:rPr lang="en-US" smtClean="0"/>
            </a:fld>
            <a:endParaRPr lang="en-US" dirty="0"/>
          </a:p>
        </p:txBody>
      </p:sp>
      <p:sp>
        <p:nvSpPr>
          <p:cNvPr id="6" name="Title 1"/>
          <p:cNvSpPr>
            <a:spLocks noGrp="1"/>
          </p:cNvSpPr>
          <p:nvPr/>
        </p:nvSpPr>
        <p:spPr>
          <a:xfrm>
            <a:off x="0" y="-172793"/>
            <a:ext cx="12192000" cy="1325563"/>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500" b="1" dirty="0">
                <a:solidFill>
                  <a:srgbClr val="FF0000"/>
                </a:solidFill>
                <a:latin typeface="Arial" panose="020B0604020202020204" pitchFamily="34" charset="0"/>
                <a:cs typeface="Arial" panose="020B0604020202020204" pitchFamily="34" charset="0"/>
              </a:rPr>
              <a:t>GIỚI THIỆU</a:t>
            </a:r>
            <a:endParaRPr lang="en-US" sz="3500" b="1" dirty="0">
              <a:solidFill>
                <a:srgbClr val="FF0000"/>
              </a:solidFill>
              <a:latin typeface="Arial" panose="020B0604020202020204" pitchFamily="34" charset="0"/>
              <a:cs typeface="Arial" panose="020B0604020202020204" pitchFamily="34" charset="0"/>
            </a:endParaRPr>
          </a:p>
        </p:txBody>
      </p:sp>
      <p:pic>
        <p:nvPicPr>
          <p:cNvPr id="13" name="Picture 12"/>
          <p:cNvPicPr>
            <a:picLocks noChangeAspect="1"/>
          </p:cNvPicPr>
          <p:nvPr/>
        </p:nvPicPr>
        <p:blipFill>
          <a:blip r:embed="rId1"/>
          <a:stretch>
            <a:fillRect/>
          </a:stretch>
        </p:blipFill>
        <p:spPr>
          <a:xfrm rot="16200000">
            <a:off x="4286862" y="241930"/>
            <a:ext cx="759507" cy="495726"/>
          </a:xfrm>
          <a:prstGeom prst="rect">
            <a:avLst/>
          </a:prstGeom>
        </p:spPr>
      </p:pic>
      <p:pic>
        <p:nvPicPr>
          <p:cNvPr id="12" name="Picture 11"/>
          <p:cNvPicPr/>
          <p:nvPr/>
        </p:nvPicPr>
        <p:blipFill>
          <a:blip r:embed="rId2"/>
          <a:srcRect l="9202" t="15808" r="6467" b="7131"/>
          <a:stretch>
            <a:fillRect/>
          </a:stretch>
        </p:blipFill>
        <p:spPr>
          <a:xfrm>
            <a:off x="10661650" y="13335"/>
            <a:ext cx="1530350" cy="101473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1"/>
          <a:stretch>
            <a:fillRect/>
          </a:stretch>
        </p:blipFill>
        <p:spPr>
          <a:xfrm rot="5558846">
            <a:off x="7089321" y="258266"/>
            <a:ext cx="839444" cy="463443"/>
          </a:xfrm>
          <a:prstGeom prst="rect">
            <a:avLst/>
          </a:prstGeom>
        </p:spPr>
      </p:pic>
      <p:sp>
        <p:nvSpPr>
          <p:cNvPr id="7" name="TextBox 6"/>
          <p:cNvSpPr txBox="1"/>
          <p:nvPr/>
        </p:nvSpPr>
        <p:spPr>
          <a:xfrm>
            <a:off x="431306" y="1620907"/>
            <a:ext cx="11325084" cy="3969385"/>
          </a:xfrm>
          <a:prstGeom prst="rect">
            <a:avLst/>
          </a:prstGeom>
          <a:noFill/>
        </p:spPr>
        <p:txBody>
          <a:bodyPr wrap="square" rtlCol="0">
            <a:spAutoFit/>
          </a:bodyPr>
          <a:lstStyle/>
          <a:p>
            <a:pPr algn="just">
              <a:lnSpc>
                <a:spcPct val="150000"/>
              </a:lnSpc>
            </a:pPr>
            <a:r>
              <a:rPr lang="vi-VN" sz="2400" dirty="0"/>
              <a:t>Đề tài tích hợp các biện pháp bảo mật nhằm bảo vệ dữ liệu người dùng và đảm bảo chất lượng hệ thống:</a:t>
            </a:r>
            <a:endParaRPr lang="vi-VN" sz="2400" dirty="0"/>
          </a:p>
          <a:p>
            <a:pPr marL="800100" lvl="1" indent="-342900" algn="just">
              <a:lnSpc>
                <a:spcPct val="150000"/>
              </a:lnSpc>
              <a:buClr>
                <a:srgbClr val="053484"/>
              </a:buClr>
              <a:buFont typeface="Wingdings" panose="05000000000000000000" pitchFamily="2" charset="2"/>
              <a:buChar char="v"/>
            </a:pPr>
            <a:r>
              <a:rPr lang="vi-VN" sz="2400" dirty="0"/>
              <a:t>Băm mật khẩu: Sử dụng bcrypt để bảo vệ mật khẩu khi lưu trữ</a:t>
            </a:r>
            <a:endParaRPr lang="vi-VN" sz="2400" dirty="0"/>
          </a:p>
          <a:p>
            <a:pPr marL="800100" lvl="1" indent="-342900" algn="just">
              <a:lnSpc>
                <a:spcPct val="150000"/>
              </a:lnSpc>
              <a:buClr>
                <a:srgbClr val="053484"/>
              </a:buClr>
              <a:buFont typeface="Wingdings" panose="05000000000000000000" pitchFamily="2" charset="2"/>
              <a:buChar char="v"/>
            </a:pPr>
            <a:r>
              <a:rPr lang="vi-VN" sz="2400" dirty="0"/>
              <a:t>Xác thực JWT: Quản lý phiên đăng nhập bằng token an toàn</a:t>
            </a:r>
            <a:endParaRPr lang="vi-VN" sz="2400" dirty="0"/>
          </a:p>
          <a:p>
            <a:pPr marL="800100" lvl="1" indent="-342900" algn="just">
              <a:lnSpc>
                <a:spcPct val="150000"/>
              </a:lnSpc>
              <a:buClr>
                <a:srgbClr val="053484"/>
              </a:buClr>
              <a:buFont typeface="Wingdings" panose="05000000000000000000" pitchFamily="2" charset="2"/>
              <a:buChar char="v"/>
            </a:pPr>
            <a:r>
              <a:rPr lang="vi-VN" sz="2400" dirty="0"/>
              <a:t>Phân quyền dữ liệu: Mỗi người dùng chỉ truy cập lịch trình cá nhân</a:t>
            </a:r>
            <a:endParaRPr lang="vi-VN" sz="2400" dirty="0"/>
          </a:p>
          <a:p>
            <a:pPr marL="800100" lvl="1" indent="-342900" algn="just">
              <a:lnSpc>
                <a:spcPct val="150000"/>
              </a:lnSpc>
              <a:buClr>
                <a:srgbClr val="053484"/>
              </a:buClr>
              <a:buFont typeface="Wingdings" panose="05000000000000000000" pitchFamily="2" charset="2"/>
              <a:buChar char="v"/>
            </a:pPr>
            <a:r>
              <a:rPr lang="vi-VN" sz="2400" dirty="0"/>
              <a:t>Kiểm thử đầy đủ: Đảm bảo chức năng hoạt động đúng, hạn chế lỗi</a:t>
            </a:r>
            <a:endParaRPr lang="vi-VN" sz="2400" dirty="0"/>
          </a:p>
          <a:p>
            <a:pPr algn="just">
              <a:lnSpc>
                <a:spcPct val="150000"/>
              </a:lnSpc>
              <a:buClr>
                <a:srgbClr val="053484"/>
              </a:buClr>
            </a:pPr>
            <a:r>
              <a:rPr lang="vi-VN" sz="2400" dirty="0"/>
              <a:t>Các biện pháp này giúp hệ thống an toàn, ổn định và đáng tin cậy</a:t>
            </a:r>
            <a:r>
              <a:rPr lang="en-US" sz="2400" dirty="0"/>
              <a:t> </a:t>
            </a:r>
            <a:r>
              <a:rPr lang="en-US" sz="2400" dirty="0" err="1">
                <a:latin typeface="Arial" panose="020B0604020202020204" pitchFamily="34" charset="0"/>
                <a:cs typeface="Arial" panose="020B0604020202020204" pitchFamily="34" charset="0"/>
              </a:rPr>
              <a:t>hơn</a:t>
            </a:r>
            <a:r>
              <a:rPr lang="en-US" sz="2400" dirty="0">
                <a:latin typeface="Arial" panose="020B0604020202020204" pitchFamily="34" charset="0"/>
                <a:cs typeface="Arial" panose="020B0604020202020204" pitchFamily="34" charset="0"/>
              </a:rPr>
              <a:t>.</a:t>
            </a:r>
            <a:endParaRPr lang="vi-VN" sz="2400" dirty="0">
              <a:latin typeface="Arial" panose="020B0604020202020204" pitchFamily="34" charset="0"/>
              <a:cs typeface="Arial" panose="020B0604020202020204" pitchFamily="34" charset="0"/>
            </a:endParaRPr>
          </a:p>
        </p:txBody>
      </p:sp>
      <p:sp>
        <p:nvSpPr>
          <p:cNvPr id="3" name="Title 1"/>
          <p:cNvSpPr txBox="1"/>
          <p:nvPr/>
        </p:nvSpPr>
        <p:spPr>
          <a:xfrm>
            <a:off x="431165" y="652145"/>
            <a:ext cx="8329377" cy="13258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en-US" altLang="en-US" sz="2800" b="1" dirty="0" err="1">
                <a:solidFill>
                  <a:srgbClr val="053484"/>
                </a:solidFill>
                <a:latin typeface="Arial" panose="020B0604020202020204" pitchFamily="34" charset="0"/>
                <a:cs typeface="Arial" panose="020B0604020202020204" pitchFamily="34" charset="0"/>
              </a:rPr>
              <a:t>Khía</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cạnh</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về</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bảo</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mật</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và</a:t>
            </a:r>
            <a:r>
              <a:rPr lang="en-US" altLang="en-US" sz="2800" b="1" dirty="0">
                <a:solidFill>
                  <a:srgbClr val="053484"/>
                </a:solidFill>
                <a:latin typeface="Arial" panose="020B0604020202020204" pitchFamily="34" charset="0"/>
                <a:cs typeface="Arial" panose="020B0604020202020204" pitchFamily="34" charset="0"/>
              </a:rPr>
              <a:t> an </a:t>
            </a:r>
            <a:r>
              <a:rPr lang="en-US" altLang="en-US" sz="2800" b="1" dirty="0" err="1">
                <a:solidFill>
                  <a:srgbClr val="053484"/>
                </a:solidFill>
                <a:latin typeface="Arial" panose="020B0604020202020204" pitchFamily="34" charset="0"/>
                <a:cs typeface="Arial" panose="020B0604020202020204" pitchFamily="34" charset="0"/>
              </a:rPr>
              <a:t>toàn</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ứng</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dụng</a:t>
            </a:r>
            <a:endParaRPr lang="en-US" altLang="en-US" sz="2800" b="1" dirty="0">
              <a:solidFill>
                <a:srgbClr val="053484"/>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6AF1B4E-90EC-4A51-B6E5-B702C054ECB0}" type="slidenum">
              <a:rPr lang="en-US" smtClean="0"/>
            </a:fld>
            <a:endParaRPr lang="en-US" dirty="0"/>
          </a:p>
        </p:txBody>
      </p:sp>
      <p:sp>
        <p:nvSpPr>
          <p:cNvPr id="6" name="Title 1"/>
          <p:cNvSpPr>
            <a:spLocks noGrp="1"/>
          </p:cNvSpPr>
          <p:nvPr/>
        </p:nvSpPr>
        <p:spPr>
          <a:xfrm>
            <a:off x="0" y="-172793"/>
            <a:ext cx="12192000" cy="1325563"/>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500" b="1" dirty="0">
                <a:solidFill>
                  <a:srgbClr val="FF0000"/>
                </a:solidFill>
                <a:latin typeface="Arial" panose="020B0604020202020204" pitchFamily="34" charset="0"/>
                <a:cs typeface="Arial" panose="020B0604020202020204" pitchFamily="34" charset="0"/>
              </a:rPr>
              <a:t>GIỚI THIỆU</a:t>
            </a:r>
            <a:endParaRPr lang="en-US" sz="3500" b="1" dirty="0">
              <a:solidFill>
                <a:srgbClr val="FF0000"/>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0753814" y="9693"/>
            <a:ext cx="1444864" cy="1325563"/>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1"/>
          <a:stretch>
            <a:fillRect/>
          </a:stretch>
        </p:blipFill>
        <p:spPr>
          <a:xfrm rot="10800000">
            <a:off x="7554833" y="640092"/>
            <a:ext cx="839444" cy="463443"/>
          </a:xfrm>
          <a:prstGeom prst="rect">
            <a:avLst/>
          </a:prstGeom>
        </p:spPr>
      </p:pic>
      <p:sp>
        <p:nvSpPr>
          <p:cNvPr id="7" name="TextBox 6"/>
          <p:cNvSpPr txBox="1"/>
          <p:nvPr/>
        </p:nvSpPr>
        <p:spPr>
          <a:xfrm>
            <a:off x="452896" y="1517742"/>
            <a:ext cx="11325084" cy="3901837"/>
          </a:xfrm>
          <a:prstGeom prst="rect">
            <a:avLst/>
          </a:prstGeom>
          <a:noFill/>
        </p:spPr>
        <p:txBody>
          <a:bodyPr wrap="square" rtlCol="0">
            <a:spAutoFit/>
          </a:bodyPr>
          <a:lstStyle/>
          <a:p>
            <a:pPr algn="just">
              <a:lnSpc>
                <a:spcPct val="150000"/>
              </a:lnSpc>
            </a:pPr>
            <a:r>
              <a:rPr lang="vi-VN" sz="2400" dirty="0"/>
              <a:t>Ứng dụng đáp ứng các chức năng chính sau:</a:t>
            </a:r>
            <a:endParaRPr lang="vi-VN" sz="2400" dirty="0"/>
          </a:p>
          <a:p>
            <a:pPr marL="342900" indent="-342900" algn="just">
              <a:lnSpc>
                <a:spcPct val="150000"/>
              </a:lnSpc>
              <a:buClr>
                <a:srgbClr val="053484"/>
              </a:buClr>
              <a:buFont typeface="Wingdings" panose="05000000000000000000" pitchFamily="2" charset="2"/>
              <a:buChar char="v"/>
            </a:pPr>
            <a:r>
              <a:rPr lang="vi-VN" sz="2400" dirty="0"/>
              <a:t>Đăng ký/</a:t>
            </a:r>
            <a:r>
              <a:rPr lang="en-US" sz="2400" dirty="0"/>
              <a:t> </a:t>
            </a:r>
            <a:r>
              <a:rPr lang="vi-VN" sz="2400" dirty="0"/>
              <a:t>Đăng nhập: Tạo tài khoản, xác thực người dùng, đăng xuất an toàn</a:t>
            </a:r>
            <a:endParaRPr lang="vi-VN" sz="2400" dirty="0"/>
          </a:p>
          <a:p>
            <a:pPr marL="342900" indent="-342900" algn="just">
              <a:lnSpc>
                <a:spcPct val="150000"/>
              </a:lnSpc>
              <a:buClr>
                <a:srgbClr val="053484"/>
              </a:buClr>
              <a:buFont typeface="Wingdings" panose="05000000000000000000" pitchFamily="2" charset="2"/>
              <a:buChar char="v"/>
            </a:pPr>
            <a:r>
              <a:rPr lang="vi-VN" sz="2400" dirty="0"/>
              <a:t>Khôi phục &amp; đổi mật khẩu: Hỗ trợ quên mật khẩu, đổi mật khẩu bảo mật</a:t>
            </a:r>
            <a:endParaRPr lang="vi-VN" sz="2400" dirty="0"/>
          </a:p>
          <a:p>
            <a:pPr marL="342900" indent="-342900" algn="just">
              <a:lnSpc>
                <a:spcPct val="150000"/>
              </a:lnSpc>
              <a:buClr>
                <a:srgbClr val="053484"/>
              </a:buClr>
              <a:buFont typeface="Wingdings" panose="05000000000000000000" pitchFamily="2" charset="2"/>
              <a:buChar char="v"/>
            </a:pPr>
            <a:r>
              <a:rPr lang="vi-VN" sz="2400" dirty="0"/>
              <a:t>Quản lý lịch trình:</a:t>
            </a:r>
            <a:endParaRPr lang="vi-VN" sz="2400" dirty="0"/>
          </a:p>
          <a:p>
            <a:pPr marL="800100" lvl="1" indent="-342900" algn="just">
              <a:lnSpc>
                <a:spcPct val="150000"/>
              </a:lnSpc>
              <a:buClr>
                <a:srgbClr val="053484"/>
              </a:buClr>
              <a:buFont typeface="Wingdings" panose="05000000000000000000" pitchFamily="2" charset="2"/>
              <a:buChar char="§"/>
            </a:pPr>
            <a:r>
              <a:rPr lang="vi-VN" sz="2400" dirty="0"/>
              <a:t>Thêm, sửa, xoá sự kiện</a:t>
            </a:r>
            <a:endParaRPr lang="vi-VN" sz="2400" dirty="0"/>
          </a:p>
          <a:p>
            <a:pPr marL="800100" lvl="1" indent="-342900" algn="just">
              <a:lnSpc>
                <a:spcPct val="150000"/>
              </a:lnSpc>
              <a:buClr>
                <a:srgbClr val="053484"/>
              </a:buClr>
              <a:buFont typeface="Wingdings" panose="05000000000000000000" pitchFamily="2" charset="2"/>
              <a:buChar char="§"/>
            </a:pPr>
            <a:r>
              <a:rPr lang="vi-VN" sz="2400" dirty="0"/>
              <a:t>Hiển thị lịch theo tháng, popup chi tiết từng ngày</a:t>
            </a:r>
            <a:endParaRPr lang="vi-VN" sz="2400" dirty="0"/>
          </a:p>
          <a:p>
            <a:pPr marL="800100" lvl="1" indent="-342900" algn="just">
              <a:lnSpc>
                <a:spcPct val="150000"/>
              </a:lnSpc>
              <a:buClr>
                <a:srgbClr val="053484"/>
              </a:buClr>
              <a:buFont typeface="Wingdings" panose="05000000000000000000" pitchFamily="2" charset="2"/>
              <a:buChar char="§"/>
            </a:pPr>
            <a:r>
              <a:rPr lang="vi-VN" sz="2400" dirty="0"/>
              <a:t>Hỗ trợ nhiều sự kiện trong một ngày</a:t>
            </a:r>
            <a:endParaRPr lang="vi-VN" sz="2400" dirty="0"/>
          </a:p>
        </p:txBody>
      </p:sp>
      <p:sp>
        <p:nvSpPr>
          <p:cNvPr id="3" name="Title 1"/>
          <p:cNvSpPr txBox="1"/>
          <p:nvPr/>
        </p:nvSpPr>
        <p:spPr>
          <a:xfrm>
            <a:off x="431165" y="652145"/>
            <a:ext cx="8329377" cy="13258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en-US" altLang="en-US" sz="2800" b="1" dirty="0" err="1">
                <a:solidFill>
                  <a:srgbClr val="053484"/>
                </a:solidFill>
                <a:latin typeface="Arial" panose="020B0604020202020204" pitchFamily="34" charset="0"/>
                <a:cs typeface="Arial" panose="020B0604020202020204" pitchFamily="34" charset="0"/>
              </a:rPr>
              <a:t>Các</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chức</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năng</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chính</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của</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hệ</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thống</a:t>
            </a:r>
            <a:endParaRPr lang="en-US" altLang="en-US" sz="2800" b="1" dirty="0">
              <a:solidFill>
                <a:srgbClr val="053484"/>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6AF1B4E-90EC-4A51-B6E5-B702C054ECB0}" type="slidenum">
              <a:rPr lang="en-US" smtClean="0"/>
            </a:fld>
            <a:endParaRPr lang="en-US" dirty="0"/>
          </a:p>
        </p:txBody>
      </p:sp>
      <p:sp>
        <p:nvSpPr>
          <p:cNvPr id="6" name="Title 1"/>
          <p:cNvSpPr>
            <a:spLocks noGrp="1"/>
          </p:cNvSpPr>
          <p:nvPr/>
        </p:nvSpPr>
        <p:spPr>
          <a:xfrm>
            <a:off x="0" y="-172793"/>
            <a:ext cx="12192000" cy="1325563"/>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500" b="1" dirty="0">
                <a:solidFill>
                  <a:srgbClr val="FF0000"/>
                </a:solidFill>
                <a:latin typeface="Arial" panose="020B0604020202020204" pitchFamily="34" charset="0"/>
                <a:cs typeface="Arial" panose="020B0604020202020204" pitchFamily="34" charset="0"/>
              </a:rPr>
              <a:t>PHÂN TÍCH YÊU CẦU</a:t>
            </a:r>
            <a:endParaRPr lang="en-US" sz="3500" b="1" dirty="0">
              <a:solidFill>
                <a:srgbClr val="FF0000"/>
              </a:solidFill>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2"/>
          <a:stretch>
            <a:fillRect/>
          </a:stretch>
        </p:blipFill>
        <p:spPr>
          <a:xfrm>
            <a:off x="11010735" y="0"/>
            <a:ext cx="1181265" cy="1257475"/>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stretch>
            <a:fillRect/>
          </a:stretch>
        </p:blipFill>
        <p:spPr>
          <a:xfrm rot="16200000">
            <a:off x="3198966" y="264090"/>
            <a:ext cx="839444" cy="463443"/>
          </a:xfrm>
          <a:prstGeom prst="rect">
            <a:avLst/>
          </a:prstGeom>
        </p:spPr>
      </p:pic>
      <p:sp>
        <p:nvSpPr>
          <p:cNvPr id="7" name="TextBox 6"/>
          <p:cNvSpPr txBox="1"/>
          <p:nvPr/>
        </p:nvSpPr>
        <p:spPr>
          <a:xfrm>
            <a:off x="447980" y="1517742"/>
            <a:ext cx="11325084" cy="2793842"/>
          </a:xfrm>
          <a:prstGeom prst="rect">
            <a:avLst/>
          </a:prstGeom>
          <a:noFill/>
        </p:spPr>
        <p:txBody>
          <a:bodyPr wrap="square" rtlCol="0">
            <a:spAutoFit/>
          </a:bodyPr>
          <a:lstStyle/>
          <a:p>
            <a:pPr algn="just">
              <a:lnSpc>
                <a:spcPct val="150000"/>
              </a:lnSpc>
            </a:pPr>
            <a:r>
              <a:rPr lang="vi-VN" sz="2400" dirty="0"/>
              <a:t>Ứng dụng đáp ứng các chức năng chính sau:</a:t>
            </a:r>
            <a:endParaRPr lang="vi-VN" sz="2400" dirty="0"/>
          </a:p>
          <a:p>
            <a:pPr marL="342900" indent="-342900" algn="just">
              <a:lnSpc>
                <a:spcPct val="150000"/>
              </a:lnSpc>
              <a:buClr>
                <a:srgbClr val="053484"/>
              </a:buClr>
              <a:buFont typeface="Wingdings" panose="05000000000000000000" pitchFamily="2" charset="2"/>
              <a:buChar char="v"/>
            </a:pPr>
            <a:r>
              <a:rPr lang="vi-VN" sz="2400" dirty="0"/>
              <a:t>Cài đặt tài khoản: Xem thông tin tài khoản, đổi mật khẩu</a:t>
            </a:r>
            <a:endParaRPr lang="vi-VN" sz="2400" dirty="0"/>
          </a:p>
          <a:p>
            <a:pPr marL="342900" indent="-342900" algn="just">
              <a:lnSpc>
                <a:spcPct val="150000"/>
              </a:lnSpc>
              <a:buClr>
                <a:srgbClr val="053484"/>
              </a:buClr>
              <a:buFont typeface="Wingdings" panose="05000000000000000000" pitchFamily="2" charset="2"/>
              <a:buChar char="v"/>
            </a:pPr>
            <a:r>
              <a:rPr lang="vi-VN" sz="2400" dirty="0"/>
              <a:t>Giao diện thân thiện: Lịch trực quan, thao tác nhanh</a:t>
            </a:r>
            <a:endParaRPr lang="vi-VN" sz="2400" dirty="0"/>
          </a:p>
          <a:p>
            <a:pPr marL="342900" indent="-342900" algn="just">
              <a:lnSpc>
                <a:spcPct val="150000"/>
              </a:lnSpc>
              <a:buClr>
                <a:srgbClr val="053484"/>
              </a:buClr>
              <a:buFont typeface="Wingdings" panose="05000000000000000000" pitchFamily="2" charset="2"/>
              <a:buChar char="v"/>
            </a:pPr>
            <a:r>
              <a:rPr lang="vi-VN" sz="2400" dirty="0"/>
              <a:t>Đồng bộ dữ liệu: Kết nối backend qua API RESTful, đảm bảo an toàn và nhất quán dữ liệu</a:t>
            </a:r>
            <a:endParaRPr lang="vi-VN" sz="2400" dirty="0"/>
          </a:p>
        </p:txBody>
      </p:sp>
      <p:sp>
        <p:nvSpPr>
          <p:cNvPr id="3" name="Title 1"/>
          <p:cNvSpPr txBox="1"/>
          <p:nvPr/>
        </p:nvSpPr>
        <p:spPr>
          <a:xfrm>
            <a:off x="431165" y="652145"/>
            <a:ext cx="8329377" cy="13258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en-US" altLang="en-US" sz="2800" b="1" dirty="0" err="1">
                <a:solidFill>
                  <a:srgbClr val="053484"/>
                </a:solidFill>
                <a:latin typeface="Arial" panose="020B0604020202020204" pitchFamily="34" charset="0"/>
                <a:cs typeface="Arial" panose="020B0604020202020204" pitchFamily="34" charset="0"/>
              </a:rPr>
              <a:t>Các</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chức</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năng</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chính</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của</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hệ</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thống</a:t>
            </a:r>
            <a:endParaRPr lang="en-US" altLang="en-US" sz="2800" b="1" dirty="0">
              <a:solidFill>
                <a:srgbClr val="053484"/>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6AF1B4E-90EC-4A51-B6E5-B702C054ECB0}" type="slidenum">
              <a:rPr lang="en-US" smtClean="0"/>
            </a:fld>
            <a:endParaRPr lang="en-US" dirty="0"/>
          </a:p>
        </p:txBody>
      </p:sp>
      <p:sp>
        <p:nvSpPr>
          <p:cNvPr id="6" name="Title 1"/>
          <p:cNvSpPr>
            <a:spLocks noGrp="1"/>
          </p:cNvSpPr>
          <p:nvPr/>
        </p:nvSpPr>
        <p:spPr>
          <a:xfrm>
            <a:off x="0" y="-172793"/>
            <a:ext cx="12192000" cy="1325563"/>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500" b="1" dirty="0">
                <a:solidFill>
                  <a:srgbClr val="FF0000"/>
                </a:solidFill>
                <a:latin typeface="Arial" panose="020B0604020202020204" pitchFamily="34" charset="0"/>
                <a:cs typeface="Arial" panose="020B0604020202020204" pitchFamily="34" charset="0"/>
              </a:rPr>
              <a:t>PHÂN TÍCH YÊU CẦU</a:t>
            </a:r>
            <a:endParaRPr lang="en-US" sz="3500" b="1" dirty="0">
              <a:solidFill>
                <a:srgbClr val="FF0000"/>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11010735" y="0"/>
            <a:ext cx="1181265" cy="1257475"/>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fade">
                                      <p:cBhvr>
                                        <p:cTn id="13"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1" cstate="print">
            <a:extLst>
              <a:ext uri="{28A0092B-C50C-407E-A947-70E740481C1C}">
                <a14:useLocalDpi xmlns:a14="http://schemas.microsoft.com/office/drawing/2010/main" val="0"/>
              </a:ext>
            </a:extLst>
          </a:blip>
          <a:srcRect t="1877" b="10389"/>
          <a:stretch>
            <a:fillRect/>
          </a:stretch>
        </p:blipFill>
        <p:spPr>
          <a:xfrm>
            <a:off x="6308888" y="1315085"/>
            <a:ext cx="5648020" cy="5667568"/>
          </a:xfrm>
          <a:prstGeom prst="rect">
            <a:avLst/>
          </a:prstGeom>
          <a:ln>
            <a:noFill/>
          </a:ln>
        </p:spPr>
      </p:pic>
      <p:sp>
        <p:nvSpPr>
          <p:cNvPr id="7" name="TextBox 6"/>
          <p:cNvSpPr txBox="1"/>
          <p:nvPr/>
        </p:nvSpPr>
        <p:spPr>
          <a:xfrm>
            <a:off x="447675" y="1690370"/>
            <a:ext cx="5387975" cy="2461260"/>
          </a:xfrm>
          <a:prstGeom prst="rect">
            <a:avLst/>
          </a:prstGeom>
          <a:noFill/>
        </p:spPr>
        <p:txBody>
          <a:bodyPr wrap="square" rtlCol="0">
            <a:spAutoFit/>
          </a:bodyPr>
          <a:lstStyle/>
          <a:p>
            <a:pPr algn="just">
              <a:lnSpc>
                <a:spcPct val="150000"/>
              </a:lnSpc>
            </a:pPr>
            <a:r>
              <a:rPr lang="vi-VN" sz="2200" dirty="0"/>
              <a:t>Hệ thống gồm hai thành phần chính: Web Frontend và API Backend, được triển khai và quản lý bằng Docker Compose.</a:t>
            </a:r>
            <a:endParaRPr lang="en-US" sz="2200" dirty="0"/>
          </a:p>
          <a:p>
            <a:pPr algn="just">
              <a:lnSpc>
                <a:spcPct val="150000"/>
              </a:lnSpc>
            </a:pPr>
            <a:endParaRPr lang="en-US" sz="2200" dirty="0">
              <a:cs typeface="Arial" panose="020B0604020202020204" pitchFamily="34" charset="0"/>
            </a:endParaRPr>
          </a:p>
          <a:p>
            <a:endParaRPr lang="vi-VN" sz="2200" dirty="0"/>
          </a:p>
        </p:txBody>
      </p:sp>
      <p:sp>
        <p:nvSpPr>
          <p:cNvPr id="3" name="Title 1"/>
          <p:cNvSpPr txBox="1"/>
          <p:nvPr/>
        </p:nvSpPr>
        <p:spPr>
          <a:xfrm>
            <a:off x="431165" y="652145"/>
            <a:ext cx="8329377" cy="13258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en-US" altLang="en-US" sz="2800" b="1" dirty="0" err="1">
                <a:solidFill>
                  <a:srgbClr val="053484"/>
                </a:solidFill>
                <a:latin typeface="Arial" panose="020B0604020202020204" pitchFamily="34" charset="0"/>
                <a:cs typeface="Arial" panose="020B0604020202020204" pitchFamily="34" charset="0"/>
              </a:rPr>
              <a:t>Sơ</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đồ</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kiến</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trúc</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hệ</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thống</a:t>
            </a:r>
            <a:endParaRPr lang="en-US" altLang="en-US" sz="2800" b="1" dirty="0">
              <a:solidFill>
                <a:srgbClr val="053484"/>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6AF1B4E-90EC-4A51-B6E5-B702C054ECB0}" type="slidenum">
              <a:rPr lang="en-US" smtClean="0"/>
            </a:fld>
            <a:endParaRPr lang="en-US" dirty="0"/>
          </a:p>
        </p:txBody>
      </p:sp>
      <p:sp>
        <p:nvSpPr>
          <p:cNvPr id="6" name="Title 1"/>
          <p:cNvSpPr>
            <a:spLocks noGrp="1"/>
          </p:cNvSpPr>
          <p:nvPr/>
        </p:nvSpPr>
        <p:spPr>
          <a:xfrm>
            <a:off x="0" y="-172793"/>
            <a:ext cx="12192000" cy="1325563"/>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500" b="1" dirty="0">
                <a:solidFill>
                  <a:srgbClr val="FF0000"/>
                </a:solidFill>
                <a:latin typeface="Arial" panose="020B0604020202020204" pitchFamily="34" charset="0"/>
                <a:cs typeface="Arial" panose="020B0604020202020204" pitchFamily="34" charset="0"/>
              </a:rPr>
              <a:t>THIẾT KẾ HỆ THỐNG</a:t>
            </a:r>
            <a:endParaRPr lang="en-US" sz="3500" b="1" dirty="0">
              <a:solidFill>
                <a:srgbClr val="FF0000"/>
              </a:solidFill>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2"/>
          <a:stretch>
            <a:fillRect/>
          </a:stretch>
        </p:blipFill>
        <p:spPr>
          <a:xfrm>
            <a:off x="11038917" y="0"/>
            <a:ext cx="1086502" cy="1017639"/>
          </a:xfrm>
          <a:prstGeom prst="rect">
            <a:avLst/>
          </a:prstGeom>
        </p:spPr>
      </p:pic>
      <p:pic>
        <p:nvPicPr>
          <p:cNvPr id="24" name="Picture 23"/>
          <p:cNvPicPr>
            <a:picLocks noChangeAspect="1"/>
          </p:cNvPicPr>
          <p:nvPr/>
        </p:nvPicPr>
        <p:blipFill>
          <a:blip r:embed="rId3"/>
          <a:stretch>
            <a:fillRect/>
          </a:stretch>
        </p:blipFill>
        <p:spPr>
          <a:xfrm flipH="1">
            <a:off x="8973430" y="976456"/>
            <a:ext cx="788951" cy="51494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1" cstate="print">
            <a:extLst>
              <a:ext uri="{28A0092B-C50C-407E-A947-70E740481C1C}">
                <a14:useLocalDpi xmlns:a14="http://schemas.microsoft.com/office/drawing/2010/main" val="0"/>
              </a:ext>
            </a:extLst>
          </a:blip>
          <a:srcRect t="1877" b="10389"/>
          <a:stretch>
            <a:fillRect/>
          </a:stretch>
        </p:blipFill>
        <p:spPr>
          <a:xfrm>
            <a:off x="6308888" y="1315085"/>
            <a:ext cx="5648020" cy="5667568"/>
          </a:xfrm>
          <a:prstGeom prst="rect">
            <a:avLst/>
          </a:prstGeom>
          <a:ln>
            <a:noFill/>
          </a:ln>
        </p:spPr>
      </p:pic>
      <p:sp>
        <p:nvSpPr>
          <p:cNvPr id="7" name="TextBox 6"/>
          <p:cNvSpPr txBox="1"/>
          <p:nvPr/>
        </p:nvSpPr>
        <p:spPr>
          <a:xfrm>
            <a:off x="431165" y="1495425"/>
            <a:ext cx="5256530" cy="3984625"/>
          </a:xfrm>
          <a:prstGeom prst="rect">
            <a:avLst/>
          </a:prstGeom>
          <a:noFill/>
        </p:spPr>
        <p:txBody>
          <a:bodyPr wrap="square" rtlCol="0">
            <a:spAutoFit/>
          </a:bodyPr>
          <a:lstStyle/>
          <a:p>
            <a:pPr lvl="0" algn="just" fontAlgn="base">
              <a:lnSpc>
                <a:spcPct val="150000"/>
              </a:lnSpc>
              <a:spcBef>
                <a:spcPct val="0"/>
              </a:spcBef>
              <a:spcAft>
                <a:spcPct val="0"/>
              </a:spcAft>
            </a:pPr>
            <a:r>
              <a:rPr lang="en-US" sz="2200" b="1" dirty="0" err="1">
                <a:latin typeface="Arial" panose="020B0604020202020204" pitchFamily="34" charset="0"/>
                <a:cs typeface="Arial" panose="020B0604020202020204" pitchFamily="34" charset="0"/>
              </a:rPr>
              <a:t>Triển</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khai</a:t>
            </a:r>
            <a:r>
              <a:rPr lang="en-US" sz="2200" b="1" dirty="0">
                <a:latin typeface="Arial" panose="020B0604020202020204" pitchFamily="34" charset="0"/>
                <a:cs typeface="Arial" panose="020B0604020202020204" pitchFamily="34" charset="0"/>
              </a:rPr>
              <a:t> &amp; </a:t>
            </a:r>
            <a:r>
              <a:rPr lang="en-US" sz="2200" b="1" dirty="0" err="1">
                <a:latin typeface="Arial" panose="020B0604020202020204" pitchFamily="34" charset="0"/>
                <a:cs typeface="Arial" panose="020B0604020202020204" pitchFamily="34" charset="0"/>
              </a:rPr>
              <a:t>khởi</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tạo</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hệ</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thống</a:t>
            </a:r>
            <a:endParaRPr lang="en-US" altLang="en-US" sz="2200" b="1" dirty="0">
              <a:latin typeface="Arial" panose="020B0604020202020204" pitchFamily="34" charset="0"/>
              <a:cs typeface="Arial" panose="020B0604020202020204" pitchFamily="34" charset="0"/>
            </a:endParaRPr>
          </a:p>
          <a:p>
            <a:pPr marL="342900" lvl="0" indent="-342900" algn="just" fontAlgn="base">
              <a:lnSpc>
                <a:spcPct val="150000"/>
              </a:lnSpc>
              <a:spcBef>
                <a:spcPct val="0"/>
              </a:spcBef>
              <a:spcAft>
                <a:spcPct val="0"/>
              </a:spcAft>
              <a:buClr>
                <a:srgbClr val="053484"/>
              </a:buClr>
              <a:buFont typeface="Wingdings" panose="05000000000000000000" pitchFamily="2" charset="2"/>
              <a:buChar char="v"/>
            </a:pPr>
            <a:r>
              <a:rPr lang="en-US" altLang="en-US" sz="2200" dirty="0" err="1">
                <a:latin typeface="Arial" panose="020B0604020202020204" pitchFamily="34" charset="0"/>
                <a:cs typeface="Arial" panose="020B0604020202020204" pitchFamily="34" charset="0"/>
              </a:rPr>
              <a:t>Sử</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dụng</a:t>
            </a:r>
            <a:r>
              <a:rPr lang="en-US" altLang="en-US" sz="2200" dirty="0">
                <a:latin typeface="Arial" panose="020B0604020202020204" pitchFamily="34" charset="0"/>
                <a:cs typeface="Arial" panose="020B0604020202020204" pitchFamily="34" charset="0"/>
              </a:rPr>
              <a:t> docker-</a:t>
            </a:r>
            <a:r>
              <a:rPr lang="en-US" altLang="en-US" sz="2200" dirty="0" err="1">
                <a:latin typeface="Arial" panose="020B0604020202020204" pitchFamily="34" charset="0"/>
                <a:cs typeface="Arial" panose="020B0604020202020204" pitchFamily="34" charset="0"/>
              </a:rPr>
              <a:t>compose.yml</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để</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xây</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dựng</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hai</a:t>
            </a:r>
            <a:r>
              <a:rPr lang="en-US" altLang="en-US" sz="2200" dirty="0">
                <a:latin typeface="Arial" panose="020B0604020202020204" pitchFamily="34" charset="0"/>
                <a:cs typeface="Arial" panose="020B0604020202020204" pitchFamily="34" charset="0"/>
              </a:rPr>
              <a:t> container: Web </a:t>
            </a:r>
            <a:r>
              <a:rPr lang="en-US" altLang="en-US" sz="2200" dirty="0" err="1">
                <a:latin typeface="Arial" panose="020B0604020202020204" pitchFamily="34" charset="0"/>
                <a:cs typeface="Arial" panose="020B0604020202020204" pitchFamily="34" charset="0"/>
              </a:rPr>
              <a:t>và</a:t>
            </a:r>
            <a:r>
              <a:rPr lang="en-US" altLang="en-US" sz="2200" dirty="0">
                <a:latin typeface="Arial" panose="020B0604020202020204" pitchFamily="34" charset="0"/>
                <a:cs typeface="Arial" panose="020B0604020202020204" pitchFamily="34" charset="0"/>
              </a:rPr>
              <a:t> API</a:t>
            </a:r>
            <a:endParaRPr lang="en-US" altLang="en-US" sz="2200" dirty="0">
              <a:latin typeface="Arial" panose="020B0604020202020204" pitchFamily="34" charset="0"/>
              <a:cs typeface="Arial" panose="020B0604020202020204" pitchFamily="34" charset="0"/>
            </a:endParaRPr>
          </a:p>
          <a:p>
            <a:pPr marL="342900" lvl="0" indent="-342900" algn="just" fontAlgn="base">
              <a:lnSpc>
                <a:spcPct val="150000"/>
              </a:lnSpc>
              <a:spcBef>
                <a:spcPct val="0"/>
              </a:spcBef>
              <a:spcAft>
                <a:spcPct val="0"/>
              </a:spcAft>
              <a:buClr>
                <a:srgbClr val="053484"/>
              </a:buClr>
              <a:buFont typeface="Wingdings" panose="05000000000000000000" pitchFamily="2" charset="2"/>
              <a:buChar char="v"/>
            </a:pPr>
            <a:r>
              <a:rPr lang="en-US" altLang="en-US" sz="2200" dirty="0" err="1">
                <a:latin typeface="Arial" panose="020B0604020202020204" pitchFamily="34" charset="0"/>
                <a:cs typeface="Arial" panose="020B0604020202020204" pitchFamily="34" charset="0"/>
              </a:rPr>
              <a:t>Mỗi</a:t>
            </a:r>
            <a:r>
              <a:rPr lang="en-US" altLang="en-US" sz="2200" dirty="0">
                <a:latin typeface="Arial" panose="020B0604020202020204" pitchFamily="34" charset="0"/>
                <a:cs typeface="Arial" panose="020B0604020202020204" pitchFamily="34" charset="0"/>
              </a:rPr>
              <a:t> container </a:t>
            </a:r>
            <a:r>
              <a:rPr lang="en-US" altLang="en-US" sz="2200" dirty="0" err="1">
                <a:latin typeface="Arial" panose="020B0604020202020204" pitchFamily="34" charset="0"/>
                <a:cs typeface="Arial" panose="020B0604020202020204" pitchFamily="34" charset="0"/>
              </a:rPr>
              <a:t>được</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tạo</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từ</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Dockerfile</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tương</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ứng</a:t>
            </a:r>
            <a:endParaRPr lang="en-US" altLang="en-US" sz="2200" dirty="0">
              <a:latin typeface="Arial" panose="020B0604020202020204" pitchFamily="34" charset="0"/>
              <a:cs typeface="Arial" panose="020B0604020202020204" pitchFamily="34" charset="0"/>
            </a:endParaRPr>
          </a:p>
          <a:p>
            <a:pPr marL="342900" lvl="0" indent="-342900" algn="just" fontAlgn="base">
              <a:lnSpc>
                <a:spcPct val="150000"/>
              </a:lnSpc>
              <a:spcBef>
                <a:spcPct val="0"/>
              </a:spcBef>
              <a:spcAft>
                <a:spcPct val="0"/>
              </a:spcAft>
              <a:buClr>
                <a:srgbClr val="053484"/>
              </a:buClr>
              <a:buFont typeface="Wingdings" panose="05000000000000000000" pitchFamily="2" charset="2"/>
              <a:buChar char="v"/>
            </a:pPr>
            <a:r>
              <a:rPr lang="en-US" altLang="en-US" sz="2200" dirty="0" err="1">
                <a:latin typeface="Arial" panose="020B0604020202020204" pitchFamily="34" charset="0"/>
                <a:cs typeface="Arial" panose="020B0604020202020204" pitchFamily="34" charset="0"/>
              </a:rPr>
              <a:t>Tự</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động</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xử</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lý</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cài</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đặt</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các</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thư</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viện</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cần</a:t>
            </a:r>
            <a:r>
              <a:rPr lang="en-US" altLang="en-US" sz="2200" dirty="0">
                <a:latin typeface="Arial" panose="020B0604020202020204" pitchFamily="34" charset="0"/>
                <a:cs typeface="Arial" panose="020B0604020202020204" pitchFamily="34" charset="0"/>
              </a:rPr>
              <a:t> </a:t>
            </a:r>
            <a:r>
              <a:rPr lang="en-US" altLang="en-US" sz="2200" dirty="0" err="1">
                <a:latin typeface="Arial" panose="020B0604020202020204" pitchFamily="34" charset="0"/>
                <a:cs typeface="Arial" panose="020B0604020202020204" pitchFamily="34" charset="0"/>
              </a:rPr>
              <a:t>thiết</a:t>
            </a:r>
            <a:endParaRPr lang="en-US" sz="2200" dirty="0">
              <a:cs typeface="Arial" panose="020B0604020202020204" pitchFamily="34" charset="0"/>
            </a:endParaRPr>
          </a:p>
          <a:p>
            <a:endParaRPr lang="vi-VN" sz="2200" dirty="0"/>
          </a:p>
        </p:txBody>
      </p:sp>
      <p:sp>
        <p:nvSpPr>
          <p:cNvPr id="3" name="Title 1"/>
          <p:cNvSpPr txBox="1"/>
          <p:nvPr/>
        </p:nvSpPr>
        <p:spPr>
          <a:xfrm>
            <a:off x="431165" y="652145"/>
            <a:ext cx="8329377" cy="13258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en-US" altLang="en-US" sz="2800" b="1" dirty="0" err="1">
                <a:solidFill>
                  <a:srgbClr val="053484"/>
                </a:solidFill>
                <a:latin typeface="Arial" panose="020B0604020202020204" pitchFamily="34" charset="0"/>
                <a:cs typeface="Arial" panose="020B0604020202020204" pitchFamily="34" charset="0"/>
              </a:rPr>
              <a:t>Sơ</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đồ</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kiến</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trúc</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hệ</a:t>
            </a:r>
            <a:r>
              <a:rPr lang="en-US" altLang="en-US" sz="2800" b="1" dirty="0">
                <a:solidFill>
                  <a:srgbClr val="053484"/>
                </a:solidFill>
                <a:latin typeface="Arial" panose="020B0604020202020204" pitchFamily="34" charset="0"/>
                <a:cs typeface="Arial" panose="020B0604020202020204" pitchFamily="34" charset="0"/>
              </a:rPr>
              <a:t> </a:t>
            </a:r>
            <a:r>
              <a:rPr lang="en-US" altLang="en-US" sz="2800" b="1" dirty="0" err="1">
                <a:solidFill>
                  <a:srgbClr val="053484"/>
                </a:solidFill>
                <a:latin typeface="Arial" panose="020B0604020202020204" pitchFamily="34" charset="0"/>
                <a:cs typeface="Arial" panose="020B0604020202020204" pitchFamily="34" charset="0"/>
              </a:rPr>
              <a:t>thống</a:t>
            </a:r>
            <a:endParaRPr lang="en-US" altLang="en-US" sz="2800" b="1" dirty="0">
              <a:solidFill>
                <a:srgbClr val="053484"/>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A6AF1B4E-90EC-4A51-B6E5-B702C054ECB0}" type="slidenum">
              <a:rPr lang="en-US" smtClean="0"/>
            </a:fld>
            <a:endParaRPr lang="en-US" dirty="0"/>
          </a:p>
        </p:txBody>
      </p:sp>
      <p:sp>
        <p:nvSpPr>
          <p:cNvPr id="6" name="Title 1"/>
          <p:cNvSpPr>
            <a:spLocks noGrp="1"/>
          </p:cNvSpPr>
          <p:nvPr/>
        </p:nvSpPr>
        <p:spPr>
          <a:xfrm>
            <a:off x="0" y="-172793"/>
            <a:ext cx="12192000" cy="1325563"/>
          </a:xfrm>
          <a:prstGeom prst="rect">
            <a:avLst/>
          </a:prstGeom>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500" b="1" dirty="0">
                <a:solidFill>
                  <a:srgbClr val="FF0000"/>
                </a:solidFill>
                <a:latin typeface="Arial" panose="020B0604020202020204" pitchFamily="34" charset="0"/>
                <a:cs typeface="Arial" panose="020B0604020202020204" pitchFamily="34" charset="0"/>
              </a:rPr>
              <a:t>THIẾT KẾ HỆ THỐNG</a:t>
            </a:r>
            <a:endParaRPr lang="en-US" sz="3500" b="1" dirty="0">
              <a:solidFill>
                <a:srgbClr val="FF0000"/>
              </a:solidFill>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2"/>
          <a:stretch>
            <a:fillRect/>
          </a:stretch>
        </p:blipFill>
        <p:spPr>
          <a:xfrm>
            <a:off x="11038917" y="0"/>
            <a:ext cx="1086502" cy="1017639"/>
          </a:xfrm>
          <a:prstGeom prst="rect">
            <a:avLst/>
          </a:prstGeom>
        </p:spPr>
      </p:pic>
      <p:pic>
        <p:nvPicPr>
          <p:cNvPr id="8" name="Picture 7"/>
          <p:cNvPicPr>
            <a:picLocks noChangeAspect="1"/>
          </p:cNvPicPr>
          <p:nvPr/>
        </p:nvPicPr>
        <p:blipFill>
          <a:blip r:embed="rId3"/>
          <a:stretch>
            <a:fillRect/>
          </a:stretch>
        </p:blipFill>
        <p:spPr>
          <a:xfrm flipH="1">
            <a:off x="6764698" y="2090466"/>
            <a:ext cx="788951" cy="51494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5295</Words>
  <Application>WPS Presentation</Application>
  <PresentationFormat>Widescreen</PresentationFormat>
  <Paragraphs>269</Paragraphs>
  <Slides>27</Slides>
  <Notes>25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Arial</vt:lpstr>
      <vt:lpstr>SimSun</vt:lpstr>
      <vt:lpstr>Wingdings</vt:lpstr>
      <vt:lpstr>Calibri</vt:lpstr>
      <vt:lpstr>Microsoft YaHei</vt:lpstr>
      <vt:lpstr>Arial Unicode MS</vt:lpstr>
      <vt:lpstr>Calibri Light</vt:lpstr>
      <vt:lpstr>Wingdings</vt:lpstr>
      <vt:lpstr>Office Theme</vt:lpstr>
      <vt:lpstr>ỨNG DỤNG QUẢN LÝ LỊCH TRÌNH CÁ NHÂN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google1594387483</cp:lastModifiedBy>
  <cp:revision>51</cp:revision>
  <dcterms:created xsi:type="dcterms:W3CDTF">2024-12-23T03:46:00Z</dcterms:created>
  <dcterms:modified xsi:type="dcterms:W3CDTF">2025-07-23T10:57:51Z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C25751E80EAA41079B7C5E94EB7A5831_12</vt:lpwstr>
  </property>
  <property fmtid="{D5CDD505-2E9C-101B-9397-08002B2CF9AE}" pid="3" name="KSOProductBuildVer">
    <vt:lpwstr>1033-12.2.0.21931</vt:lpwstr>
  </property>
</Properties>
</file>