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6"/>
  </p:notesMasterIdLst>
  <p:handoutMasterIdLst>
    <p:handoutMasterId r:id="rId17"/>
  </p:handoutMasterIdLst>
  <p:sldIdLst>
    <p:sldId id="256" r:id="rId5"/>
    <p:sldId id="291" r:id="rId6"/>
    <p:sldId id="293" r:id="rId7"/>
    <p:sldId id="287" r:id="rId8"/>
    <p:sldId id="284" r:id="rId9"/>
    <p:sldId id="297" r:id="rId10"/>
    <p:sldId id="290" r:id="rId11"/>
    <p:sldId id="292" r:id="rId12"/>
    <p:sldId id="294" r:id="rId13"/>
    <p:sldId id="298" r:id="rId14"/>
    <p:sldId id="28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91"/>
            <p14:sldId id="293"/>
            <p14:sldId id="287"/>
            <p14:sldId id="284"/>
            <p14:sldId id="297"/>
            <p14:sldId id="290"/>
            <p14:sldId id="292"/>
            <p14:sldId id="294"/>
            <p14:sldId id="298"/>
            <p14:sldId id="286"/>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D24726"/>
    <a:srgbClr val="404040"/>
    <a:srgbClr val="FF9B45"/>
    <a:srgbClr val="DD462F"/>
    <a:srgbClr val="F8CFB6"/>
    <a:srgbClr val="F8CAB6"/>
    <a:srgbClr val="923922"/>
    <a:srgbClr val="F5F5F5"/>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6C164B-D4B4-42AF-80AD-D9C60F4B6474}" v="26" dt="2019-11-06T15:26:57.5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241" autoAdjust="0"/>
  </p:normalViewPr>
  <p:slideViewPr>
    <p:cSldViewPr snapToGrid="0">
      <p:cViewPr varScale="1">
        <p:scale>
          <a:sx n="86" d="100"/>
          <a:sy n="86" d="100"/>
        </p:scale>
        <p:origin x="470"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5/20/2020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5/20/2020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5/20/2020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5/20/2020</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hyperlink" Target="https://archive.ics.uci.edu/ml/datasets/individual+household+electric+power+consump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7469" y="1424398"/>
            <a:ext cx="10515600" cy="2387600"/>
          </a:xfrm>
        </p:spPr>
        <p:txBody>
          <a:bodyPr anchor="ctr" anchorCtr="0">
            <a:normAutofit fontScale="90000"/>
          </a:bodyPr>
          <a:lstStyle/>
          <a:p>
            <a:br>
              <a:rPr lang="en-US" sz="8000" b="1" dirty="0">
                <a:solidFill>
                  <a:schemeClr val="bg1"/>
                </a:solidFill>
              </a:rPr>
            </a:br>
            <a:r>
              <a:rPr lang="en-US" sz="8000" b="1" dirty="0">
                <a:solidFill>
                  <a:schemeClr val="bg1"/>
                </a:solidFill>
              </a:rPr>
              <a:t>Big Data Project</a:t>
            </a:r>
            <a:br>
              <a:rPr lang="en-US" sz="8000" b="1" dirty="0">
                <a:solidFill>
                  <a:schemeClr val="bg1"/>
                </a:solidFill>
              </a:rPr>
            </a:br>
            <a:br>
              <a:rPr lang="en-US" sz="8000" b="1" dirty="0">
                <a:solidFill>
                  <a:schemeClr val="bg1"/>
                </a:solidFill>
              </a:rPr>
            </a:br>
            <a:br>
              <a:rPr lang="en-US" sz="4800" dirty="0">
                <a:solidFill>
                  <a:schemeClr val="bg1"/>
                </a:solidFill>
              </a:rPr>
            </a:br>
            <a:br>
              <a:rPr lang="en-US" sz="3100" dirty="0">
                <a:solidFill>
                  <a:schemeClr val="bg1"/>
                </a:solidFill>
              </a:rPr>
            </a:br>
            <a:r>
              <a:rPr lang="en-US" sz="3100" dirty="0">
                <a:solidFill>
                  <a:schemeClr val="bg1"/>
                </a:solidFill>
              </a:rPr>
              <a:t>-Leandro Oliveira</a:t>
            </a:r>
            <a:br>
              <a:rPr lang="en-US" sz="3100" dirty="0">
                <a:solidFill>
                  <a:schemeClr val="bg1"/>
                </a:solidFill>
              </a:rPr>
            </a:br>
            <a:endParaRPr lang="en-US" sz="3100" dirty="0">
              <a:solidFill>
                <a:schemeClr val="bg1"/>
              </a:solidFill>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448056"/>
            <a:ext cx="10546843" cy="640080"/>
          </a:xfrm>
        </p:spPr>
        <p:txBody>
          <a:bodyPr>
            <a:noAutofit/>
          </a:bodyPr>
          <a:lstStyle/>
          <a:p>
            <a:r>
              <a:rPr lang="en-CA" sz="3200" dirty="0"/>
              <a:t>Area Clusters Plot Analyse for k = 8 and k =7</a:t>
            </a:r>
          </a:p>
        </p:txBody>
      </p:sp>
      <p:sp>
        <p:nvSpPr>
          <p:cNvPr id="5" name="TextBox 4">
            <a:extLst>
              <a:ext uri="{FF2B5EF4-FFF2-40B4-BE49-F238E27FC236}">
                <a16:creationId xmlns:a16="http://schemas.microsoft.com/office/drawing/2014/main" id="{621594A6-6E55-4647-95B6-1362826882A5}"/>
              </a:ext>
            </a:extLst>
          </p:cNvPr>
          <p:cNvSpPr txBox="1"/>
          <p:nvPr/>
        </p:nvSpPr>
        <p:spPr>
          <a:xfrm>
            <a:off x="1962150" y="5505450"/>
            <a:ext cx="1600200" cy="369332"/>
          </a:xfrm>
          <a:prstGeom prst="rect">
            <a:avLst/>
          </a:prstGeom>
          <a:noFill/>
        </p:spPr>
        <p:txBody>
          <a:bodyPr wrap="square" rtlCol="0">
            <a:spAutoFit/>
          </a:bodyPr>
          <a:lstStyle/>
          <a:p>
            <a:endParaRPr lang="en-CA" dirty="0"/>
          </a:p>
        </p:txBody>
      </p:sp>
      <p:sp>
        <p:nvSpPr>
          <p:cNvPr id="7" name="TextBox 6">
            <a:extLst>
              <a:ext uri="{FF2B5EF4-FFF2-40B4-BE49-F238E27FC236}">
                <a16:creationId xmlns:a16="http://schemas.microsoft.com/office/drawing/2014/main" id="{7468802E-66A4-476E-A630-221227C99135}"/>
              </a:ext>
            </a:extLst>
          </p:cNvPr>
          <p:cNvSpPr txBox="1"/>
          <p:nvPr/>
        </p:nvSpPr>
        <p:spPr>
          <a:xfrm>
            <a:off x="247650" y="6225278"/>
            <a:ext cx="5372100" cy="369332"/>
          </a:xfrm>
          <a:prstGeom prst="rect">
            <a:avLst/>
          </a:prstGeom>
          <a:noFill/>
        </p:spPr>
        <p:txBody>
          <a:bodyPr wrap="square" rtlCol="0">
            <a:spAutoFit/>
          </a:bodyPr>
          <a:lstStyle/>
          <a:p>
            <a:r>
              <a:rPr lang="en-US" dirty="0"/>
              <a:t>Each color area represent a cluster area</a:t>
            </a:r>
            <a:endParaRPr lang="en-CA" dirty="0"/>
          </a:p>
        </p:txBody>
      </p:sp>
      <p:sp>
        <p:nvSpPr>
          <p:cNvPr id="8" name="TextBox 7">
            <a:extLst>
              <a:ext uri="{FF2B5EF4-FFF2-40B4-BE49-F238E27FC236}">
                <a16:creationId xmlns:a16="http://schemas.microsoft.com/office/drawing/2014/main" id="{D0B58C7A-FF5D-4132-A894-C12C2850EA2F}"/>
              </a:ext>
            </a:extLst>
          </p:cNvPr>
          <p:cNvSpPr txBox="1"/>
          <p:nvPr/>
        </p:nvSpPr>
        <p:spPr>
          <a:xfrm>
            <a:off x="2590800" y="1659492"/>
            <a:ext cx="1943100" cy="369332"/>
          </a:xfrm>
          <a:prstGeom prst="rect">
            <a:avLst/>
          </a:prstGeom>
          <a:noFill/>
        </p:spPr>
        <p:txBody>
          <a:bodyPr wrap="square" rtlCol="0">
            <a:spAutoFit/>
          </a:bodyPr>
          <a:lstStyle/>
          <a:p>
            <a:r>
              <a:rPr lang="en-CA" dirty="0"/>
              <a:t>K = 8</a:t>
            </a:r>
          </a:p>
        </p:txBody>
      </p:sp>
      <p:sp>
        <p:nvSpPr>
          <p:cNvPr id="9" name="TextBox 8">
            <a:extLst>
              <a:ext uri="{FF2B5EF4-FFF2-40B4-BE49-F238E27FC236}">
                <a16:creationId xmlns:a16="http://schemas.microsoft.com/office/drawing/2014/main" id="{4B6C7D1B-F5FC-4881-80A0-02BC78D5133E}"/>
              </a:ext>
            </a:extLst>
          </p:cNvPr>
          <p:cNvSpPr txBox="1"/>
          <p:nvPr/>
        </p:nvSpPr>
        <p:spPr>
          <a:xfrm>
            <a:off x="7553325" y="1670924"/>
            <a:ext cx="1943100" cy="369332"/>
          </a:xfrm>
          <a:prstGeom prst="rect">
            <a:avLst/>
          </a:prstGeom>
          <a:noFill/>
        </p:spPr>
        <p:txBody>
          <a:bodyPr wrap="square" rtlCol="0">
            <a:spAutoFit/>
          </a:bodyPr>
          <a:lstStyle/>
          <a:p>
            <a:r>
              <a:rPr lang="en-CA" dirty="0"/>
              <a:t>K = 7</a:t>
            </a:r>
          </a:p>
        </p:txBody>
      </p:sp>
      <p:pic>
        <p:nvPicPr>
          <p:cNvPr id="11" name="Picture 10">
            <a:extLst>
              <a:ext uri="{FF2B5EF4-FFF2-40B4-BE49-F238E27FC236}">
                <a16:creationId xmlns:a16="http://schemas.microsoft.com/office/drawing/2014/main" id="{1CC9C6DD-33E7-4E93-A600-03618D930968}"/>
              </a:ext>
            </a:extLst>
          </p:cNvPr>
          <p:cNvPicPr>
            <a:picLocks noChangeAspect="1"/>
          </p:cNvPicPr>
          <p:nvPr/>
        </p:nvPicPr>
        <p:blipFill>
          <a:blip r:embed="rId2"/>
          <a:stretch>
            <a:fillRect/>
          </a:stretch>
        </p:blipFill>
        <p:spPr>
          <a:xfrm>
            <a:off x="5426461" y="2283323"/>
            <a:ext cx="5095875" cy="3406793"/>
          </a:xfrm>
          <a:prstGeom prst="rect">
            <a:avLst/>
          </a:prstGeom>
        </p:spPr>
      </p:pic>
      <p:pic>
        <p:nvPicPr>
          <p:cNvPr id="12" name="Picture 11">
            <a:extLst>
              <a:ext uri="{FF2B5EF4-FFF2-40B4-BE49-F238E27FC236}">
                <a16:creationId xmlns:a16="http://schemas.microsoft.com/office/drawing/2014/main" id="{A2B58346-3B06-44D1-8A14-7224B89FEF21}"/>
              </a:ext>
            </a:extLst>
          </p:cNvPr>
          <p:cNvPicPr>
            <a:picLocks noChangeAspect="1"/>
          </p:cNvPicPr>
          <p:nvPr/>
        </p:nvPicPr>
        <p:blipFill>
          <a:blip r:embed="rId3"/>
          <a:stretch>
            <a:fillRect/>
          </a:stretch>
        </p:blipFill>
        <p:spPr>
          <a:xfrm>
            <a:off x="247650" y="2283322"/>
            <a:ext cx="5095875" cy="3406793"/>
          </a:xfrm>
          <a:prstGeom prst="rect">
            <a:avLst/>
          </a:prstGeom>
        </p:spPr>
      </p:pic>
    </p:spTree>
    <p:extLst>
      <p:ext uri="{BB962C8B-B14F-4D97-AF65-F5344CB8AC3E}">
        <p14:creationId xmlns:p14="http://schemas.microsoft.com/office/powerpoint/2010/main" val="14859784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CA" sz="4000" dirty="0"/>
              <a:t>Conclusion</a:t>
            </a:r>
          </a:p>
        </p:txBody>
      </p:sp>
      <p:sp>
        <p:nvSpPr>
          <p:cNvPr id="3" name="TextBox 2">
            <a:extLst>
              <a:ext uri="{FF2B5EF4-FFF2-40B4-BE49-F238E27FC236}">
                <a16:creationId xmlns:a16="http://schemas.microsoft.com/office/drawing/2014/main" id="{1437446B-3BBF-45B5-813F-079367507158}"/>
              </a:ext>
            </a:extLst>
          </p:cNvPr>
          <p:cNvSpPr txBox="1"/>
          <p:nvPr/>
        </p:nvSpPr>
        <p:spPr>
          <a:xfrm>
            <a:off x="1034143" y="1230085"/>
            <a:ext cx="9949542" cy="3108543"/>
          </a:xfrm>
          <a:prstGeom prst="rect">
            <a:avLst/>
          </a:prstGeom>
          <a:noFill/>
        </p:spPr>
        <p:txBody>
          <a:bodyPr wrap="square" rtlCol="0">
            <a:spAutoFit/>
          </a:bodyPr>
          <a:lstStyle/>
          <a:p>
            <a:endParaRPr lang="en-CA" sz="2800" dirty="0"/>
          </a:p>
          <a:p>
            <a:pPr fontAlgn="t"/>
            <a:r>
              <a:rPr lang="en-CA" sz="2800" dirty="0"/>
              <a:t>We conclude that the final value above 80% is satisfactory to consider about the patterns of consumption behavior based on electrical energy consumption by applying the machine learning method in order to support making decision in the formulation of public energy policies.</a:t>
            </a:r>
          </a:p>
          <a:p>
            <a:pPr marL="285750" indent="-285750">
              <a:buFont typeface="Arial" panose="020B0604020202020204" pitchFamily="34" charset="0"/>
              <a:buChar char="•"/>
            </a:pPr>
            <a:endParaRPr lang="en-CA" sz="2800" dirty="0"/>
          </a:p>
        </p:txBody>
      </p:sp>
      <p:pic>
        <p:nvPicPr>
          <p:cNvPr id="2" name="Picture 1">
            <a:extLst>
              <a:ext uri="{FF2B5EF4-FFF2-40B4-BE49-F238E27FC236}">
                <a16:creationId xmlns:a16="http://schemas.microsoft.com/office/drawing/2014/main" id="{398C1B7F-D91F-4049-A1D4-A354B0AB3EF8}"/>
              </a:ext>
            </a:extLst>
          </p:cNvPr>
          <p:cNvPicPr>
            <a:picLocks noChangeAspect="1"/>
          </p:cNvPicPr>
          <p:nvPr/>
        </p:nvPicPr>
        <p:blipFill rotWithShape="1">
          <a:blip r:embed="rId2"/>
          <a:srcRect l="7592" t="37724" r="22164" b="20812"/>
          <a:stretch/>
        </p:blipFill>
        <p:spPr>
          <a:xfrm>
            <a:off x="1416206" y="3954223"/>
            <a:ext cx="8307657" cy="2758403"/>
          </a:xfrm>
          <a:prstGeom prst="rect">
            <a:avLst/>
          </a:prstGeom>
        </p:spPr>
      </p:pic>
      <p:sp>
        <p:nvSpPr>
          <p:cNvPr id="5" name="Arrow: Right 4">
            <a:extLst>
              <a:ext uri="{FF2B5EF4-FFF2-40B4-BE49-F238E27FC236}">
                <a16:creationId xmlns:a16="http://schemas.microsoft.com/office/drawing/2014/main" id="{EB5709D5-9EF7-4B3E-B085-DC50038F0432}"/>
              </a:ext>
            </a:extLst>
          </p:cNvPr>
          <p:cNvSpPr/>
          <p:nvPr/>
        </p:nvSpPr>
        <p:spPr>
          <a:xfrm>
            <a:off x="200723" y="5627915"/>
            <a:ext cx="1215483" cy="5109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5010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0899268" cy="640080"/>
          </a:xfrm>
        </p:spPr>
        <p:txBody>
          <a:bodyPr>
            <a:noAutofit/>
          </a:bodyPr>
          <a:lstStyle/>
          <a:p>
            <a:r>
              <a:rPr lang="en-US" sz="4400" b="1" dirty="0">
                <a:latin typeface="Segoe UI Light" panose="020B0502040204020203" pitchFamily="34" charset="0"/>
                <a:cs typeface="Segoe UI Light" panose="020B0502040204020203" pitchFamily="34" charset="0"/>
              </a:rPr>
              <a:t>Learning Process Steps in Machine Learning</a:t>
            </a:r>
          </a:p>
        </p:txBody>
      </p:sp>
      <p:pic>
        <p:nvPicPr>
          <p:cNvPr id="3" name="Picture 2">
            <a:extLst>
              <a:ext uri="{FF2B5EF4-FFF2-40B4-BE49-F238E27FC236}">
                <a16:creationId xmlns:a16="http://schemas.microsoft.com/office/drawing/2014/main" id="{605C2D7C-9780-4835-8A80-E272F6756A09}"/>
              </a:ext>
            </a:extLst>
          </p:cNvPr>
          <p:cNvPicPr>
            <a:picLocks noChangeAspect="1"/>
          </p:cNvPicPr>
          <p:nvPr/>
        </p:nvPicPr>
        <p:blipFill rotWithShape="1">
          <a:blip r:embed="rId2"/>
          <a:srcRect l="18437" t="27082" r="47110" b="11945"/>
          <a:stretch/>
        </p:blipFill>
        <p:spPr>
          <a:xfrm>
            <a:off x="3038475" y="1545778"/>
            <a:ext cx="4886325" cy="4864166"/>
          </a:xfrm>
          <a:prstGeom prst="rect">
            <a:avLst/>
          </a:prstGeom>
        </p:spPr>
      </p:pic>
    </p:spTree>
    <p:extLst>
      <p:ext uri="{BB962C8B-B14F-4D97-AF65-F5344CB8AC3E}">
        <p14:creationId xmlns:p14="http://schemas.microsoft.com/office/powerpoint/2010/main" val="41404826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0899268" cy="640080"/>
          </a:xfrm>
        </p:spPr>
        <p:txBody>
          <a:bodyPr>
            <a:noAutofit/>
          </a:bodyPr>
          <a:lstStyle/>
          <a:p>
            <a:r>
              <a:rPr lang="en-US" sz="4400" b="1" dirty="0">
                <a:latin typeface="Segoe UI Light" panose="020B0502040204020203" pitchFamily="34" charset="0"/>
                <a:cs typeface="Segoe UI Light" panose="020B0502040204020203" pitchFamily="34" charset="0"/>
              </a:rPr>
              <a:t>Learning Process Steps in Machine Learning</a:t>
            </a:r>
          </a:p>
        </p:txBody>
      </p:sp>
      <p:sp>
        <p:nvSpPr>
          <p:cNvPr id="2" name="TextBox 1">
            <a:extLst>
              <a:ext uri="{FF2B5EF4-FFF2-40B4-BE49-F238E27FC236}">
                <a16:creationId xmlns:a16="http://schemas.microsoft.com/office/drawing/2014/main" id="{7DFF85F2-9067-4DE7-BF4E-5672181E8745}"/>
              </a:ext>
            </a:extLst>
          </p:cNvPr>
          <p:cNvSpPr txBox="1"/>
          <p:nvPr/>
        </p:nvSpPr>
        <p:spPr>
          <a:xfrm>
            <a:off x="1200150" y="1781175"/>
            <a:ext cx="9525000" cy="5078313"/>
          </a:xfrm>
          <a:prstGeom prst="rect">
            <a:avLst/>
          </a:prstGeom>
          <a:noFill/>
        </p:spPr>
        <p:txBody>
          <a:bodyPr wrap="square" rtlCol="0">
            <a:spAutoFit/>
          </a:bodyPr>
          <a:lstStyle/>
          <a:p>
            <a:pPr marL="400050" indent="-400050">
              <a:buFont typeface="+mj-lt"/>
              <a:buAutoNum type="romanUcPeriod"/>
            </a:pPr>
            <a:r>
              <a:rPr lang="en-CA" b="1" u="sng" dirty="0"/>
              <a:t>DEFINE PROBLEM AND DATA COLLECT- </a:t>
            </a:r>
            <a:r>
              <a:rPr lang="en-CA" dirty="0"/>
              <a:t>The problems definition steps and collecting data have already been performed. </a:t>
            </a:r>
          </a:p>
          <a:p>
            <a:pPr marL="400050" indent="-400050">
              <a:buFont typeface="+mj-lt"/>
              <a:buAutoNum type="romanUcPeriod"/>
            </a:pPr>
            <a:endParaRPr lang="en-CA" dirty="0"/>
          </a:p>
          <a:p>
            <a:pPr marL="400050" indent="-400050">
              <a:buFont typeface="+mj-lt"/>
              <a:buAutoNum type="romanUcPeriod"/>
            </a:pPr>
            <a:r>
              <a:rPr lang="en-CA" b="1" u="sng" dirty="0"/>
              <a:t>PREPARE DATA </a:t>
            </a:r>
            <a:r>
              <a:rPr lang="en-CA" dirty="0"/>
              <a:t>- Normalization process and missing values treatment has been applied  before. Anyway, as we find only 1,25% missing  values, this does not generate much interference.</a:t>
            </a:r>
          </a:p>
          <a:p>
            <a:pPr marL="400050" indent="-400050">
              <a:buFont typeface="+mj-lt"/>
              <a:buAutoNum type="romanUcPeriod"/>
            </a:pPr>
            <a:endParaRPr lang="en-CA" dirty="0"/>
          </a:p>
          <a:p>
            <a:pPr marL="400050" indent="-400050">
              <a:buFont typeface="+mj-lt"/>
              <a:buAutoNum type="romanUcPeriod"/>
            </a:pPr>
            <a:r>
              <a:rPr lang="en-CA" b="1" u="sng" dirty="0"/>
              <a:t>TRAIN MODEL </a:t>
            </a:r>
            <a:r>
              <a:rPr lang="en-CA" dirty="0"/>
              <a:t>– For all models, we apply the training procedure (70%) and test (30%)</a:t>
            </a:r>
          </a:p>
          <a:p>
            <a:pPr marL="400050" indent="-400050">
              <a:buFont typeface="+mj-lt"/>
              <a:buAutoNum type="romanUcPeriod"/>
            </a:pPr>
            <a:endParaRPr lang="en-CA" dirty="0"/>
          </a:p>
          <a:p>
            <a:pPr marL="400050" indent="-400050">
              <a:buFont typeface="+mj-lt"/>
              <a:buAutoNum type="romanUcPeriod"/>
            </a:pPr>
            <a:r>
              <a:rPr lang="en-CA" b="1" u="sng" dirty="0"/>
              <a:t>EVALUATE</a:t>
            </a:r>
            <a:r>
              <a:rPr lang="en-CA" dirty="0"/>
              <a:t>  - The k value minimum considered is 70%.</a:t>
            </a:r>
          </a:p>
          <a:p>
            <a:pPr marL="400050" indent="-400050">
              <a:buFont typeface="+mj-lt"/>
              <a:buAutoNum type="romanUcPeriod"/>
            </a:pPr>
            <a:endParaRPr lang="en-CA" dirty="0"/>
          </a:p>
          <a:p>
            <a:pPr marL="400050" indent="-400050">
              <a:buFont typeface="+mj-lt"/>
              <a:buAutoNum type="romanUcPeriod"/>
            </a:pPr>
            <a:r>
              <a:rPr lang="en-CA" b="1" u="sng" dirty="0"/>
              <a:t>DEPLOY AND IMPROVE </a:t>
            </a:r>
            <a:r>
              <a:rPr lang="en-CA" dirty="0"/>
              <a:t>– This process considers future applications and adjustments, considering the entry of new future data.</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endParaRPr lang="en-CA" dirty="0"/>
          </a:p>
          <a:p>
            <a:endParaRPr lang="en-CA" dirty="0"/>
          </a:p>
          <a:p>
            <a:endParaRPr lang="en-CA" dirty="0"/>
          </a:p>
        </p:txBody>
      </p:sp>
    </p:spTree>
    <p:extLst>
      <p:ext uri="{BB962C8B-B14F-4D97-AF65-F5344CB8AC3E}">
        <p14:creationId xmlns:p14="http://schemas.microsoft.com/office/powerpoint/2010/main" val="24678323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z="4400" b="1" dirty="0">
                <a:latin typeface="Segoe UI Light" panose="020B0502040204020203" pitchFamily="34" charset="0"/>
                <a:cs typeface="Segoe UI Light" panose="020B0502040204020203" pitchFamily="34" charset="0"/>
              </a:rPr>
              <a:t>Aim of Analysis</a:t>
            </a:r>
          </a:p>
        </p:txBody>
      </p:sp>
      <p:sp>
        <p:nvSpPr>
          <p:cNvPr id="2" name="TextBox 1">
            <a:extLst>
              <a:ext uri="{FF2B5EF4-FFF2-40B4-BE49-F238E27FC236}">
                <a16:creationId xmlns:a16="http://schemas.microsoft.com/office/drawing/2014/main" id="{A949A541-F1DE-494B-94C4-22EAFEE0DE99}"/>
              </a:ext>
            </a:extLst>
          </p:cNvPr>
          <p:cNvSpPr txBox="1"/>
          <p:nvPr/>
        </p:nvSpPr>
        <p:spPr>
          <a:xfrm>
            <a:off x="714375" y="1685924"/>
            <a:ext cx="9529082" cy="5509200"/>
          </a:xfrm>
          <a:prstGeom prst="rect">
            <a:avLst/>
          </a:prstGeom>
          <a:noFill/>
        </p:spPr>
        <p:txBody>
          <a:bodyPr wrap="square" rtlCol="0">
            <a:spAutoFit/>
          </a:bodyPr>
          <a:lstStyle/>
          <a:p>
            <a:pPr marL="457200" indent="-457200">
              <a:buFont typeface="Wingdings" panose="05000000000000000000" pitchFamily="2" charset="2"/>
              <a:buChar char="Ø"/>
            </a:pPr>
            <a:r>
              <a:rPr lang="en-CA" sz="3200" dirty="0"/>
              <a:t>Identify patterns of consumption behavior based on electrical energy consumption by applying the machine learning method in order to support making decision in the formulation of public energy policies.</a:t>
            </a:r>
          </a:p>
          <a:p>
            <a:endParaRPr lang="en-CA" sz="3200" dirty="0"/>
          </a:p>
          <a:p>
            <a:pPr marL="457200" indent="-457200">
              <a:buFont typeface="Wingdings" panose="05000000000000000000" pitchFamily="2" charset="2"/>
              <a:buChar char="Ø"/>
            </a:pPr>
            <a:endParaRPr lang="en-CA" sz="3200" dirty="0"/>
          </a:p>
          <a:p>
            <a:pPr marL="457200" indent="-457200">
              <a:buFont typeface="Wingdings" panose="05000000000000000000" pitchFamily="2" charset="2"/>
              <a:buChar char="Ø"/>
            </a:pPr>
            <a:r>
              <a:rPr lang="en-CA" sz="3200" dirty="0"/>
              <a:t>Identify the best clustering results for different k values</a:t>
            </a:r>
          </a:p>
          <a:p>
            <a:pPr marL="457200" indent="-457200">
              <a:buFont typeface="Wingdings" panose="05000000000000000000" pitchFamily="2" charset="2"/>
              <a:buChar char="Ø"/>
            </a:pPr>
            <a:endParaRPr lang="en-CA" sz="3200" b="1" dirty="0"/>
          </a:p>
          <a:p>
            <a:pPr marL="285750" indent="-285750">
              <a:buFont typeface="Arial" panose="020B0604020202020204" pitchFamily="34" charset="0"/>
              <a:buChar char="•"/>
            </a:pPr>
            <a:endParaRPr lang="en-CA" sz="3200" dirty="0"/>
          </a:p>
        </p:txBody>
      </p:sp>
    </p:spTree>
    <p:extLst>
      <p:ext uri="{BB962C8B-B14F-4D97-AF65-F5344CB8AC3E}">
        <p14:creationId xmlns:p14="http://schemas.microsoft.com/office/powerpoint/2010/main" val="27512320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CA" sz="5400" dirty="0"/>
              <a:t>Dataset</a:t>
            </a:r>
          </a:p>
        </p:txBody>
      </p:sp>
      <p:sp>
        <p:nvSpPr>
          <p:cNvPr id="3" name="TextBox 2">
            <a:extLst>
              <a:ext uri="{FF2B5EF4-FFF2-40B4-BE49-F238E27FC236}">
                <a16:creationId xmlns:a16="http://schemas.microsoft.com/office/drawing/2014/main" id="{1437446B-3BBF-45B5-813F-079367507158}"/>
              </a:ext>
            </a:extLst>
          </p:cNvPr>
          <p:cNvSpPr txBox="1"/>
          <p:nvPr/>
        </p:nvSpPr>
        <p:spPr>
          <a:xfrm>
            <a:off x="450623" y="1088136"/>
            <a:ext cx="10927896" cy="2031325"/>
          </a:xfrm>
          <a:prstGeom prst="rect">
            <a:avLst/>
          </a:prstGeom>
          <a:noFill/>
        </p:spPr>
        <p:txBody>
          <a:bodyPr wrap="square" rtlCol="0">
            <a:spAutoFit/>
          </a:bodyPr>
          <a:lstStyle/>
          <a:p>
            <a:pPr marL="285750" indent="-285750">
              <a:buFont typeface="Arial" panose="020B0604020202020204" pitchFamily="34" charset="0"/>
              <a:buChar char="•"/>
            </a:pPr>
            <a:endParaRPr lang="en-US" dirty="0"/>
          </a:p>
          <a:p>
            <a:r>
              <a:rPr lang="en-CA" b="1" u="sng" dirty="0"/>
              <a:t>Data Set Information</a:t>
            </a:r>
          </a:p>
          <a:p>
            <a:endParaRPr lang="en-CA" dirty="0"/>
          </a:p>
          <a:p>
            <a:r>
              <a:rPr lang="en-CA" dirty="0"/>
              <a:t>This archive contains 2075259 measurements gathered in a house located in </a:t>
            </a:r>
            <a:r>
              <a:rPr lang="en-CA" dirty="0" err="1"/>
              <a:t>Sceaux</a:t>
            </a:r>
            <a:r>
              <a:rPr lang="en-CA" dirty="0"/>
              <a:t> (7km of Paris, France) between December 2006 and November 2010 (47 months).</a:t>
            </a:r>
          </a:p>
          <a:p>
            <a:br>
              <a:rPr lang="en-CA" dirty="0"/>
            </a:br>
            <a:r>
              <a:rPr lang="en-US" dirty="0"/>
              <a:t>Source:</a:t>
            </a:r>
            <a:r>
              <a:rPr lang="en-CA" dirty="0">
                <a:hlinkClick r:id="rId2"/>
              </a:rPr>
              <a:t>https://archive.ics.uci.edu/ml/datasets/individual+household+electric+power+consumption</a:t>
            </a:r>
            <a:endParaRPr lang="en-CA" dirty="0"/>
          </a:p>
        </p:txBody>
      </p:sp>
      <p:pic>
        <p:nvPicPr>
          <p:cNvPr id="5" name="Picture 4">
            <a:extLst>
              <a:ext uri="{FF2B5EF4-FFF2-40B4-BE49-F238E27FC236}">
                <a16:creationId xmlns:a16="http://schemas.microsoft.com/office/drawing/2014/main" id="{B6BB55E9-AC94-405B-BBED-83B7E40D043B}"/>
              </a:ext>
            </a:extLst>
          </p:cNvPr>
          <p:cNvPicPr>
            <a:picLocks noChangeAspect="1"/>
          </p:cNvPicPr>
          <p:nvPr/>
        </p:nvPicPr>
        <p:blipFill>
          <a:blip r:embed="rId3"/>
          <a:stretch>
            <a:fillRect/>
          </a:stretch>
        </p:blipFill>
        <p:spPr>
          <a:xfrm>
            <a:off x="1361460" y="3568509"/>
            <a:ext cx="8355194" cy="2365566"/>
          </a:xfrm>
          <a:prstGeom prst="rect">
            <a:avLst/>
          </a:prstGeom>
        </p:spPr>
      </p:pic>
    </p:spTree>
    <p:extLst>
      <p:ext uri="{BB962C8B-B14F-4D97-AF65-F5344CB8AC3E}">
        <p14:creationId xmlns:p14="http://schemas.microsoft.com/office/powerpoint/2010/main" val="21655355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448056"/>
            <a:ext cx="10546843" cy="640080"/>
          </a:xfrm>
        </p:spPr>
        <p:txBody>
          <a:bodyPr>
            <a:noAutofit/>
          </a:bodyPr>
          <a:lstStyle/>
          <a:p>
            <a:r>
              <a:rPr lang="en-CA" sz="5400" dirty="0"/>
              <a:t>Dataset </a:t>
            </a:r>
          </a:p>
        </p:txBody>
      </p:sp>
      <p:pic>
        <p:nvPicPr>
          <p:cNvPr id="3" name="Picture 2">
            <a:extLst>
              <a:ext uri="{FF2B5EF4-FFF2-40B4-BE49-F238E27FC236}">
                <a16:creationId xmlns:a16="http://schemas.microsoft.com/office/drawing/2014/main" id="{07EEC0F4-23C2-4DC1-A64F-6E0CCAC5C5E7}"/>
              </a:ext>
            </a:extLst>
          </p:cNvPr>
          <p:cNvPicPr>
            <a:picLocks noChangeAspect="1"/>
          </p:cNvPicPr>
          <p:nvPr/>
        </p:nvPicPr>
        <p:blipFill rotWithShape="1">
          <a:blip r:embed="rId2"/>
          <a:srcRect l="5234" t="13472" r="23125" b="27500"/>
          <a:stretch/>
        </p:blipFill>
        <p:spPr>
          <a:xfrm>
            <a:off x="695324" y="1533525"/>
            <a:ext cx="9802283" cy="4543044"/>
          </a:xfrm>
          <a:prstGeom prst="rect">
            <a:avLst/>
          </a:prstGeom>
        </p:spPr>
      </p:pic>
    </p:spTree>
    <p:extLst>
      <p:ext uri="{BB962C8B-B14F-4D97-AF65-F5344CB8AC3E}">
        <p14:creationId xmlns:p14="http://schemas.microsoft.com/office/powerpoint/2010/main" val="29997198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448056"/>
            <a:ext cx="10546843" cy="640080"/>
          </a:xfrm>
        </p:spPr>
        <p:txBody>
          <a:bodyPr>
            <a:noAutofit/>
          </a:bodyPr>
          <a:lstStyle/>
          <a:p>
            <a:r>
              <a:rPr lang="en-CA" sz="5400" dirty="0"/>
              <a:t>Data Preparation </a:t>
            </a:r>
          </a:p>
        </p:txBody>
      </p:sp>
      <p:sp>
        <p:nvSpPr>
          <p:cNvPr id="3" name="TextBox 2">
            <a:extLst>
              <a:ext uri="{FF2B5EF4-FFF2-40B4-BE49-F238E27FC236}">
                <a16:creationId xmlns:a16="http://schemas.microsoft.com/office/drawing/2014/main" id="{8180AC15-AEAD-40D7-9A82-54A41B5E98A5}"/>
              </a:ext>
            </a:extLst>
          </p:cNvPr>
          <p:cNvSpPr txBox="1"/>
          <p:nvPr/>
        </p:nvSpPr>
        <p:spPr>
          <a:xfrm>
            <a:off x="635507" y="1482880"/>
            <a:ext cx="10716322" cy="4524315"/>
          </a:xfrm>
          <a:prstGeom prst="rect">
            <a:avLst/>
          </a:prstGeom>
          <a:noFill/>
        </p:spPr>
        <p:txBody>
          <a:bodyPr wrap="square" rtlCol="0">
            <a:spAutoFit/>
          </a:bodyPr>
          <a:lstStyle/>
          <a:p>
            <a:pPr marL="285750" indent="-285750">
              <a:buFont typeface="Arial" panose="020B0604020202020204" pitchFamily="34" charset="0"/>
              <a:buChar char="•"/>
            </a:pPr>
            <a:r>
              <a:rPr lang="en-CA" dirty="0"/>
              <a:t>The data does have missing values about </a:t>
            </a:r>
            <a:r>
              <a:rPr lang="en-CA" b="1" dirty="0"/>
              <a:t>1.25%</a:t>
            </a:r>
            <a:r>
              <a:rPr lang="en-CA" dirty="0"/>
              <a:t> of the rows (about 82 days). We can notice that the number of missing values is relatively small compared to the size of the database.</a:t>
            </a:r>
            <a:br>
              <a:rPr lang="en-CA" dirty="0"/>
            </a:br>
            <a:r>
              <a:rPr lang="en-CA" dirty="0"/>
              <a:t>So, it’s not harmful to the model if we delete these missing values.</a:t>
            </a:r>
          </a:p>
          <a:p>
            <a:endParaRPr lang="en-CA" dirty="0"/>
          </a:p>
          <a:p>
            <a:pPr marL="285750" indent="-285750">
              <a:buFont typeface="Arial" panose="020B0604020202020204" pitchFamily="34" charset="0"/>
              <a:buChar char="•"/>
            </a:pPr>
            <a:r>
              <a:rPr lang="en-US" dirty="0"/>
              <a:t>Get attributes and split into training and test datasets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CA" dirty="0"/>
              <a:t>Applies dimensionality reduction.</a:t>
            </a:r>
          </a:p>
          <a:p>
            <a:pPr marL="285750" indent="-285750">
              <a:buFont typeface="Arial" panose="020B0604020202020204" pitchFamily="34" charset="0"/>
              <a:buChar char="•"/>
            </a:pPr>
            <a:endParaRPr lang="en-CA" dirty="0"/>
          </a:p>
          <a:p>
            <a:r>
              <a:rPr lang="en-US" dirty="0"/>
              <a:t>We used the Principal Component Analysis (PCA), it is a simple yet popular and useful linear transformation technique that a</a:t>
            </a:r>
            <a:r>
              <a:rPr lang="en-CA" dirty="0" err="1"/>
              <a:t>pplie</a:t>
            </a:r>
            <a:r>
              <a:rPr lang="en-CA" dirty="0"/>
              <a:t> dimensionality reduction.</a:t>
            </a:r>
          </a:p>
          <a:p>
            <a:r>
              <a:rPr lang="en-CA" dirty="0"/>
              <a:t>we are not reducing the numbers of variables, we only collected all variances from the variables and input it in 2 components and these components represents the same variables information </a:t>
            </a:r>
          </a:p>
          <a:p>
            <a:r>
              <a:rPr lang="en-CA" dirty="0"/>
              <a:t>so now we can work with only these 2 components to make predictions</a:t>
            </a:r>
          </a:p>
          <a:p>
            <a:endParaRPr lang="en-CA" dirty="0"/>
          </a:p>
          <a:p>
            <a:endParaRPr lang="en-CA" dirty="0"/>
          </a:p>
          <a:p>
            <a:endParaRPr lang="en-CA" dirty="0"/>
          </a:p>
        </p:txBody>
      </p:sp>
    </p:spTree>
    <p:extLst>
      <p:ext uri="{BB962C8B-B14F-4D97-AF65-F5344CB8AC3E}">
        <p14:creationId xmlns:p14="http://schemas.microsoft.com/office/powerpoint/2010/main" val="34441739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448056"/>
            <a:ext cx="10546843" cy="640080"/>
          </a:xfrm>
        </p:spPr>
        <p:txBody>
          <a:bodyPr>
            <a:noAutofit/>
          </a:bodyPr>
          <a:lstStyle/>
          <a:p>
            <a:r>
              <a:rPr lang="en-CA" sz="3200" dirty="0"/>
              <a:t>Area Clusters Plot Analyse for k = 8 and k =7</a:t>
            </a:r>
          </a:p>
        </p:txBody>
      </p:sp>
      <p:pic>
        <p:nvPicPr>
          <p:cNvPr id="2" name="Picture 1">
            <a:extLst>
              <a:ext uri="{FF2B5EF4-FFF2-40B4-BE49-F238E27FC236}">
                <a16:creationId xmlns:a16="http://schemas.microsoft.com/office/drawing/2014/main" id="{9F3BD191-EEBA-479A-8424-285C4E4A26A2}"/>
              </a:ext>
            </a:extLst>
          </p:cNvPr>
          <p:cNvPicPr>
            <a:picLocks noChangeAspect="1"/>
          </p:cNvPicPr>
          <p:nvPr/>
        </p:nvPicPr>
        <p:blipFill>
          <a:blip r:embed="rId2"/>
          <a:stretch>
            <a:fillRect/>
          </a:stretch>
        </p:blipFill>
        <p:spPr>
          <a:xfrm>
            <a:off x="598563" y="2124074"/>
            <a:ext cx="4811637" cy="3190875"/>
          </a:xfrm>
          <a:prstGeom prst="rect">
            <a:avLst/>
          </a:prstGeom>
        </p:spPr>
      </p:pic>
      <p:pic>
        <p:nvPicPr>
          <p:cNvPr id="3" name="Picture 2">
            <a:extLst>
              <a:ext uri="{FF2B5EF4-FFF2-40B4-BE49-F238E27FC236}">
                <a16:creationId xmlns:a16="http://schemas.microsoft.com/office/drawing/2014/main" id="{A9483916-D30B-40EA-A932-AA7AF37BC1B0}"/>
              </a:ext>
            </a:extLst>
          </p:cNvPr>
          <p:cNvPicPr>
            <a:picLocks noChangeAspect="1"/>
          </p:cNvPicPr>
          <p:nvPr/>
        </p:nvPicPr>
        <p:blipFill>
          <a:blip r:embed="rId3"/>
          <a:stretch>
            <a:fillRect/>
          </a:stretch>
        </p:blipFill>
        <p:spPr>
          <a:xfrm>
            <a:off x="5619750" y="2124074"/>
            <a:ext cx="4811636" cy="3190874"/>
          </a:xfrm>
          <a:prstGeom prst="rect">
            <a:avLst/>
          </a:prstGeom>
        </p:spPr>
      </p:pic>
      <p:sp>
        <p:nvSpPr>
          <p:cNvPr id="5" name="TextBox 4">
            <a:extLst>
              <a:ext uri="{FF2B5EF4-FFF2-40B4-BE49-F238E27FC236}">
                <a16:creationId xmlns:a16="http://schemas.microsoft.com/office/drawing/2014/main" id="{621594A6-6E55-4647-95B6-1362826882A5}"/>
              </a:ext>
            </a:extLst>
          </p:cNvPr>
          <p:cNvSpPr txBox="1"/>
          <p:nvPr/>
        </p:nvSpPr>
        <p:spPr>
          <a:xfrm>
            <a:off x="1962150" y="5505450"/>
            <a:ext cx="1600200" cy="369332"/>
          </a:xfrm>
          <a:prstGeom prst="rect">
            <a:avLst/>
          </a:prstGeom>
          <a:noFill/>
        </p:spPr>
        <p:txBody>
          <a:bodyPr wrap="square" rtlCol="0">
            <a:spAutoFit/>
          </a:bodyPr>
          <a:lstStyle/>
          <a:p>
            <a:endParaRPr lang="en-CA" dirty="0"/>
          </a:p>
        </p:txBody>
      </p:sp>
      <p:sp>
        <p:nvSpPr>
          <p:cNvPr id="7" name="TextBox 6">
            <a:extLst>
              <a:ext uri="{FF2B5EF4-FFF2-40B4-BE49-F238E27FC236}">
                <a16:creationId xmlns:a16="http://schemas.microsoft.com/office/drawing/2014/main" id="{7468802E-66A4-476E-A630-221227C99135}"/>
              </a:ext>
            </a:extLst>
          </p:cNvPr>
          <p:cNvSpPr txBox="1"/>
          <p:nvPr/>
        </p:nvSpPr>
        <p:spPr>
          <a:xfrm>
            <a:off x="247650" y="6225278"/>
            <a:ext cx="5372100" cy="369332"/>
          </a:xfrm>
          <a:prstGeom prst="rect">
            <a:avLst/>
          </a:prstGeom>
          <a:noFill/>
        </p:spPr>
        <p:txBody>
          <a:bodyPr wrap="square" rtlCol="0">
            <a:spAutoFit/>
          </a:bodyPr>
          <a:lstStyle/>
          <a:p>
            <a:r>
              <a:rPr lang="en-US" dirty="0"/>
              <a:t>Each color area represent a cluster area</a:t>
            </a:r>
            <a:endParaRPr lang="en-CA" dirty="0"/>
          </a:p>
        </p:txBody>
      </p:sp>
      <p:sp>
        <p:nvSpPr>
          <p:cNvPr id="8" name="TextBox 7">
            <a:extLst>
              <a:ext uri="{FF2B5EF4-FFF2-40B4-BE49-F238E27FC236}">
                <a16:creationId xmlns:a16="http://schemas.microsoft.com/office/drawing/2014/main" id="{D0B58C7A-FF5D-4132-A894-C12C2850EA2F}"/>
              </a:ext>
            </a:extLst>
          </p:cNvPr>
          <p:cNvSpPr txBox="1"/>
          <p:nvPr/>
        </p:nvSpPr>
        <p:spPr>
          <a:xfrm>
            <a:off x="2590800" y="1659492"/>
            <a:ext cx="1943100" cy="369332"/>
          </a:xfrm>
          <a:prstGeom prst="rect">
            <a:avLst/>
          </a:prstGeom>
          <a:noFill/>
        </p:spPr>
        <p:txBody>
          <a:bodyPr wrap="square" rtlCol="0">
            <a:spAutoFit/>
          </a:bodyPr>
          <a:lstStyle/>
          <a:p>
            <a:r>
              <a:rPr lang="en-CA" dirty="0"/>
              <a:t>K = 8</a:t>
            </a:r>
          </a:p>
        </p:txBody>
      </p:sp>
      <p:sp>
        <p:nvSpPr>
          <p:cNvPr id="9" name="TextBox 8">
            <a:extLst>
              <a:ext uri="{FF2B5EF4-FFF2-40B4-BE49-F238E27FC236}">
                <a16:creationId xmlns:a16="http://schemas.microsoft.com/office/drawing/2014/main" id="{4B6C7D1B-F5FC-4881-80A0-02BC78D5133E}"/>
              </a:ext>
            </a:extLst>
          </p:cNvPr>
          <p:cNvSpPr txBox="1"/>
          <p:nvPr/>
        </p:nvSpPr>
        <p:spPr>
          <a:xfrm>
            <a:off x="7553325" y="1670924"/>
            <a:ext cx="1943100" cy="369332"/>
          </a:xfrm>
          <a:prstGeom prst="rect">
            <a:avLst/>
          </a:prstGeom>
          <a:noFill/>
        </p:spPr>
        <p:txBody>
          <a:bodyPr wrap="square" rtlCol="0">
            <a:spAutoFit/>
          </a:bodyPr>
          <a:lstStyle/>
          <a:p>
            <a:r>
              <a:rPr lang="en-CA" dirty="0"/>
              <a:t>K = 7</a:t>
            </a:r>
          </a:p>
        </p:txBody>
      </p:sp>
    </p:spTree>
    <p:extLst>
      <p:ext uri="{BB962C8B-B14F-4D97-AF65-F5344CB8AC3E}">
        <p14:creationId xmlns:p14="http://schemas.microsoft.com/office/powerpoint/2010/main" val="22257461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700F7-FB3B-42DA-A5DF-E66BF272D591}"/>
              </a:ext>
            </a:extLst>
          </p:cNvPr>
          <p:cNvSpPr>
            <a:spLocks noGrp="1"/>
          </p:cNvSpPr>
          <p:nvPr>
            <p:ph type="title"/>
          </p:nvPr>
        </p:nvSpPr>
        <p:spPr>
          <a:xfrm>
            <a:off x="521207" y="448056"/>
            <a:ext cx="10556368" cy="640080"/>
          </a:xfrm>
        </p:spPr>
        <p:txBody>
          <a:bodyPr>
            <a:normAutofit/>
          </a:bodyPr>
          <a:lstStyle/>
          <a:p>
            <a:r>
              <a:rPr lang="en-US" dirty="0"/>
              <a:t>Elbow </a:t>
            </a:r>
            <a:r>
              <a:rPr lang="en-US" dirty="0" err="1"/>
              <a:t>Curv</a:t>
            </a:r>
            <a:endParaRPr lang="en-CA" dirty="0"/>
          </a:p>
        </p:txBody>
      </p:sp>
      <p:pic>
        <p:nvPicPr>
          <p:cNvPr id="5" name="Picture 4">
            <a:extLst>
              <a:ext uri="{FF2B5EF4-FFF2-40B4-BE49-F238E27FC236}">
                <a16:creationId xmlns:a16="http://schemas.microsoft.com/office/drawing/2014/main" id="{0EB63A79-FD33-42C4-919E-276CFA85C3F1}"/>
              </a:ext>
            </a:extLst>
          </p:cNvPr>
          <p:cNvPicPr>
            <a:picLocks noChangeAspect="1"/>
          </p:cNvPicPr>
          <p:nvPr/>
        </p:nvPicPr>
        <p:blipFill rotWithShape="1">
          <a:blip r:embed="rId2"/>
          <a:srcRect l="13415" t="34721" r="53281" b="25973"/>
          <a:stretch/>
        </p:blipFill>
        <p:spPr>
          <a:xfrm>
            <a:off x="2378581" y="1363497"/>
            <a:ext cx="6222493" cy="4131006"/>
          </a:xfrm>
          <a:prstGeom prst="rect">
            <a:avLst/>
          </a:prstGeom>
        </p:spPr>
      </p:pic>
      <p:sp>
        <p:nvSpPr>
          <p:cNvPr id="6" name="TextBox 5">
            <a:extLst>
              <a:ext uri="{FF2B5EF4-FFF2-40B4-BE49-F238E27FC236}">
                <a16:creationId xmlns:a16="http://schemas.microsoft.com/office/drawing/2014/main" id="{C5401172-9001-4EEC-B7F4-50397588BFE0}"/>
              </a:ext>
            </a:extLst>
          </p:cNvPr>
          <p:cNvSpPr txBox="1"/>
          <p:nvPr/>
        </p:nvSpPr>
        <p:spPr>
          <a:xfrm>
            <a:off x="152399" y="5638800"/>
            <a:ext cx="11824011" cy="1200329"/>
          </a:xfrm>
          <a:prstGeom prst="rect">
            <a:avLst/>
          </a:prstGeom>
          <a:noFill/>
        </p:spPr>
        <p:txBody>
          <a:bodyPr wrap="square" rtlCol="0">
            <a:spAutoFit/>
          </a:bodyPr>
          <a:lstStyle/>
          <a:p>
            <a:r>
              <a:rPr lang="en-CA" dirty="0"/>
              <a:t>The Elbow </a:t>
            </a:r>
            <a:r>
              <a:rPr lang="en-CA" dirty="0" err="1"/>
              <a:t>Curv</a:t>
            </a:r>
            <a:r>
              <a:rPr lang="en-CA" dirty="0"/>
              <a:t> calculate the variance resulted of the Total Sum of the Squares - Sum of the Squares of distances inside of clusters. From this result we know that for each k value we can understand the variance value.</a:t>
            </a:r>
          </a:p>
          <a:p>
            <a:r>
              <a:rPr lang="en-CA" dirty="0"/>
              <a:t>The </a:t>
            </a:r>
            <a:r>
              <a:rPr lang="en-CA" i="1" dirty="0"/>
              <a:t>Explicated Variance x  K Value</a:t>
            </a:r>
            <a:r>
              <a:rPr lang="en-CA" dirty="0"/>
              <a:t> graphic show us that for k value &gt;= 4 the variance could be more explicated </a:t>
            </a:r>
          </a:p>
          <a:p>
            <a:endParaRPr lang="en-CA" dirty="0"/>
          </a:p>
        </p:txBody>
      </p:sp>
    </p:spTree>
    <p:extLst>
      <p:ext uri="{BB962C8B-B14F-4D97-AF65-F5344CB8AC3E}">
        <p14:creationId xmlns:p14="http://schemas.microsoft.com/office/powerpoint/2010/main" val="1450679009"/>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 xsi:nil="true"/>
    <MediaServiceKeyPoints xmlns="71af3243-3dd4-4a8d-8c0d-dd76da1f02a5" xsi:nil="true"/>
  </documentManagement>
</p:properties>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50072C5-DDE0-4258-BA7A-4D4B80DFA632}">
  <ds:schemaRefs>
    <ds:schemaRef ds:uri="http://purl.org/dc/terms/"/>
    <ds:schemaRef ds:uri="http://schemas.microsoft.com/office/2006/metadata/properties"/>
    <ds:schemaRef ds:uri="71af3243-3dd4-4a8d-8c0d-dd76da1f02a5"/>
    <ds:schemaRef ds:uri="http://purl.org/dc/dcmitype/"/>
    <ds:schemaRef ds:uri="http://purl.org/dc/elements/1.1/"/>
    <ds:schemaRef ds:uri="http://www.w3.org/XML/1998/namespace"/>
    <ds:schemaRef ds:uri="http://schemas.openxmlformats.org/package/2006/metadata/core-properties"/>
    <ds:schemaRef ds:uri="http://schemas.microsoft.com/office/infopath/2007/PartnerControls"/>
    <ds:schemaRef ds:uri="http://schemas.microsoft.com/office/2006/documentManagement/types"/>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Welcome to PowerPoint 2016</Template>
  <TotalTime>0</TotalTime>
  <Words>357</Words>
  <Application>Microsoft Office PowerPoint</Application>
  <PresentationFormat>Widescreen</PresentationFormat>
  <Paragraphs>53</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Segoe UI</vt:lpstr>
      <vt:lpstr>Segoe UI Light</vt:lpstr>
      <vt:lpstr>Wingdings</vt:lpstr>
      <vt:lpstr>WelcomeDoc</vt:lpstr>
      <vt:lpstr> Big Data Project    -Leandro Oliveira </vt:lpstr>
      <vt:lpstr>Learning Process Steps in Machine Learning</vt:lpstr>
      <vt:lpstr>Learning Process Steps in Machine Learning</vt:lpstr>
      <vt:lpstr>Aim of Analysis</vt:lpstr>
      <vt:lpstr>Dataset</vt:lpstr>
      <vt:lpstr>Dataset </vt:lpstr>
      <vt:lpstr>Data Preparation </vt:lpstr>
      <vt:lpstr>Area Clusters Plot Analyse for k = 8 and k =7</vt:lpstr>
      <vt:lpstr>Elbow Curv</vt:lpstr>
      <vt:lpstr>Area Clusters Plot Analyse for k = 8 and k =7</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2019-11-04T22:32:55Z</dcterms:created>
  <dcterms:modified xsi:type="dcterms:W3CDTF">2020-05-20T14:51:12Z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