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7892-B2E2-489E-B679-12B696A0E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A1AA42A-40A5-40F3-87E8-87BFA5283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177C20-EF54-4CDF-BD7A-4506F2F48DA1}"/>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859C2C27-0355-4B32-9565-B98D90C274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F73C7-3858-4832-9EAE-124CC43EC31E}"/>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26539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4224-EDCE-4E58-AE6D-329D87F7EE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1F345B-1CE0-45BD-8822-EDA668205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F6317E-2049-49B8-97EF-2422A121568D}"/>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250943F5-949D-4264-875B-F747C0E6E6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3EC223-929E-411E-A45C-7E9A360BA449}"/>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975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95337-B33F-4CAD-A030-C3860F1987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8AFDCA-26FD-4F0F-AE74-71D99445E0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7AB14A-E1B5-4401-807E-48B14E8A0191}"/>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3BDF7E25-CEAC-443B-8CF6-094577D077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BB87E8-D93F-48C0-8E3B-5F4122B76200}"/>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05793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21E4-ABB1-49ED-94E2-1F3E48E214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DFBCDA-A5F0-4041-BFCA-668F9128B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65AD2E-F933-48D8-9CE1-0ECFC4C782DB}"/>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CDAA4D55-2EC0-4923-A465-147A638F28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5E1F55-613D-4069-8C2E-0F54D3DBE2FA}"/>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27301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7CCC-D47B-4557-A157-35C0FB8F83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7CAAB8-964A-41ED-8051-B1E92C4AC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DA044-6078-4441-8B1B-4868687E0491}"/>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8ECA92EC-700D-4D71-A447-B301DA118E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C38A2F-3C1D-4BBD-91A0-FBAECAFE7FC2}"/>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265429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840F-0CE8-463F-A59B-AB66F6D115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0BEA11-9DA7-4A8A-B783-79937712E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4939E1-FBB7-45EF-9740-5C44ACC1D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FD0CDEA-4B7A-40CA-AFB4-6A438E6C636B}"/>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6" name="Footer Placeholder 5">
            <a:extLst>
              <a:ext uri="{FF2B5EF4-FFF2-40B4-BE49-F238E27FC236}">
                <a16:creationId xmlns:a16="http://schemas.microsoft.com/office/drawing/2014/main" id="{91032CA2-F09D-4124-94AD-54EF7BE96E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175E6F-C8A9-493C-9BD4-5DB3A02C38B0}"/>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267392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5BD9-F907-4407-80C1-C351FA04A55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D603BD-D2B4-4C7B-8762-88D7B9708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CEBFD-A23A-40AD-84DF-B81C7823A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6A995A-B9A2-412C-A95C-54369A90A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4980B-7244-4B73-975D-CB5970AEE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137C3A-F3BA-4557-8C94-6B511B1A6F4F}"/>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8" name="Footer Placeholder 7">
            <a:extLst>
              <a:ext uri="{FF2B5EF4-FFF2-40B4-BE49-F238E27FC236}">
                <a16:creationId xmlns:a16="http://schemas.microsoft.com/office/drawing/2014/main" id="{FB8509BB-A5ED-453A-BA7C-A7CE804944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D440AF5-352A-470A-A188-87E3D4C2D32D}"/>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244749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5BFA-52C8-4D7E-B2A3-7D729994AC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8E8429-DF38-45AE-B060-3093AFF39B5D}"/>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4" name="Footer Placeholder 3">
            <a:extLst>
              <a:ext uri="{FF2B5EF4-FFF2-40B4-BE49-F238E27FC236}">
                <a16:creationId xmlns:a16="http://schemas.microsoft.com/office/drawing/2014/main" id="{7230876A-59F0-4331-A932-C8983F0EEB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4FA45E-E036-4475-8CAD-C13EC09CBCDF}"/>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129608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27D06-A310-45A5-8BAA-B055BFE9C028}"/>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3" name="Footer Placeholder 2">
            <a:extLst>
              <a:ext uri="{FF2B5EF4-FFF2-40B4-BE49-F238E27FC236}">
                <a16:creationId xmlns:a16="http://schemas.microsoft.com/office/drawing/2014/main" id="{CCDF96A6-4858-41A8-BAF3-B9EF559EF0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EC8276A-EB33-4990-8B2E-1725F9A40DEA}"/>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290084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A7B5-D71B-4D4A-94CA-B174B5FA6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C1069E5-5BB6-4DF0-B28A-2D6CE50F8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D454013-B78A-4E88-AED9-D445E5F1C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AE93B-5C25-41B1-9C6A-EE7C79EAD8E1}"/>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6" name="Footer Placeholder 5">
            <a:extLst>
              <a:ext uri="{FF2B5EF4-FFF2-40B4-BE49-F238E27FC236}">
                <a16:creationId xmlns:a16="http://schemas.microsoft.com/office/drawing/2014/main" id="{7BFED372-1957-4E31-9B2F-D2AE96D594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9A368E-07B8-47DA-87F5-33A6B6346AED}"/>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115214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F5C7-4C46-4B7C-9153-756A0C4C0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1FD27F-459B-4898-8E38-72EBD140B3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CBD637-CBA3-4F8A-A0C4-AA362AED2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57648-8DC9-4E5E-9F64-98206821A0BD}"/>
              </a:ext>
            </a:extLst>
          </p:cNvPr>
          <p:cNvSpPr>
            <a:spLocks noGrp="1"/>
          </p:cNvSpPr>
          <p:nvPr>
            <p:ph type="dt" sz="half" idx="10"/>
          </p:nvPr>
        </p:nvSpPr>
        <p:spPr/>
        <p:txBody>
          <a:bodyPr/>
          <a:lstStyle/>
          <a:p>
            <a:fld id="{0629A3BD-5495-4EB2-B167-C067E268582F}" type="datetimeFigureOut">
              <a:rPr lang="en-GB" smtClean="0"/>
              <a:t>21/07/2021</a:t>
            </a:fld>
            <a:endParaRPr lang="en-GB"/>
          </a:p>
        </p:txBody>
      </p:sp>
      <p:sp>
        <p:nvSpPr>
          <p:cNvPr id="6" name="Footer Placeholder 5">
            <a:extLst>
              <a:ext uri="{FF2B5EF4-FFF2-40B4-BE49-F238E27FC236}">
                <a16:creationId xmlns:a16="http://schemas.microsoft.com/office/drawing/2014/main" id="{E6134FC3-451A-4B87-BB5B-5493C3145E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998C99-28F8-4078-84B8-F590A257B713}"/>
              </a:ext>
            </a:extLst>
          </p:cNvPr>
          <p:cNvSpPr>
            <a:spLocks noGrp="1"/>
          </p:cNvSpPr>
          <p:nvPr>
            <p:ph type="sldNum" sz="quarter" idx="12"/>
          </p:nvPr>
        </p:nvSpPr>
        <p:spPr/>
        <p:txBody>
          <a:bodyPr/>
          <a:lstStyle/>
          <a:p>
            <a:fld id="{E6264D62-F4F9-4A0E-96F3-68C354B96365}" type="slidenum">
              <a:rPr lang="en-GB" smtClean="0"/>
              <a:t>‹#›</a:t>
            </a:fld>
            <a:endParaRPr lang="en-GB"/>
          </a:p>
        </p:txBody>
      </p:sp>
    </p:spTree>
    <p:extLst>
      <p:ext uri="{BB962C8B-B14F-4D97-AF65-F5344CB8AC3E}">
        <p14:creationId xmlns:p14="http://schemas.microsoft.com/office/powerpoint/2010/main" val="428218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A03FF-A6FB-43A6-9854-AB8348830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A7A48D-649A-4829-9FDD-20B8EAE16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375415-FAC6-487E-877D-851DEE6D0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9A3BD-5495-4EB2-B167-C067E268582F}" type="datetimeFigureOut">
              <a:rPr lang="en-GB" smtClean="0"/>
              <a:t>21/07/2021</a:t>
            </a:fld>
            <a:endParaRPr lang="en-GB"/>
          </a:p>
        </p:txBody>
      </p:sp>
      <p:sp>
        <p:nvSpPr>
          <p:cNvPr id="5" name="Footer Placeholder 4">
            <a:extLst>
              <a:ext uri="{FF2B5EF4-FFF2-40B4-BE49-F238E27FC236}">
                <a16:creationId xmlns:a16="http://schemas.microsoft.com/office/drawing/2014/main" id="{1F18DFB1-2989-41A1-8E68-557B9893A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120095-B8B7-448C-B247-833C8EF983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4D62-F4F9-4A0E-96F3-68C354B96365}" type="slidenum">
              <a:rPr lang="en-GB" smtClean="0"/>
              <a:t>‹#›</a:t>
            </a:fld>
            <a:endParaRPr lang="en-GB"/>
          </a:p>
        </p:txBody>
      </p:sp>
    </p:spTree>
    <p:extLst>
      <p:ext uri="{BB962C8B-B14F-4D97-AF65-F5344CB8AC3E}">
        <p14:creationId xmlns:p14="http://schemas.microsoft.com/office/powerpoint/2010/main" val="1245087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34" name="Freeform: Shape 33">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6C2F4695-C51E-438D-AE01-4AAB1C9C10B1}"/>
              </a:ext>
            </a:extLst>
          </p:cNvPr>
          <p:cNvPicPr>
            <a:picLocks/>
          </p:cNvPicPr>
          <p:nvPr/>
        </p:nvPicPr>
        <p:blipFill>
          <a:blip r:embed="rId2"/>
          <a:stretch>
            <a:fillRect/>
          </a:stretch>
        </p:blipFill>
        <p:spPr>
          <a:xfrm>
            <a:off x="1212137" y="0"/>
            <a:ext cx="10001295" cy="6749716"/>
          </a:xfrm>
          <a:prstGeom prst="rect">
            <a:avLst/>
          </a:prstGeom>
        </p:spPr>
      </p:pic>
      <p:pic>
        <p:nvPicPr>
          <p:cNvPr id="1028" name="Picture 4">
            <a:extLst>
              <a:ext uri="{FF2B5EF4-FFF2-40B4-BE49-F238E27FC236}">
                <a16:creationId xmlns:a16="http://schemas.microsoft.com/office/drawing/2014/main" id="{90BC8942-7B06-44CD-9848-5E60DBC87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9397" y="3141196"/>
            <a:ext cx="77152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20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8" name="Freeform: Shape 37">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AFEB2D5D-C44B-429C-8E60-BDB0DD5953A2}"/>
              </a:ext>
            </a:extLst>
          </p:cNvPr>
          <p:cNvSpPr txBox="1"/>
          <p:nvPr/>
        </p:nvSpPr>
        <p:spPr>
          <a:xfrm>
            <a:off x="386126" y="316748"/>
            <a:ext cx="5709721" cy="2430864"/>
          </a:xfrm>
          <a:prstGeom prst="rect">
            <a:avLst/>
          </a:prstGeom>
          <a:ln>
            <a:noFill/>
          </a:ln>
        </p:spPr>
        <p:txBody>
          <a:bodyPr vert="horz" lIns="91440" tIns="45720" rIns="91440" bIns="45720" rtlCol="0" anchor="t">
            <a:normAutofit/>
          </a:bodyPr>
          <a:lstStyle/>
          <a:p>
            <a:pPr>
              <a:lnSpc>
                <a:spcPct val="90000"/>
              </a:lnSpc>
              <a:spcAft>
                <a:spcPts val="600"/>
              </a:spcAft>
            </a:pPr>
            <a:r>
              <a:rPr lang="en-US" sz="2000" dirty="0">
                <a:solidFill>
                  <a:schemeClr val="tx2"/>
                </a:solidFill>
              </a:rPr>
              <a:t>Valve Devices publish </a:t>
            </a:r>
            <a:r>
              <a:rPr lang="en-US" sz="2000" dirty="0" err="1">
                <a:solidFill>
                  <a:schemeClr val="tx2"/>
                </a:solidFill>
              </a:rPr>
              <a:t>key:value</a:t>
            </a:r>
            <a:r>
              <a:rPr lang="en-US" sz="2000" dirty="0">
                <a:solidFill>
                  <a:schemeClr val="tx2"/>
                </a:solidFill>
              </a:rPr>
              <a:t> data via an MQTT broker to IoT core. MQTT is a lightweight, reliable and highly scalable protocol supported by cloud providers (AWS, Azure, Google Cloud) The topics should be of the form: customer/location/</a:t>
            </a:r>
            <a:r>
              <a:rPr lang="en-US" sz="2000" dirty="0" err="1">
                <a:solidFill>
                  <a:schemeClr val="tx2"/>
                </a:solidFill>
              </a:rPr>
              <a:t>deviceid</a:t>
            </a:r>
            <a:r>
              <a:rPr lang="en-US" sz="2000" dirty="0">
                <a:solidFill>
                  <a:schemeClr val="tx2"/>
                </a:solidFill>
              </a:rPr>
              <a:t>/topic</a:t>
            </a:r>
          </a:p>
          <a:p>
            <a:pPr>
              <a:lnSpc>
                <a:spcPct val="90000"/>
              </a:lnSpc>
              <a:spcAft>
                <a:spcPts val="600"/>
              </a:spcAft>
            </a:pPr>
            <a:r>
              <a:rPr lang="en-US" sz="2000" dirty="0">
                <a:solidFill>
                  <a:schemeClr val="tx2"/>
                </a:solidFill>
              </a:rPr>
              <a:t>This will allow us to easily provide customized alerting rules for different customers and locations</a:t>
            </a:r>
          </a:p>
        </p:txBody>
      </p:sp>
      <p:grpSp>
        <p:nvGrpSpPr>
          <p:cNvPr id="43" name="Group 42">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4" name="Freeform: Shape 43">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02C75B60-19E8-42DD-9E7F-46E296BBD85F}"/>
              </a:ext>
            </a:extLst>
          </p:cNvPr>
          <p:cNvSpPr txBox="1"/>
          <p:nvPr/>
        </p:nvSpPr>
        <p:spPr>
          <a:xfrm>
            <a:off x="386126" y="3219210"/>
            <a:ext cx="5389563" cy="1854200"/>
          </a:xfrm>
          <a:prstGeom prst="rect">
            <a:avLst/>
          </a:prstGeom>
          <a:noFill/>
        </p:spPr>
        <p:txBody>
          <a:bodyPr wrap="square" rtlCol="0" anchor="t">
            <a:normAutofit fontScale="92500"/>
          </a:bodyPr>
          <a:lstStyle/>
          <a:p>
            <a:pPr>
              <a:lnSpc>
                <a:spcPct val="90000"/>
              </a:lnSpc>
              <a:spcAft>
                <a:spcPts val="600"/>
              </a:spcAft>
            </a:pPr>
            <a:r>
              <a:rPr lang="en-GB" sz="2200" dirty="0">
                <a:solidFill>
                  <a:schemeClr val="tx2"/>
                </a:solidFill>
              </a:rPr>
              <a:t>Topics are monitored by IoT rules and values outside of given thresholds will trigger alerts in CloudWatch. These alerts can be configured to notify the customer via </a:t>
            </a:r>
            <a:r>
              <a:rPr lang="en-GB" sz="2200" dirty="0" err="1">
                <a:solidFill>
                  <a:schemeClr val="tx2"/>
                </a:solidFill>
              </a:rPr>
              <a:t>sms</a:t>
            </a:r>
            <a:r>
              <a:rPr lang="en-GB" sz="2200" dirty="0">
                <a:solidFill>
                  <a:schemeClr val="tx2"/>
                </a:solidFill>
              </a:rPr>
              <a:t>, email or push notification, details of the alert, the location and the id of the valve that triggered it</a:t>
            </a:r>
          </a:p>
        </p:txBody>
      </p:sp>
      <p:sp>
        <p:nvSpPr>
          <p:cNvPr id="4" name="TextBox 3">
            <a:extLst>
              <a:ext uri="{FF2B5EF4-FFF2-40B4-BE49-F238E27FC236}">
                <a16:creationId xmlns:a16="http://schemas.microsoft.com/office/drawing/2014/main" id="{32FFD563-3337-4B5B-A7A2-F469D3E41727}"/>
              </a:ext>
            </a:extLst>
          </p:cNvPr>
          <p:cNvSpPr txBox="1"/>
          <p:nvPr/>
        </p:nvSpPr>
        <p:spPr>
          <a:xfrm>
            <a:off x="8170779" y="3359217"/>
            <a:ext cx="3777916" cy="3182035"/>
          </a:xfrm>
          <a:prstGeom prst="rect">
            <a:avLst/>
          </a:prstGeom>
          <a:noFill/>
        </p:spPr>
        <p:txBody>
          <a:bodyPr wrap="square" rtlCol="0" anchor="t">
            <a:normAutofit fontScale="92500"/>
          </a:bodyPr>
          <a:lstStyle/>
          <a:p>
            <a:pPr>
              <a:lnSpc>
                <a:spcPct val="90000"/>
              </a:lnSpc>
              <a:spcAft>
                <a:spcPts val="600"/>
              </a:spcAft>
            </a:pPr>
            <a:r>
              <a:rPr lang="en-GB" sz="2200" dirty="0">
                <a:solidFill>
                  <a:schemeClr val="tx2"/>
                </a:solidFill>
              </a:rPr>
              <a:t>The public facing API is used to trigger Lambda functions which query the data and return it via the API. Lambdas automatically scale to match the demand on the API and rate limits can be applied to the API on a per-customer basis. API gateway also supports web-socket connections allowing us to report real-time data to subscribers</a:t>
            </a:r>
          </a:p>
        </p:txBody>
      </p:sp>
      <p:sp>
        <p:nvSpPr>
          <p:cNvPr id="6" name="TextBox 5">
            <a:extLst>
              <a:ext uri="{FF2B5EF4-FFF2-40B4-BE49-F238E27FC236}">
                <a16:creationId xmlns:a16="http://schemas.microsoft.com/office/drawing/2014/main" id="{E36CECE8-455A-4942-8710-ACB7B6B008BC}"/>
              </a:ext>
            </a:extLst>
          </p:cNvPr>
          <p:cNvSpPr txBox="1"/>
          <p:nvPr/>
        </p:nvSpPr>
        <p:spPr>
          <a:xfrm>
            <a:off x="8170779" y="316748"/>
            <a:ext cx="3777916" cy="2308324"/>
          </a:xfrm>
          <a:prstGeom prst="rect">
            <a:avLst/>
          </a:prstGeom>
          <a:noFill/>
        </p:spPr>
        <p:txBody>
          <a:bodyPr wrap="square" rtlCol="0">
            <a:spAutoFit/>
          </a:bodyPr>
          <a:lstStyle/>
          <a:p>
            <a:pPr>
              <a:spcAft>
                <a:spcPts val="600"/>
              </a:spcAft>
            </a:pPr>
            <a:r>
              <a:rPr lang="en-GB" dirty="0">
                <a:solidFill>
                  <a:schemeClr val="tx2"/>
                </a:solidFill>
              </a:rPr>
              <a:t>Data is stored in AWS timestream. Designed to ingest huge data volume from IoT devices, keeping recent data in memory and moving historic data to storage. Timestream can be queried with standard SQL and provides  interpolation functions even for complex data aggregations</a:t>
            </a:r>
          </a:p>
        </p:txBody>
      </p:sp>
    </p:spTree>
    <p:extLst>
      <p:ext uri="{BB962C8B-B14F-4D97-AF65-F5344CB8AC3E}">
        <p14:creationId xmlns:p14="http://schemas.microsoft.com/office/powerpoint/2010/main" val="268905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63ADB-992B-45B1-A2AA-AF3AF5F7C255}"/>
              </a:ext>
            </a:extLst>
          </p:cNvPr>
          <p:cNvSpPr txBox="1"/>
          <p:nvPr/>
        </p:nvSpPr>
        <p:spPr>
          <a:xfrm>
            <a:off x="313944" y="109015"/>
            <a:ext cx="6467867" cy="3319984"/>
          </a:xfrm>
          <a:prstGeom prst="rect">
            <a:avLst/>
          </a:prstGeom>
        </p:spPr>
        <p:txBody>
          <a:bodyPr vert="horz" lIns="91440" tIns="45720" rIns="91440" bIns="45720" rtlCol="0" anchor="ctr">
            <a:normAutofit/>
          </a:bodyPr>
          <a:lstStyle/>
          <a:p>
            <a:pPr>
              <a:lnSpc>
                <a:spcPct val="90000"/>
              </a:lnSpc>
              <a:spcAft>
                <a:spcPts val="600"/>
              </a:spcAft>
            </a:pPr>
            <a:r>
              <a:rPr lang="en-US" sz="2400" dirty="0"/>
              <a:t>This architecture is designed not just to extract data from IoT devices but also to enable command and control. Approved commands can be invoked from the dashboard and sent back via IoT core to the target device. This is two way and so will allow us to retrieve the resulting logs from the device and display them in the dashboard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AE91CD-A51F-49E0-B7EE-86C9F2520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3" name="TextBox 2">
            <a:extLst>
              <a:ext uri="{FF2B5EF4-FFF2-40B4-BE49-F238E27FC236}">
                <a16:creationId xmlns:a16="http://schemas.microsoft.com/office/drawing/2014/main" id="{445BD10B-5950-4ADE-8872-FB0051FCA3A9}"/>
              </a:ext>
            </a:extLst>
          </p:cNvPr>
          <p:cNvSpPr txBox="1"/>
          <p:nvPr/>
        </p:nvSpPr>
        <p:spPr>
          <a:xfrm>
            <a:off x="313944" y="4612273"/>
            <a:ext cx="8586717" cy="1831271"/>
          </a:xfrm>
          <a:prstGeom prst="rect">
            <a:avLst/>
          </a:prstGeom>
          <a:noFill/>
        </p:spPr>
        <p:txBody>
          <a:bodyPr wrap="square" rtlCol="0">
            <a:spAutoFit/>
          </a:bodyPr>
          <a:lstStyle/>
          <a:p>
            <a:pPr>
              <a:spcAft>
                <a:spcPts val="600"/>
              </a:spcAft>
            </a:pPr>
            <a:r>
              <a:rPr lang="en-GB" dirty="0"/>
              <a:t>Valve devices could be supplied with a QR code that encodes the IoT device id. Using the dashboard app to scan the code with a camera will contact the API gateway to query data for that specific device. </a:t>
            </a:r>
          </a:p>
          <a:p>
            <a:pPr>
              <a:spcAft>
                <a:spcPts val="600"/>
              </a:spcAft>
            </a:pPr>
            <a:r>
              <a:rPr lang="en-GB" dirty="0"/>
              <a:t>This will allow customers to immediately find diagnostic data for any device they own and even invoke command and control for a specific device, without needing to keep track of device numbers internally</a:t>
            </a:r>
          </a:p>
        </p:txBody>
      </p:sp>
    </p:spTree>
    <p:extLst>
      <p:ext uri="{BB962C8B-B14F-4D97-AF65-F5344CB8AC3E}">
        <p14:creationId xmlns:p14="http://schemas.microsoft.com/office/powerpoint/2010/main" val="3207529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E2B562-0A52-44D0-8090-23FFCA4515F5}">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27</TotalTime>
  <Words>358</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Meiryo</vt: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Aspinall</dc:creator>
  <cp:lastModifiedBy>Jordan Aspinall</cp:lastModifiedBy>
  <cp:revision>4</cp:revision>
  <dcterms:created xsi:type="dcterms:W3CDTF">2021-07-21T14:50:14Z</dcterms:created>
  <dcterms:modified xsi:type="dcterms:W3CDTF">2021-07-21T15:18:06Z</dcterms:modified>
</cp:coreProperties>
</file>