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6.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Economica"/>
                <a:ea typeface="Economica"/>
                <a:cs typeface="Economica"/>
                <a:sym typeface="Economica"/>
              </a:defRPr>
            </a:lvl1pPr>
            <a:lvl2pPr lvl="1" algn="r">
              <a:spcBef>
                <a:spcPts val="0"/>
              </a:spcBef>
              <a:buNone/>
              <a:defRPr sz="1000">
                <a:solidFill>
                  <a:schemeClr val="dk1"/>
                </a:solidFill>
                <a:latin typeface="Economica"/>
                <a:ea typeface="Economica"/>
                <a:cs typeface="Economica"/>
                <a:sym typeface="Economica"/>
              </a:defRPr>
            </a:lvl2pPr>
            <a:lvl3pPr lvl="2" algn="r">
              <a:spcBef>
                <a:spcPts val="0"/>
              </a:spcBef>
              <a:buNone/>
              <a:defRPr sz="1000">
                <a:solidFill>
                  <a:schemeClr val="dk1"/>
                </a:solidFill>
                <a:latin typeface="Economica"/>
                <a:ea typeface="Economica"/>
                <a:cs typeface="Economica"/>
                <a:sym typeface="Economica"/>
              </a:defRPr>
            </a:lvl3pPr>
            <a:lvl4pPr lvl="3" algn="r">
              <a:spcBef>
                <a:spcPts val="0"/>
              </a:spcBef>
              <a:buNone/>
              <a:defRPr sz="1000">
                <a:solidFill>
                  <a:schemeClr val="dk1"/>
                </a:solidFill>
                <a:latin typeface="Economica"/>
                <a:ea typeface="Economica"/>
                <a:cs typeface="Economica"/>
                <a:sym typeface="Economica"/>
              </a:defRPr>
            </a:lvl4pPr>
            <a:lvl5pPr lvl="4" algn="r">
              <a:spcBef>
                <a:spcPts val="0"/>
              </a:spcBef>
              <a:buNone/>
              <a:defRPr sz="1000">
                <a:solidFill>
                  <a:schemeClr val="dk1"/>
                </a:solidFill>
                <a:latin typeface="Economica"/>
                <a:ea typeface="Economica"/>
                <a:cs typeface="Economica"/>
                <a:sym typeface="Economica"/>
              </a:defRPr>
            </a:lvl5pPr>
            <a:lvl6pPr lvl="5" algn="r">
              <a:spcBef>
                <a:spcPts val="0"/>
              </a:spcBef>
              <a:buNone/>
              <a:defRPr sz="1000">
                <a:solidFill>
                  <a:schemeClr val="dk1"/>
                </a:solidFill>
                <a:latin typeface="Economica"/>
                <a:ea typeface="Economica"/>
                <a:cs typeface="Economica"/>
                <a:sym typeface="Economica"/>
              </a:defRPr>
            </a:lvl6pPr>
            <a:lvl7pPr lvl="6" algn="r">
              <a:spcBef>
                <a:spcPts val="0"/>
              </a:spcBef>
              <a:buNone/>
              <a:defRPr sz="1000">
                <a:solidFill>
                  <a:schemeClr val="dk1"/>
                </a:solidFill>
                <a:latin typeface="Economica"/>
                <a:ea typeface="Economica"/>
                <a:cs typeface="Economica"/>
                <a:sym typeface="Economica"/>
              </a:defRPr>
            </a:lvl7pPr>
            <a:lvl8pPr lvl="7" algn="r">
              <a:spcBef>
                <a:spcPts val="0"/>
              </a:spcBef>
              <a:buNone/>
              <a:defRPr sz="1000">
                <a:solidFill>
                  <a:schemeClr val="dk1"/>
                </a:solidFill>
                <a:latin typeface="Economica"/>
                <a:ea typeface="Economica"/>
                <a:cs typeface="Economica"/>
                <a:sym typeface="Economica"/>
              </a:defRPr>
            </a:lvl8pPr>
            <a:lvl9pPr lvl="8" algn="r">
              <a:spcBef>
                <a:spcPts val="0"/>
              </a:spcBef>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731276"/>
            <a:ext cx="3054600" cy="125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Simon Game</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Leya, Salma, Yashna, Aliza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u="sng"/>
              <a:t>Simon History</a:t>
            </a:r>
            <a:endParaRPr u="sng"/>
          </a:p>
        </p:txBody>
      </p:sp>
      <p:sp>
        <p:nvSpPr>
          <p:cNvPr id="69" name="Shape 69"/>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1600"/>
              </a:spcAft>
              <a:buNone/>
            </a:pPr>
            <a:r>
              <a:rPr lang="en" sz="3000">
                <a:latin typeface="Economica"/>
                <a:ea typeface="Economica"/>
                <a:cs typeface="Economica"/>
                <a:sym typeface="Economica"/>
              </a:rPr>
              <a:t>Inventor Ralph Baer, the man who is best known for developing the first video game system was the inventor of Simon. Simon was based and inspired by an Atari arcade game called “Touch Me”.</a:t>
            </a:r>
            <a:endParaRPr sz="3000">
              <a:latin typeface="Economica"/>
              <a:ea typeface="Economica"/>
              <a:cs typeface="Economica"/>
              <a:sym typeface="Economica"/>
            </a:endParaRPr>
          </a:p>
        </p:txBody>
      </p:sp>
      <p:pic>
        <p:nvPicPr>
          <p:cNvPr id="70" name="Shape 70"/>
          <p:cNvPicPr preferRelativeResize="0"/>
          <p:nvPr/>
        </p:nvPicPr>
        <p:blipFill>
          <a:blip r:embed="rId3">
            <a:alphaModFix/>
          </a:blip>
          <a:stretch>
            <a:fillRect/>
          </a:stretch>
        </p:blipFill>
        <p:spPr>
          <a:xfrm>
            <a:off x="3149075" y="2740900"/>
            <a:ext cx="2262675" cy="2099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u="sng"/>
              <a:t>The First Gaming System</a:t>
            </a:r>
            <a:endParaRPr u="sng"/>
          </a:p>
        </p:txBody>
      </p:sp>
      <p:sp>
        <p:nvSpPr>
          <p:cNvPr id="76" name="Shape 76"/>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3000">
                <a:latin typeface="Economica"/>
                <a:ea typeface="Economica"/>
                <a:cs typeface="Economica"/>
                <a:sym typeface="Economica"/>
              </a:rPr>
              <a:t>The first game system was called the “Brown Box”. The games the “Brown Box” had on it were ping pong, checkers, four different sports games, target shooting with the use of a light gun and a golf putting game, which required a special attachment. This was also created by Ralph Baer.</a:t>
            </a:r>
            <a:endParaRPr sz="3000">
              <a:latin typeface="Economica"/>
              <a:ea typeface="Economica"/>
              <a:cs typeface="Economica"/>
              <a:sym typeface="Economica"/>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2960650" y="3332300"/>
            <a:ext cx="2591050" cy="169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u="sng"/>
              <a:t>How It Works</a:t>
            </a:r>
            <a:endParaRPr u="sng"/>
          </a:p>
        </p:txBody>
      </p:sp>
      <p:sp>
        <p:nvSpPr>
          <p:cNvPr id="83" name="Shape 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Economica"/>
              <a:buChar char="●"/>
            </a:pPr>
            <a:r>
              <a:rPr lang="en" sz="3000">
                <a:latin typeface="Economica"/>
                <a:ea typeface="Economica"/>
                <a:cs typeface="Economica"/>
                <a:sym typeface="Economica"/>
              </a:rPr>
              <a:t>The game outputs feedback to the player by making one of the four coloured blocks light up and make a sound. </a:t>
            </a:r>
            <a:endParaRPr sz="3000">
              <a:latin typeface="Economica"/>
              <a:ea typeface="Economica"/>
              <a:cs typeface="Economica"/>
              <a:sym typeface="Economica"/>
            </a:endParaRPr>
          </a:p>
          <a:p>
            <a:pPr indent="-419100" lvl="0" marL="457200" rtl="0">
              <a:spcBef>
                <a:spcPts val="0"/>
              </a:spcBef>
              <a:spcAft>
                <a:spcPts val="0"/>
              </a:spcAft>
              <a:buSzPts val="3000"/>
              <a:buFont typeface="Economica"/>
              <a:buChar char="●"/>
            </a:pPr>
            <a:r>
              <a:rPr lang="en" sz="3000">
                <a:latin typeface="Economica"/>
                <a:ea typeface="Economica"/>
                <a:cs typeface="Economica"/>
                <a:sym typeface="Economica"/>
              </a:rPr>
              <a:t>The users input their data by pressing the correct coloured buttons in order to beat the level.  </a:t>
            </a:r>
            <a:endParaRPr sz="3000">
              <a:latin typeface="Economica"/>
              <a:ea typeface="Economica"/>
              <a:cs typeface="Economica"/>
              <a:sym typeface="Economica"/>
            </a:endParaRPr>
          </a:p>
        </p:txBody>
      </p:sp>
      <p:pic>
        <p:nvPicPr>
          <p:cNvPr id="84" name="Shape 84"/>
          <p:cNvPicPr preferRelativeResize="0"/>
          <p:nvPr/>
        </p:nvPicPr>
        <p:blipFill>
          <a:blip r:embed="rId3">
            <a:alphaModFix/>
          </a:blip>
          <a:stretch>
            <a:fillRect/>
          </a:stretch>
        </p:blipFill>
        <p:spPr>
          <a:xfrm>
            <a:off x="4313375" y="2850900"/>
            <a:ext cx="3244426" cy="209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u="sng"/>
              <a:t>Simon Game Codes </a:t>
            </a:r>
            <a:endParaRPr u="sng"/>
          </a:p>
        </p:txBody>
      </p:sp>
      <p:sp>
        <p:nvSpPr>
          <p:cNvPr id="90" name="Shape 90"/>
          <p:cNvSpPr txBox="1"/>
          <p:nvPr>
            <p:ph idx="1" type="body"/>
          </p:nvPr>
        </p:nvSpPr>
        <p:spPr>
          <a:xfrm>
            <a:off x="265900" y="1240500"/>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Economica"/>
              <a:buChar char="●"/>
            </a:pPr>
            <a:r>
              <a:rPr lang="en">
                <a:latin typeface="Economica"/>
                <a:ea typeface="Economica"/>
                <a:cs typeface="Economica"/>
                <a:sym typeface="Economica"/>
              </a:rPr>
              <a:t>The simon game uses simple codes, for example</a:t>
            </a:r>
            <a:endParaRPr>
              <a:latin typeface="Economica"/>
              <a:ea typeface="Economica"/>
              <a:cs typeface="Economica"/>
              <a:sym typeface="Economica"/>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136        GreenButton.addActionListener(new</a:t>
            </a:r>
            <a:r>
              <a:rPr lang="en" sz="1100">
                <a:latin typeface="Arial"/>
                <a:ea typeface="Arial"/>
                <a:cs typeface="Arial"/>
                <a:sym typeface="Arial"/>
              </a:rPr>
              <a:t> </a:t>
            </a:r>
            <a:r>
              <a:rPr lang="en" sz="1100">
                <a:latin typeface="Courier New"/>
                <a:ea typeface="Courier New"/>
                <a:cs typeface="Courier New"/>
                <a:sym typeface="Courier New"/>
              </a:rPr>
              <a:t>ActionListener() {</a:t>
            </a:r>
            <a:endParaRPr sz="1100">
              <a:latin typeface="Courier New"/>
              <a:ea typeface="Courier New"/>
              <a:cs typeface="Courier New"/>
              <a:sym typeface="Courier New"/>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137</a:t>
            </a:r>
            <a:r>
              <a:rPr lang="en" sz="1100">
                <a:latin typeface="Arial"/>
                <a:ea typeface="Arial"/>
                <a:cs typeface="Arial"/>
                <a:sym typeface="Arial"/>
              </a:rPr>
              <a:t>   </a:t>
            </a:r>
            <a:endParaRPr sz="1100">
              <a:latin typeface="Arial"/>
              <a:ea typeface="Arial"/>
              <a:cs typeface="Arial"/>
              <a:sym typeface="Arial"/>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138            public</a:t>
            </a:r>
            <a:r>
              <a:rPr lang="en" sz="1100">
                <a:latin typeface="Arial"/>
                <a:ea typeface="Arial"/>
                <a:cs typeface="Arial"/>
                <a:sym typeface="Arial"/>
              </a:rPr>
              <a:t> </a:t>
            </a:r>
            <a:r>
              <a:rPr lang="en" sz="1100">
                <a:latin typeface="Courier New"/>
                <a:ea typeface="Courier New"/>
                <a:cs typeface="Courier New"/>
                <a:sym typeface="Courier New"/>
              </a:rPr>
              <a:t>void</a:t>
            </a:r>
            <a:r>
              <a:rPr lang="en" sz="1100">
                <a:latin typeface="Arial"/>
                <a:ea typeface="Arial"/>
                <a:cs typeface="Arial"/>
                <a:sym typeface="Arial"/>
              </a:rPr>
              <a:t> </a:t>
            </a:r>
            <a:r>
              <a:rPr lang="en" sz="1100">
                <a:latin typeface="Courier New"/>
                <a:ea typeface="Courier New"/>
                <a:cs typeface="Courier New"/>
                <a:sym typeface="Courier New"/>
              </a:rPr>
              <a:t>actionPerformed(ActionEvent e)</a:t>
            </a:r>
            <a:endParaRPr sz="1100">
              <a:latin typeface="Courier New"/>
              <a:ea typeface="Courier New"/>
              <a:cs typeface="Courier New"/>
              <a:sym typeface="Courier New"/>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139            {</a:t>
            </a:r>
            <a:endParaRPr sz="1100">
              <a:latin typeface="Courier New"/>
              <a:ea typeface="Courier New"/>
              <a:cs typeface="Courier New"/>
              <a:sym typeface="Courier New"/>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140                Pick = 3;</a:t>
            </a:r>
            <a:endParaRPr sz="1100">
              <a:latin typeface="Courier New"/>
              <a:ea typeface="Courier New"/>
              <a:cs typeface="Courier New"/>
              <a:sym typeface="Courier New"/>
            </a:endParaRPr>
          </a:p>
          <a:p>
            <a:pPr indent="0" lvl="0" marL="0" rtl="0">
              <a:lnSpc>
                <a:spcPct val="100000"/>
              </a:lnSpc>
              <a:spcBef>
                <a:spcPts val="1600"/>
              </a:spcBef>
              <a:spcAft>
                <a:spcPts val="0"/>
              </a:spcAft>
              <a:buNone/>
            </a:pPr>
            <a:r>
              <a:rPr lang="en" sz="1100">
                <a:latin typeface="Courier New"/>
                <a:ea typeface="Courier New"/>
                <a:cs typeface="Courier New"/>
                <a:sym typeface="Courier New"/>
              </a:rPr>
              <a:t>141            }</a:t>
            </a:r>
            <a:endParaRPr sz="1100">
              <a:latin typeface="Courier New"/>
              <a:ea typeface="Courier New"/>
              <a:cs typeface="Courier New"/>
              <a:sym typeface="Courier New"/>
            </a:endParaRPr>
          </a:p>
          <a:p>
            <a:pPr indent="0" lvl="0" marL="0" rtl="0">
              <a:lnSpc>
                <a:spcPct val="100000"/>
              </a:lnSpc>
              <a:spcBef>
                <a:spcPts val="1600"/>
              </a:spcBef>
              <a:spcAft>
                <a:spcPts val="1600"/>
              </a:spcAft>
              <a:buNone/>
            </a:pPr>
            <a:r>
              <a:t/>
            </a:r>
            <a:endParaRPr sz="11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u="sng"/>
              <a:t>Explanation Of Game Codes</a:t>
            </a:r>
            <a:endParaRPr u="sng"/>
          </a:p>
        </p:txBody>
      </p:sp>
      <p:sp>
        <p:nvSpPr>
          <p:cNvPr id="96" name="Shape 9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game code system is </a:t>
            </a:r>
            <a:r>
              <a:rPr lang="en"/>
              <a:t>pinpointing</a:t>
            </a:r>
            <a:r>
              <a:rPr lang="en"/>
              <a:t> a color on the simon game that looks like </a:t>
            </a:r>
            <a:r>
              <a:rPr lang="en" sz="1050">
                <a:solidFill>
                  <a:srgbClr val="222222"/>
                </a:solidFill>
                <a:latin typeface="Courier New"/>
                <a:ea typeface="Courier New"/>
                <a:cs typeface="Courier New"/>
                <a:sym typeface="Courier New"/>
              </a:rPr>
              <a:t>136 GreenButton </a:t>
            </a:r>
            <a:r>
              <a:rPr lang="en">
                <a:solidFill>
                  <a:srgbClr val="222222"/>
                </a:solidFill>
              </a:rPr>
              <a:t>This indicates that the coding system has chosen that color specifically. After the coding system pinpoints the color it adds an action listener. An action listener indicates that once the green button is clicked on something will happen like a domino effect. Also the action listener has one method along with it which is public void. Then after that is done the coding system has you choose however many colors depending on the level you are on. This looks like </a:t>
            </a:r>
            <a:r>
              <a:rPr lang="en" sz="1100">
                <a:latin typeface="Courier New"/>
                <a:ea typeface="Courier New"/>
                <a:cs typeface="Courier New"/>
                <a:sym typeface="Courier New"/>
              </a:rPr>
              <a:t>140  Pick = 3;</a:t>
            </a:r>
            <a:r>
              <a:rPr lang="en"/>
              <a:t> , The game code is indicating that you pick three colors that were repeated to you. </a:t>
            </a:r>
            <a:endParaRPr>
              <a:solidFill>
                <a:srgbClr val="222222"/>
              </a:solidFill>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