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Economica"/>
      <p:regular r:id="rId12"/>
      <p:bold r:id="rId13"/>
      <p:italic r:id="rId14"/>
      <p:boldItalic r:id="rId15"/>
    </p:embeddedFont>
    <p:embeddedFont>
      <p:font typeface="La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Character_encoding" TargetMode="External"/><Relationship Id="rId4" Type="http://schemas.openxmlformats.org/officeDocument/2006/relationships/hyperlink" Target="https://en.wikipedia.org/wiki/Baudot_code"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pcworld.com/article/209224/displays/historic-monitors-slideshow.html#slide1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History of Display Screens</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Leya and Salma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1347300" y="379525"/>
            <a:ext cx="7038900" cy="91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Punch Cards and Paper Tape</a:t>
            </a:r>
            <a:endParaRPr/>
          </a:p>
        </p:txBody>
      </p:sp>
      <p:sp>
        <p:nvSpPr>
          <p:cNvPr id="69" name="Shape 69"/>
          <p:cNvSpPr txBox="1"/>
          <p:nvPr>
            <p:ph idx="1" type="body"/>
          </p:nvPr>
        </p:nvSpPr>
        <p:spPr>
          <a:xfrm>
            <a:off x="425525" y="118967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sz="1300">
                <a:solidFill>
                  <a:srgbClr val="000000"/>
                </a:solidFill>
                <a:highlight>
                  <a:srgbClr val="FFFFFF"/>
                </a:highlight>
              </a:rPr>
              <a:t>Punched tape or perforated paper tape is a form of data storage, consisting of a long strip of paper in which holes are punched to store data.</a:t>
            </a:r>
            <a:endParaRPr sz="1300">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sz="1300">
                <a:solidFill>
                  <a:srgbClr val="222222"/>
                </a:solidFill>
                <a:highlight>
                  <a:srgbClr val="FFFFFF"/>
                </a:highlight>
              </a:rPr>
              <a:t>Text was encoded in several ways. The earliest standard </a:t>
            </a:r>
            <a:r>
              <a:rPr lang="en" sz="1300">
                <a:solidFill>
                  <a:srgbClr val="000000"/>
                </a:solidFill>
                <a:highlight>
                  <a:srgbClr val="FFFFFF"/>
                </a:highlight>
                <a:uFill>
                  <a:noFill/>
                </a:uFill>
                <a:hlinkClick r:id="rId3"/>
              </a:rPr>
              <a:t>character encoding</a:t>
            </a:r>
            <a:r>
              <a:rPr lang="en" sz="1300">
                <a:solidFill>
                  <a:srgbClr val="222222"/>
                </a:solidFill>
                <a:highlight>
                  <a:srgbClr val="FFFFFF"/>
                </a:highlight>
              </a:rPr>
              <a:t> was </a:t>
            </a:r>
            <a:r>
              <a:rPr lang="en" sz="1300">
                <a:solidFill>
                  <a:srgbClr val="000000"/>
                </a:solidFill>
                <a:highlight>
                  <a:srgbClr val="FFFFFF"/>
                </a:highlight>
                <a:uFill>
                  <a:noFill/>
                </a:uFill>
                <a:hlinkClick r:id="rId4"/>
              </a:rPr>
              <a:t>Baudot</a:t>
            </a:r>
            <a:r>
              <a:rPr lang="en" sz="1300">
                <a:solidFill>
                  <a:srgbClr val="000000"/>
                </a:solidFill>
                <a:highlight>
                  <a:srgbClr val="FFFFFF"/>
                </a:highlight>
              </a:rPr>
              <a:t>,</a:t>
            </a:r>
            <a:r>
              <a:rPr lang="en" sz="1300">
                <a:solidFill>
                  <a:srgbClr val="222222"/>
                </a:solidFill>
                <a:highlight>
                  <a:srgbClr val="FFFFFF"/>
                </a:highlight>
              </a:rPr>
              <a:t> which dates back to the nineteenth century and had five holes in one punch card </a:t>
            </a:r>
            <a:endParaRPr sz="1300">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sz="1300">
                <a:solidFill>
                  <a:srgbClr val="000000"/>
                </a:solidFill>
                <a:highlight>
                  <a:srgbClr val="FFFFFF"/>
                </a:highlight>
              </a:rPr>
              <a:t>Punch card were the earliest way computers used to store data </a:t>
            </a:r>
            <a:endParaRPr sz="1300">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sz="1300">
                <a:solidFill>
                  <a:srgbClr val="000000"/>
                </a:solidFill>
                <a:highlight>
                  <a:srgbClr val="FFFFFF"/>
                </a:highlight>
              </a:rPr>
              <a:t>Also was a way in the olden days that students taking computer science would run the program once they had there punch cards ready.</a:t>
            </a:r>
            <a:endParaRPr sz="1300">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sz="1300">
                <a:solidFill>
                  <a:srgbClr val="000000"/>
                </a:solidFill>
                <a:highlight>
                  <a:srgbClr val="FFFFFF"/>
                </a:highlight>
              </a:rPr>
              <a:t>This evolve into hard drive data that was stored </a:t>
            </a:r>
            <a:endParaRPr sz="1300">
              <a:solidFill>
                <a:srgbClr val="000000"/>
              </a:solidFill>
              <a:highlight>
                <a:srgbClr val="FFFFFF"/>
              </a:highlight>
            </a:endParaRPr>
          </a:p>
          <a:p>
            <a:pPr indent="-342900" lvl="0" marL="457200" rtl="0">
              <a:spcBef>
                <a:spcPts val="0"/>
              </a:spcBef>
              <a:spcAft>
                <a:spcPts val="0"/>
              </a:spcAft>
              <a:buClr>
                <a:srgbClr val="000000"/>
              </a:buClr>
              <a:buSzPts val="1800"/>
              <a:buChar char="●"/>
            </a:pPr>
            <a:r>
              <a:rPr lang="en" sz="1300">
                <a:solidFill>
                  <a:srgbClr val="000000"/>
                </a:solidFill>
                <a:highlight>
                  <a:srgbClr val="FFFFFF"/>
                </a:highlight>
              </a:rPr>
              <a:t>The first way to save data </a:t>
            </a:r>
            <a:endParaRPr sz="1300">
              <a:solidFill>
                <a:srgbClr val="000000"/>
              </a:solidFill>
              <a:highlight>
                <a:srgbClr val="FFFFFF"/>
              </a:highlight>
            </a:endParaRPr>
          </a:p>
          <a:p>
            <a:pPr indent="0" lvl="0" marL="0">
              <a:spcBef>
                <a:spcPts val="1600"/>
              </a:spcBef>
              <a:spcAft>
                <a:spcPts val="1600"/>
              </a:spcAft>
              <a:buNone/>
            </a:pPr>
            <a:r>
              <a:t/>
            </a:r>
            <a:endParaRPr sz="1200">
              <a:solidFill>
                <a:srgbClr val="000000"/>
              </a:solidFill>
              <a:highlight>
                <a:srgbClr val="FFFFFF"/>
              </a:highlight>
              <a:latin typeface="Arial"/>
              <a:ea typeface="Arial"/>
              <a:cs typeface="Arial"/>
              <a:sym typeface="Arial"/>
            </a:endParaRPr>
          </a:p>
        </p:txBody>
      </p:sp>
      <p:pic>
        <p:nvPicPr>
          <p:cNvPr id="70" name="Shape 70"/>
          <p:cNvPicPr preferRelativeResize="0"/>
          <p:nvPr/>
        </p:nvPicPr>
        <p:blipFill>
          <a:blip r:embed="rId5">
            <a:alphaModFix/>
          </a:blip>
          <a:stretch>
            <a:fillRect/>
          </a:stretch>
        </p:blipFill>
        <p:spPr>
          <a:xfrm>
            <a:off x="6570900" y="3059075"/>
            <a:ext cx="1530750" cy="183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CCTV</a:t>
            </a:r>
            <a:endParaRPr/>
          </a:p>
        </p:txBody>
      </p:sp>
      <p:sp>
        <p:nvSpPr>
          <p:cNvPr id="76" name="Shape 7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350">
                <a:solidFill>
                  <a:srgbClr val="585858"/>
                </a:solidFill>
                <a:highlight>
                  <a:srgbClr val="FFFFFF"/>
                </a:highlight>
              </a:rPr>
              <a:t>In the 1970’s, Steve Wozniak and Lee Felsenstein determined that one could hook CCTV </a:t>
            </a:r>
            <a:r>
              <a:rPr lang="en" sz="1300">
                <a:solidFill>
                  <a:srgbClr val="585858"/>
                </a:solidFill>
                <a:highlight>
                  <a:srgbClr val="FFFFFF"/>
                </a:highlight>
              </a:rPr>
              <a:t>(Closed-circuit television)</a:t>
            </a:r>
            <a:r>
              <a:rPr lang="en" sz="1350">
                <a:solidFill>
                  <a:srgbClr val="585858"/>
                </a:solidFill>
                <a:highlight>
                  <a:srgbClr val="FFFFFF"/>
                </a:highlight>
              </a:rPr>
              <a:t> monitors to a computer and display almost anything.</a:t>
            </a:r>
            <a:endParaRPr sz="1350">
              <a:solidFill>
                <a:srgbClr val="585858"/>
              </a:solidFill>
              <a:highlight>
                <a:srgbClr val="FFFFFF"/>
              </a:highlight>
            </a:endParaRPr>
          </a:p>
          <a:p>
            <a:pPr indent="-342900" lvl="0" marL="457200">
              <a:spcBef>
                <a:spcPts val="0"/>
              </a:spcBef>
              <a:spcAft>
                <a:spcPts val="0"/>
              </a:spcAft>
              <a:buClr>
                <a:srgbClr val="585858"/>
              </a:buClr>
              <a:buSzPts val="1800"/>
              <a:buChar char="●"/>
            </a:pPr>
            <a:r>
              <a:rPr lang="en" sz="1350">
                <a:solidFill>
                  <a:srgbClr val="585858"/>
                </a:solidFill>
                <a:highlight>
                  <a:srgbClr val="FFFFFF"/>
                </a:highlight>
              </a:rPr>
              <a:t>Wozniak and Felsenstein built these video terminals into computers like the Apple 1 and Sol-20</a:t>
            </a:r>
            <a:endParaRPr sz="1350">
              <a:solidFill>
                <a:srgbClr val="585858"/>
              </a:solidFill>
              <a:highlight>
                <a:srgbClr val="FFFFFF"/>
              </a:highlight>
            </a:endParaRPr>
          </a:p>
        </p:txBody>
      </p:sp>
      <p:pic>
        <p:nvPicPr>
          <p:cNvPr id="77" name="Shape 77"/>
          <p:cNvPicPr preferRelativeResize="0"/>
          <p:nvPr/>
        </p:nvPicPr>
        <p:blipFill>
          <a:blip r:embed="rId3">
            <a:alphaModFix/>
          </a:blip>
          <a:stretch>
            <a:fillRect/>
          </a:stretch>
        </p:blipFill>
        <p:spPr>
          <a:xfrm>
            <a:off x="1573650" y="2393675"/>
            <a:ext cx="2693670" cy="2144924"/>
          </a:xfrm>
          <a:prstGeom prst="rect">
            <a:avLst/>
          </a:prstGeom>
          <a:noFill/>
          <a:ln>
            <a:noFill/>
          </a:ln>
        </p:spPr>
      </p:pic>
      <p:pic>
        <p:nvPicPr>
          <p:cNvPr id="78" name="Shape 78"/>
          <p:cNvPicPr preferRelativeResize="0"/>
          <p:nvPr/>
        </p:nvPicPr>
        <p:blipFill>
          <a:blip r:embed="rId4">
            <a:alphaModFix/>
          </a:blip>
          <a:stretch>
            <a:fillRect/>
          </a:stretch>
        </p:blipFill>
        <p:spPr>
          <a:xfrm>
            <a:off x="5147447" y="2393675"/>
            <a:ext cx="2354728" cy="219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Monochrome Monitor</a:t>
            </a:r>
            <a:endParaRPr/>
          </a:p>
        </p:txBody>
      </p:sp>
      <p:sp>
        <p:nvSpPr>
          <p:cNvPr id="84" name="Shape 84"/>
          <p:cNvSpPr txBox="1"/>
          <p:nvPr>
            <p:ph idx="1" type="body"/>
          </p:nvPr>
        </p:nvSpPr>
        <p:spPr>
          <a:xfrm>
            <a:off x="279175" y="1225225"/>
            <a:ext cx="8520600" cy="33540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en" sz="1300">
                <a:solidFill>
                  <a:srgbClr val="222222"/>
                </a:solidFill>
                <a:highlight>
                  <a:srgbClr val="FFFFFF"/>
                </a:highlight>
              </a:rPr>
              <a:t>A monochrome monitor is a type of CRT computer monitor which was very common in the early days of computing, from the 1960s through the 1980s, before color monitors became popular. </a:t>
            </a:r>
            <a:endParaRPr sz="1300">
              <a:solidFill>
                <a:srgbClr val="222222"/>
              </a:solidFill>
              <a:highlight>
                <a:srgbClr val="FFFFFF"/>
              </a:highlight>
            </a:endParaRPr>
          </a:p>
          <a:p>
            <a:pPr indent="-323850" lvl="0" marL="457200" rtl="0">
              <a:spcBef>
                <a:spcPts val="0"/>
              </a:spcBef>
              <a:spcAft>
                <a:spcPts val="0"/>
              </a:spcAft>
              <a:buClr>
                <a:srgbClr val="222222"/>
              </a:buClr>
              <a:buSzPts val="1500"/>
              <a:buChar char="●"/>
            </a:pPr>
            <a:r>
              <a:rPr lang="en" sz="1300">
                <a:solidFill>
                  <a:srgbClr val="222222"/>
                </a:solidFill>
                <a:highlight>
                  <a:srgbClr val="FFFFFF"/>
                </a:highlight>
              </a:rPr>
              <a:t>The monochrome monitor was just a screen with writing and no graphics. </a:t>
            </a:r>
            <a:endParaRPr sz="1300">
              <a:solidFill>
                <a:srgbClr val="222222"/>
              </a:solidFill>
              <a:highlight>
                <a:srgbClr val="FFFFFF"/>
              </a:highlight>
            </a:endParaRPr>
          </a:p>
          <a:p>
            <a:pPr indent="-323850" lvl="0" marL="457200" rtl="0">
              <a:spcBef>
                <a:spcPts val="0"/>
              </a:spcBef>
              <a:spcAft>
                <a:spcPts val="0"/>
              </a:spcAft>
              <a:buClr>
                <a:srgbClr val="222222"/>
              </a:buClr>
              <a:buSzPts val="1500"/>
              <a:buChar char="●"/>
            </a:pPr>
            <a:r>
              <a:rPr lang="en" sz="1300">
                <a:solidFill>
                  <a:srgbClr val="222222"/>
                </a:solidFill>
                <a:highlight>
                  <a:srgbClr val="FFFFFF"/>
                </a:highlight>
              </a:rPr>
              <a:t>Mostly and mainly consist of words.</a:t>
            </a:r>
            <a:endParaRPr sz="1300">
              <a:solidFill>
                <a:srgbClr val="222222"/>
              </a:solidFill>
              <a:highlight>
                <a:srgbClr val="FFFFFF"/>
              </a:highlight>
            </a:endParaRPr>
          </a:p>
          <a:p>
            <a:pPr indent="-323850" lvl="0" marL="457200" rtl="0">
              <a:spcBef>
                <a:spcPts val="0"/>
              </a:spcBef>
              <a:spcAft>
                <a:spcPts val="0"/>
              </a:spcAft>
              <a:buClr>
                <a:srgbClr val="222222"/>
              </a:buClr>
              <a:buSzPts val="1500"/>
              <a:buChar char="●"/>
            </a:pPr>
            <a:r>
              <a:rPr lang="en" sz="1300">
                <a:solidFill>
                  <a:srgbClr val="222222"/>
                </a:solidFill>
                <a:highlight>
                  <a:srgbClr val="FFFFFF"/>
                </a:highlight>
              </a:rPr>
              <a:t>The monitor evolved to have the game space invader.</a:t>
            </a:r>
            <a:endParaRPr sz="1300">
              <a:solidFill>
                <a:srgbClr val="222222"/>
              </a:solidFill>
              <a:highlight>
                <a:srgbClr val="FFFFFF"/>
              </a:highlight>
            </a:endParaRPr>
          </a:p>
          <a:p>
            <a:pPr indent="-323850" lvl="0" marL="457200" rtl="0">
              <a:spcBef>
                <a:spcPts val="0"/>
              </a:spcBef>
              <a:spcAft>
                <a:spcPts val="0"/>
              </a:spcAft>
              <a:buClr>
                <a:srgbClr val="222222"/>
              </a:buClr>
              <a:buSzPts val="1500"/>
              <a:buChar char="●"/>
            </a:pPr>
            <a:r>
              <a:rPr lang="en" sz="1300">
                <a:solidFill>
                  <a:srgbClr val="222222"/>
                </a:solidFill>
                <a:highlight>
                  <a:srgbClr val="FFFFFF"/>
                </a:highlight>
              </a:rPr>
              <a:t>One of the fist screens that evolved to become the future of computers.</a:t>
            </a:r>
            <a:endParaRPr sz="1300">
              <a:solidFill>
                <a:srgbClr val="222222"/>
              </a:solidFill>
              <a:highlight>
                <a:srgbClr val="FFFFFF"/>
              </a:highlight>
            </a:endParaRPr>
          </a:p>
          <a:p>
            <a:pPr indent="-323850" lvl="0" marL="457200">
              <a:spcBef>
                <a:spcPts val="0"/>
              </a:spcBef>
              <a:spcAft>
                <a:spcPts val="0"/>
              </a:spcAft>
              <a:buClr>
                <a:srgbClr val="222222"/>
              </a:buClr>
              <a:buSzPts val="1500"/>
              <a:buChar char="●"/>
            </a:pPr>
            <a:r>
              <a:rPr lang="en" sz="1300">
                <a:solidFill>
                  <a:srgbClr val="222222"/>
                </a:solidFill>
                <a:highlight>
                  <a:srgbClr val="FFFFFF"/>
                </a:highlight>
              </a:rPr>
              <a:t>Became the wide spread monitor in the late 19 hundreds.</a:t>
            </a:r>
            <a:endParaRPr sz="1300">
              <a:solidFill>
                <a:srgbClr val="222222"/>
              </a:solidFill>
              <a:highlight>
                <a:srgbClr val="FFFFFF"/>
              </a:highlight>
            </a:endParaRPr>
          </a:p>
        </p:txBody>
      </p:sp>
      <p:pic>
        <p:nvPicPr>
          <p:cNvPr id="85" name="Shape 85"/>
          <p:cNvPicPr preferRelativeResize="0"/>
          <p:nvPr/>
        </p:nvPicPr>
        <p:blipFill>
          <a:blip r:embed="rId3">
            <a:alphaModFix/>
          </a:blip>
          <a:stretch>
            <a:fillRect/>
          </a:stretch>
        </p:blipFill>
        <p:spPr>
          <a:xfrm>
            <a:off x="5853700" y="3018049"/>
            <a:ext cx="2545000" cy="184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LCD Monitors</a:t>
            </a:r>
            <a:endParaRPr/>
          </a:p>
        </p:txBody>
      </p:sp>
      <p:sp>
        <p:nvSpPr>
          <p:cNvPr id="91" name="Shape 9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585858"/>
              </a:buClr>
              <a:buSzPts val="1800"/>
              <a:buChar char="●"/>
            </a:pPr>
            <a:r>
              <a:rPr lang="en" sz="1350">
                <a:solidFill>
                  <a:srgbClr val="585858"/>
                </a:solidFill>
                <a:highlight>
                  <a:srgbClr val="FFFFFF"/>
                </a:highlight>
              </a:rPr>
              <a:t>LCD (Liquid Crystal Display) Monitors were developed during the 1960s. These displays were energy efficient, thin and inexpensive, but they were hard to read without either back lighting or direct illumination.</a:t>
            </a:r>
            <a:endParaRPr sz="1350">
              <a:solidFill>
                <a:srgbClr val="585858"/>
              </a:solidFill>
              <a:highlight>
                <a:srgbClr val="FFFFFF"/>
              </a:highlight>
            </a:endParaRPr>
          </a:p>
          <a:p>
            <a:pPr indent="-342900" lvl="0" marL="457200">
              <a:spcBef>
                <a:spcPts val="0"/>
              </a:spcBef>
              <a:spcAft>
                <a:spcPts val="0"/>
              </a:spcAft>
              <a:buClr>
                <a:srgbClr val="585858"/>
              </a:buClr>
              <a:buSzPts val="1800"/>
              <a:buChar char="●"/>
            </a:pPr>
            <a:r>
              <a:rPr lang="en" sz="1300">
                <a:solidFill>
                  <a:srgbClr val="585858"/>
                </a:solidFill>
              </a:rPr>
              <a:t>In the early 1990s, LCD technology was mainly used in laptops because of their low power consumption, light weight, and small size.</a:t>
            </a:r>
            <a:endParaRPr sz="1300">
              <a:solidFill>
                <a:srgbClr val="585858"/>
              </a:solidFill>
            </a:endParaRPr>
          </a:p>
        </p:txBody>
      </p:sp>
      <p:pic>
        <p:nvPicPr>
          <p:cNvPr id="92" name="Shape 92"/>
          <p:cNvPicPr preferRelativeResize="0"/>
          <p:nvPr/>
        </p:nvPicPr>
        <p:blipFill>
          <a:blip r:embed="rId3">
            <a:alphaModFix/>
          </a:blip>
          <a:stretch>
            <a:fillRect/>
          </a:stretch>
        </p:blipFill>
        <p:spPr>
          <a:xfrm>
            <a:off x="4522575" y="2420500"/>
            <a:ext cx="3385949" cy="2402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Works Cited </a:t>
            </a:r>
            <a:endParaRPr/>
          </a:p>
        </p:txBody>
      </p:sp>
      <p:sp>
        <p:nvSpPr>
          <p:cNvPr id="98" name="Shape 9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200">
                <a:solidFill>
                  <a:srgbClr val="333333"/>
                </a:solidFill>
                <a:highlight>
                  <a:srgbClr val="FFFFFF"/>
                </a:highlight>
                <a:latin typeface="Times New Roman"/>
                <a:ea typeface="Times New Roman"/>
                <a:cs typeface="Times New Roman"/>
                <a:sym typeface="Times New Roman"/>
              </a:rPr>
              <a:t>“A history of computer displays.” </a:t>
            </a:r>
            <a:r>
              <a:rPr i="1" lang="en" sz="1200">
                <a:solidFill>
                  <a:srgbClr val="333333"/>
                </a:solidFill>
                <a:latin typeface="Times New Roman"/>
                <a:ea typeface="Times New Roman"/>
                <a:cs typeface="Times New Roman"/>
                <a:sym typeface="Times New Roman"/>
              </a:rPr>
              <a:t>DigitalRise</a:t>
            </a:r>
            <a:r>
              <a:rPr lang="en" sz="1200">
                <a:solidFill>
                  <a:srgbClr val="333333"/>
                </a:solidFill>
                <a:highlight>
                  <a:srgbClr val="FFFFFF"/>
                </a:highlight>
                <a:latin typeface="Times New Roman"/>
                <a:ea typeface="Times New Roman"/>
                <a:cs typeface="Times New Roman"/>
                <a:sym typeface="Times New Roman"/>
              </a:rPr>
              <a:t>, 19 Feb. 2016, www.digitalrise.biz/hardware/a-history-of-computer-displays/.</a:t>
            </a:r>
            <a:endParaRPr sz="1200">
              <a:solidFill>
                <a:srgbClr val="333333"/>
              </a:solidFill>
              <a:latin typeface="Times New Roman"/>
              <a:ea typeface="Times New Roman"/>
              <a:cs typeface="Times New Roman"/>
              <a:sym typeface="Times New Roman"/>
            </a:endParaRPr>
          </a:p>
          <a:p>
            <a:pPr indent="-342900" lvl="0" marL="457200" rtl="0">
              <a:spcBef>
                <a:spcPts val="0"/>
              </a:spcBef>
              <a:spcAft>
                <a:spcPts val="0"/>
              </a:spcAft>
              <a:buSzPts val="1800"/>
              <a:buChar char="●"/>
            </a:pPr>
            <a:r>
              <a:rPr lang="en" sz="1200">
                <a:solidFill>
                  <a:srgbClr val="333333"/>
                </a:solidFill>
                <a:highlight>
                  <a:srgbClr val="FFFFFF"/>
                </a:highlight>
                <a:latin typeface="Times New Roman"/>
                <a:ea typeface="Times New Roman"/>
                <a:cs typeface="Times New Roman"/>
                <a:sym typeface="Times New Roman"/>
              </a:rPr>
              <a:t>Edwards, Benj. “A Brief History of Computer Displays.” </a:t>
            </a:r>
            <a:r>
              <a:rPr i="1" lang="en" sz="1200">
                <a:solidFill>
                  <a:srgbClr val="333333"/>
                </a:solidFill>
                <a:latin typeface="Times New Roman"/>
                <a:ea typeface="Times New Roman"/>
                <a:cs typeface="Times New Roman"/>
                <a:sym typeface="Times New Roman"/>
              </a:rPr>
              <a:t>PCWorld</a:t>
            </a:r>
            <a:r>
              <a:rPr lang="en" sz="1200">
                <a:solidFill>
                  <a:srgbClr val="333333"/>
                </a:solidFill>
                <a:highlight>
                  <a:srgbClr val="FFFFFF"/>
                </a:highlight>
                <a:latin typeface="Times New Roman"/>
                <a:ea typeface="Times New Roman"/>
                <a:cs typeface="Times New Roman"/>
                <a:sym typeface="Times New Roman"/>
              </a:rPr>
              <a:t>, PCWorld, 1 Nov. 2010, </a:t>
            </a:r>
            <a:r>
              <a:rPr lang="en" sz="1200" u="sng">
                <a:solidFill>
                  <a:schemeClr val="accent5"/>
                </a:solidFill>
                <a:highlight>
                  <a:srgbClr val="FFFFFF"/>
                </a:highlight>
                <a:latin typeface="Times New Roman"/>
                <a:ea typeface="Times New Roman"/>
                <a:cs typeface="Times New Roman"/>
                <a:sym typeface="Times New Roman"/>
                <a:hlinkClick r:id="rId3"/>
              </a:rPr>
              <a:t>www.pcworld.com/article/209224/displays/historic-monitors-slideshow.html#slide17</a:t>
            </a:r>
            <a:r>
              <a:rPr lang="en" sz="1200">
                <a:solidFill>
                  <a:srgbClr val="333333"/>
                </a:solidFill>
                <a:highlight>
                  <a:srgbClr val="FFFFFF"/>
                </a:highlight>
                <a:latin typeface="Times New Roman"/>
                <a:ea typeface="Times New Roman"/>
                <a:cs typeface="Times New Roman"/>
                <a:sym typeface="Times New Roman"/>
              </a:rPr>
              <a:t>.</a:t>
            </a:r>
            <a:endParaRPr sz="1200">
              <a:solidFill>
                <a:srgbClr val="333333"/>
              </a:solidFill>
              <a:latin typeface="Times New Roman"/>
              <a:ea typeface="Times New Roman"/>
              <a:cs typeface="Times New Roman"/>
              <a:sym typeface="Times New Roman"/>
            </a:endParaRPr>
          </a:p>
          <a:p>
            <a:pPr indent="-342900" lvl="0" marL="457200" marR="76200" rtl="0">
              <a:lnSpc>
                <a:spcPct val="200000"/>
              </a:lnSpc>
              <a:spcBef>
                <a:spcPts val="0"/>
              </a:spcBef>
              <a:spcAft>
                <a:spcPts val="0"/>
              </a:spcAft>
              <a:buSzPts val="1800"/>
              <a:buChar char="●"/>
            </a:pPr>
            <a:r>
              <a:rPr lang="en" sz="1200">
                <a:solidFill>
                  <a:srgbClr val="333333"/>
                </a:solidFill>
                <a:latin typeface="Times New Roman"/>
                <a:ea typeface="Times New Roman"/>
                <a:cs typeface="Times New Roman"/>
                <a:sym typeface="Times New Roman"/>
              </a:rPr>
              <a:t>“Monochrome monitor.” </a:t>
            </a:r>
            <a:r>
              <a:rPr i="1" lang="en" sz="1200">
                <a:solidFill>
                  <a:srgbClr val="333333"/>
                </a:solidFill>
                <a:latin typeface="Times New Roman"/>
                <a:ea typeface="Times New Roman"/>
                <a:cs typeface="Times New Roman"/>
                <a:sym typeface="Times New Roman"/>
              </a:rPr>
              <a:t>Wikipedia</a:t>
            </a:r>
            <a:r>
              <a:rPr lang="en" sz="1200">
                <a:solidFill>
                  <a:srgbClr val="333333"/>
                </a:solidFill>
                <a:latin typeface="Times New Roman"/>
                <a:ea typeface="Times New Roman"/>
                <a:cs typeface="Times New Roman"/>
                <a:sym typeface="Times New Roman"/>
              </a:rPr>
              <a:t>, Wikimedia Foundation, 28 Feb. 2018, en.wikipedia.org/wiki/Monochrome_monitor.</a:t>
            </a:r>
            <a:endParaRPr sz="1200">
              <a:solidFill>
                <a:srgbClr val="333333"/>
              </a:solidFill>
              <a:latin typeface="Times New Roman"/>
              <a:ea typeface="Times New Roman"/>
              <a:cs typeface="Times New Roman"/>
              <a:sym typeface="Times New Roman"/>
            </a:endParaRPr>
          </a:p>
          <a:p>
            <a:pPr indent="-342900" lvl="0" marL="457200" marR="76200" rtl="0">
              <a:lnSpc>
                <a:spcPct val="200000"/>
              </a:lnSpc>
              <a:spcBef>
                <a:spcPts val="0"/>
              </a:spcBef>
              <a:spcAft>
                <a:spcPts val="0"/>
              </a:spcAft>
              <a:buSzPts val="1800"/>
              <a:buChar char="●"/>
            </a:pPr>
            <a:r>
              <a:rPr lang="en" sz="1200">
                <a:solidFill>
                  <a:srgbClr val="333333"/>
                </a:solidFill>
                <a:latin typeface="Times New Roman"/>
                <a:ea typeface="Times New Roman"/>
                <a:cs typeface="Times New Roman"/>
                <a:sym typeface="Times New Roman"/>
              </a:rPr>
              <a:t>“What is Monochrome? - Definition from Techopedia.” </a:t>
            </a:r>
            <a:r>
              <a:rPr i="1" lang="en" sz="1200">
                <a:solidFill>
                  <a:srgbClr val="333333"/>
                </a:solidFill>
                <a:latin typeface="Times New Roman"/>
                <a:ea typeface="Times New Roman"/>
                <a:cs typeface="Times New Roman"/>
                <a:sym typeface="Times New Roman"/>
              </a:rPr>
              <a:t>Techopedia.com</a:t>
            </a:r>
            <a:r>
              <a:rPr lang="en" sz="1200">
                <a:solidFill>
                  <a:srgbClr val="333333"/>
                </a:solidFill>
                <a:latin typeface="Times New Roman"/>
                <a:ea typeface="Times New Roman"/>
                <a:cs typeface="Times New Roman"/>
                <a:sym typeface="Times New Roman"/>
              </a:rPr>
              <a:t>, www.techopedia.com/definition/2020/monochrome.</a:t>
            </a:r>
            <a:endParaRPr sz="1200">
              <a:solidFill>
                <a:srgbClr val="333333"/>
              </a:solidFill>
              <a:latin typeface="Times New Roman"/>
              <a:ea typeface="Times New Roman"/>
              <a:cs typeface="Times New Roman"/>
              <a:sym typeface="Times New Roman"/>
            </a:endParaRPr>
          </a:p>
          <a:p>
            <a:pPr indent="0" lvl="0" marL="0" rtl="0">
              <a:spcBef>
                <a:spcPts val="150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052550" y="1690600"/>
            <a:ext cx="7038900" cy="1235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4800">
                <a:latin typeface="Lato"/>
                <a:ea typeface="Lato"/>
                <a:cs typeface="Lato"/>
                <a:sym typeface="Lato"/>
              </a:rPr>
              <a:t>THE END!</a:t>
            </a:r>
            <a:endParaRPr sz="4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